
<file path=[Content_Types].xml><?xml version="1.0" encoding="utf-8"?>
<Types xmlns="http://schemas.openxmlformats.org/package/2006/content-types">
  <Default Extension="emf" ContentType="image/x-emf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57" r:id="rId4"/>
    <p:sldId id="277" r:id="rId5"/>
    <p:sldId id="293" r:id="rId6"/>
    <p:sldId id="304" r:id="rId7"/>
    <p:sldId id="291" r:id="rId8"/>
    <p:sldId id="294" r:id="rId9"/>
    <p:sldId id="296" r:id="rId10"/>
    <p:sldId id="297" r:id="rId11"/>
    <p:sldId id="298" r:id="rId12"/>
    <p:sldId id="303" r:id="rId13"/>
    <p:sldId id="299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E58E-B4D3-499D-AF00-902031FB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D230-EADF-4FF4-A0C7-BE89B838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3B935-2DB8-4089-A42B-7C0798A4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21C7-87D2-4196-9E47-A5F56F35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3946-DBED-4B34-A87C-28C15C2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0869-ACE9-4CDE-BB96-76AA470E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962-F17D-4BA2-900B-C9155AE0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7E01-677E-4DFD-9557-959CDF6D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1248-2022-4B0D-9D07-2B8D553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81319-6D3A-435F-BD52-641FEF816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215FE-FD3D-4E6A-AB2A-7B8C2BA9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5807-819B-456D-9817-F7A2F7A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CDCF-37CB-4045-BBBB-0A4919D8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1FDE-278C-4C46-909D-1FB8C5D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C4FC-EE08-46E5-89EE-EF56F358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819E-66C3-4BC7-B396-922F8D54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ED31-6110-4E27-8C38-87889B71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A30D-45CE-44FD-BCF1-4BAAB75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FB4A4-F400-4774-BDC0-ED1BCA1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DFDF-867F-4A7F-B104-CEF29ED5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7589-FD12-48B8-B3B7-314853083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AC300-581F-4D03-AC18-9837131E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06C96-8181-4A8F-8601-9636E5B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5A459-3700-4F71-A2FC-0277C9A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2AAA9-57CD-49D3-887B-D513D815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3EE-23C7-4D82-A8A2-3C8ABB69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1D18-9376-4798-925D-0CE6B949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B000-F1D5-4CF6-A3EE-C9B06762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322F-E87C-47D6-B2CA-4C204F9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78E9-B30F-4C8B-AC20-E5E7C204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0C87-5716-4AF6-8A29-499CC641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44A3-FE25-4B7B-8020-CDFB6737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BE78-C767-488B-A79C-752A7FBF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8B9E4-C609-4F09-A5E3-AB21914CF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8D56-2F8B-4913-B974-96B66C86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747E-F46B-40C8-A6D2-B842B6F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36956-F2CF-41E1-8DB0-791ACC56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99B8F-AF06-4B7F-A7A9-3A52E5D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493A-0700-42F7-8A2D-301C1B0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AD3F7-FCD6-4041-8887-FF7BF8D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C060-96CB-4C74-A5DA-649C354F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5F7D5-86CC-40DE-B92B-2826A281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897F0-1DC7-4517-B992-65E38012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05C99-3113-4C00-B4DB-CFF321BD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78FF-F73B-43DF-9B10-54344E42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2D90-ABC7-478C-AF60-BFE36E0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DF43-FC87-4E8C-8569-51488F71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BBA8-8F86-4751-B787-80B9F4A7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051D-C122-47C8-8E9B-380ABA7D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7928-E159-41FF-B0A3-8641E0B9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F39D3-DBEB-42D4-ABB2-819E15DC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858E-015C-4A2E-A82E-7F0E429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D136D-5BA6-4BAA-8DFA-4604091BA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C80A8-CC0B-4970-B0F6-E1836ABC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773F-8C04-4316-BE23-BA327197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504E-E990-45C4-BC03-6A7D9A8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F50B-F8AB-4CBC-8186-94473F78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275B7-B1B5-47DC-A87E-6256DE7A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24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AFE6E-CF4D-44BF-8E28-18B1E6A1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C2A8-B5CF-4120-9C5B-68B5483F6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41BC-6B43-4B36-9B73-D1B1B881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37073-2B21-4CFB-BEF3-C015946096F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86" y="320673"/>
            <a:ext cx="1320114" cy="13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media" Target="../media/media2.mp4"/><Relationship Id="rId7" Type="http://schemas.openxmlformats.org/officeDocument/2006/relationships/image" Target="../media/image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E329-1945-44B6-9937-B396D162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538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Thesis Advisory Committee Meeting</a:t>
            </a:r>
            <a:br>
              <a:rPr lang="en-US" sz="4800" dirty="0"/>
            </a:br>
            <a:r>
              <a:rPr lang="en-US" sz="4000" dirty="0"/>
              <a:t>October 28, 2019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5C531-1D75-46D5-A5A9-47885FDA3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7704"/>
            <a:ext cx="9144000" cy="1655762"/>
          </a:xfrm>
        </p:spPr>
        <p:txBody>
          <a:bodyPr/>
          <a:lstStyle/>
          <a:p>
            <a:r>
              <a:rPr lang="en-US" dirty="0"/>
              <a:t>Vincent Baker</a:t>
            </a:r>
          </a:p>
          <a:p>
            <a:r>
              <a:rPr lang="en-US" dirty="0"/>
              <a:t>Drexel University 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75046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955F-F56C-49B2-9785-47D32092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6976-1400-4DAC-8F32-33BCE78E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5800" cy="4351338"/>
          </a:xfrm>
        </p:spPr>
        <p:txBody>
          <a:bodyPr/>
          <a:lstStyle/>
          <a:p>
            <a:r>
              <a:rPr lang="en-US" dirty="0"/>
              <a:t>The wave speed depends on the signal propagation delay parameter </a:t>
            </a:r>
            <a:r>
              <a:rPr lang="el-GR" dirty="0"/>
              <a:t>κ</a:t>
            </a:r>
            <a:r>
              <a:rPr lang="en-US" dirty="0"/>
              <a:t>, but it’s not linear</a:t>
            </a:r>
          </a:p>
          <a:p>
            <a:r>
              <a:rPr lang="en-US" dirty="0"/>
              <a:t>Thicker columns support faster waves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0B59D-63DD-48F1-90E5-8CC5B54A0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74" y="2019704"/>
            <a:ext cx="5051326" cy="378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7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3642-D1E8-4BA8-9C32-F19D68B1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 of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FD4A7-0707-489D-852D-EC1DA3A1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7545" cy="4351338"/>
          </a:xfrm>
        </p:spPr>
        <p:txBody>
          <a:bodyPr/>
          <a:lstStyle/>
          <a:p>
            <a:r>
              <a:rPr lang="en-US" dirty="0"/>
              <a:t>Explore multiple 1-D structures with different levels of connectivity</a:t>
            </a:r>
          </a:p>
          <a:p>
            <a:r>
              <a:rPr lang="en-US" dirty="0"/>
              <a:t>With high connectivity, ensemble responds like a single large column</a:t>
            </a:r>
          </a:p>
          <a:p>
            <a:r>
              <a:rPr lang="en-US" dirty="0"/>
              <a:t>With no connectivity columns are independent</a:t>
            </a:r>
          </a:p>
          <a:p>
            <a:r>
              <a:rPr lang="en-US" dirty="0"/>
              <a:t>Weak connectivity: coupling between columns creates interesting 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F5C8F-F7BE-4E37-92BE-6882E9D26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381" y="1978500"/>
            <a:ext cx="5417531" cy="407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2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1535-B171-486D-8EAB-3EF007B6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79941" cy="1325563"/>
          </a:xfrm>
        </p:spPr>
        <p:txBody>
          <a:bodyPr/>
          <a:lstStyle/>
          <a:p>
            <a:r>
              <a:rPr lang="en-US" dirty="0"/>
              <a:t>Ensemble w/ periodic stimulus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91B37-D71C-49BB-ACB6-7FD01B2C4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723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Ensemble with spacing =5</a:t>
            </a:r>
          </a:p>
          <a:p>
            <a:r>
              <a:rPr lang="en-US" dirty="0"/>
              <a:t>Changed the phase of the stimulus to each column</a:t>
            </a:r>
          </a:p>
          <a:p>
            <a:r>
              <a:rPr lang="en-US" dirty="0"/>
              <a:t>Ensemble tends to aggregate response if stimulus is close to in-phase, complex response when stimulus is out of phase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7A6695-7E98-4288-9794-E4D5CA99F6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2108" y="3002858"/>
            <a:ext cx="7388352" cy="3782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79B9E3-9FAF-40BE-902D-728C4F707E0B}"/>
              </a:ext>
            </a:extLst>
          </p:cNvPr>
          <p:cNvSpPr txBox="1"/>
          <p:nvPr/>
        </p:nvSpPr>
        <p:spPr>
          <a:xfrm>
            <a:off x="838200" y="4151376"/>
            <a:ext cx="2578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Firing diagram, color-coded by column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CC8CA-4A2F-441D-B0A2-3F9EC8303A8C}"/>
              </a:ext>
            </a:extLst>
          </p:cNvPr>
          <p:cNvSpPr txBox="1"/>
          <p:nvPr/>
        </p:nvSpPr>
        <p:spPr>
          <a:xfrm>
            <a:off x="1101366" y="5754750"/>
            <a:ext cx="2265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Stimulus, </a:t>
            </a:r>
            <a:r>
              <a:rPr lang="en-US" sz="1200" i="1" dirty="0" err="1"/>
              <a:t>colord</a:t>
            </a:r>
            <a:r>
              <a:rPr lang="en-US" sz="1200" i="1" dirty="0"/>
              <a:t>-coded by column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295296-F5A9-48C9-8A20-22FAD3709C55}"/>
              </a:ext>
            </a:extLst>
          </p:cNvPr>
          <p:cNvCxnSpPr>
            <a:stCxn id="6" idx="3"/>
          </p:cNvCxnSpPr>
          <p:nvPr/>
        </p:nvCxnSpPr>
        <p:spPr>
          <a:xfrm flipV="1">
            <a:off x="3416406" y="4289875"/>
            <a:ext cx="442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6BA827-4B9A-42B8-A3A8-78D6C104C59A}"/>
              </a:ext>
            </a:extLst>
          </p:cNvPr>
          <p:cNvCxnSpPr/>
          <p:nvPr/>
        </p:nvCxnSpPr>
        <p:spPr>
          <a:xfrm flipV="1">
            <a:off x="3393593" y="5893250"/>
            <a:ext cx="442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00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342D-00D5-4058-AB8A-574FC720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532DD-1C83-4D2E-AEF8-2BBB59FD3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 to date:</a:t>
            </a:r>
          </a:p>
          <a:p>
            <a:pPr lvl="1"/>
            <a:r>
              <a:rPr lang="en-US" dirty="0"/>
              <a:t>Developed optimized simulation of neural column structures</a:t>
            </a:r>
          </a:p>
          <a:p>
            <a:pPr lvl="1"/>
            <a:r>
              <a:rPr lang="en-US" dirty="0"/>
              <a:t>Characterized traveling waves in single columns and ensembles of columns</a:t>
            </a:r>
          </a:p>
          <a:p>
            <a:pPr lvl="1"/>
            <a:r>
              <a:rPr lang="en-US" dirty="0"/>
              <a:t>Draft paper on traveling wave dynamics</a:t>
            </a:r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Characterize column ensembles more thoroughly</a:t>
            </a:r>
          </a:p>
          <a:p>
            <a:pPr lvl="1"/>
            <a:r>
              <a:rPr lang="en-US" dirty="0"/>
              <a:t>Train a classifier based on ensemble of columns, measure classification performance as a function of column parameters (paper #2)</a:t>
            </a:r>
          </a:p>
          <a:p>
            <a:pPr lvl="1"/>
            <a:r>
              <a:rPr lang="en-US" dirty="0"/>
              <a:t>Develop thesis from papers 1 and 2</a:t>
            </a:r>
          </a:p>
        </p:txBody>
      </p:sp>
    </p:spTree>
    <p:extLst>
      <p:ext uri="{BB962C8B-B14F-4D97-AF65-F5344CB8AC3E}">
        <p14:creationId xmlns:p14="http://schemas.microsoft.com/office/powerpoint/2010/main" val="325143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344" y="1948070"/>
            <a:ext cx="115452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[1] S. V. </a:t>
            </a:r>
            <a:r>
              <a:rPr lang="en-US" sz="1600" dirty="0" err="1"/>
              <a:t>Buldyren</a:t>
            </a:r>
            <a:r>
              <a:rPr lang="en-US" sz="1600" dirty="0"/>
              <a:t> et al. “Description of </a:t>
            </a:r>
            <a:r>
              <a:rPr lang="en-US" sz="1600" dirty="0" err="1"/>
              <a:t>microcolumnar</a:t>
            </a:r>
            <a:r>
              <a:rPr lang="en-US" sz="1600" dirty="0"/>
              <a:t> ensembles in association cortex and their disruption in Alzheimer and Lewy body dementias". </a:t>
            </a:r>
          </a:p>
          <a:p>
            <a:r>
              <a:rPr lang="en-US" sz="1600" dirty="0"/>
              <a:t>In: Proceedings of the National Academy of Sciences, 97.10 (2000).</a:t>
            </a:r>
          </a:p>
          <a:p>
            <a:r>
              <a:rPr lang="en-US" sz="1600" dirty="0"/>
              <a:t>[2] Izhikevich MATLAB simulation. url: https://www.izhikevich.org/publications/net.m.</a:t>
            </a:r>
          </a:p>
          <a:p>
            <a:r>
              <a:rPr lang="en-US" sz="1600" dirty="0"/>
              <a:t>[3] E. Izhikevich. “Simple Model of Spiking Neuron". In: IEEE Transactions on Neural Networks 14 (2003).</a:t>
            </a:r>
          </a:p>
          <a:p>
            <a:r>
              <a:rPr lang="en-US" sz="1600" dirty="0"/>
              <a:t>[4] Eugene Izhikevich. Dynamical Systems in Neuroscience. MIT Press, 2007.</a:t>
            </a:r>
          </a:p>
          <a:p>
            <a:r>
              <a:rPr lang="en-US" sz="1600" dirty="0"/>
              <a:t>[5] Adam Keane and </a:t>
            </a:r>
            <a:r>
              <a:rPr lang="en-US" sz="1600" dirty="0" err="1"/>
              <a:t>Pulin</a:t>
            </a:r>
            <a:r>
              <a:rPr lang="en-US" sz="1600" dirty="0"/>
              <a:t> Gong. “Propagating Waves Can Explain Irregular Neural Dynamics". In: Journal of Neuroscience 35.4 (2015).</a:t>
            </a:r>
          </a:p>
          <a:p>
            <a:r>
              <a:rPr lang="en-US" sz="1600" dirty="0"/>
              <a:t>[6] Doron </a:t>
            </a:r>
            <a:r>
              <a:rPr lang="en-US" sz="1600" dirty="0" err="1"/>
              <a:t>Shoham</a:t>
            </a:r>
            <a:r>
              <a:rPr lang="en-US" sz="1600" dirty="0"/>
              <a:t> et al, "Imaging Cortical Dynamics at High Spatial and Temporal Resolution with Novel Blue Voltage Sensitive Dyes", Neuron vol 24 1999</a:t>
            </a:r>
          </a:p>
          <a:p>
            <a:r>
              <a:rPr lang="en-US" sz="1600" dirty="0"/>
              <a:t>[7] Wolfgang Maas and Henry </a:t>
            </a:r>
            <a:r>
              <a:rPr lang="en-US" sz="1600" dirty="0" err="1"/>
              <a:t>Markram</a:t>
            </a:r>
            <a:r>
              <a:rPr lang="en-US" sz="1600" dirty="0"/>
              <a:t>. “Real-time Computing Without Stable States: A New Framework for Neural Computation Based on Perturbations“, Neural Computation 14 (2002).</a:t>
            </a:r>
          </a:p>
          <a:p>
            <a:r>
              <a:rPr lang="en-US" sz="1600" dirty="0"/>
              <a:t>[8] Henry </a:t>
            </a:r>
            <a:r>
              <a:rPr lang="en-US" sz="1600" dirty="0" err="1"/>
              <a:t>Markram</a:t>
            </a:r>
            <a:r>
              <a:rPr lang="en-US" sz="1600" dirty="0"/>
              <a:t>, Yun Wang, and Misha </a:t>
            </a:r>
            <a:r>
              <a:rPr lang="en-US" sz="1600" dirty="0" err="1"/>
              <a:t>Tsodyks</a:t>
            </a:r>
            <a:r>
              <a:rPr lang="en-US" sz="1600" dirty="0"/>
              <a:t>. “Differential signaling via the same axon of neocortical pyramidal neurons“, Proceedings of the National Academy of Sciences, 95 (1998).</a:t>
            </a:r>
          </a:p>
          <a:p>
            <a:r>
              <a:rPr lang="en-US" sz="1600" dirty="0"/>
              <a:t>[9] The p-delta rule for parallel </a:t>
            </a:r>
            <a:r>
              <a:rPr lang="en-US" sz="1600" dirty="0" err="1"/>
              <a:t>perceptrons</a:t>
            </a:r>
            <a:r>
              <a:rPr lang="en-US" sz="1600" dirty="0"/>
              <a:t>. url: http://www.igi.TUGraz.at/maass/p%20delta%20learning.pdf.</a:t>
            </a:r>
          </a:p>
          <a:p>
            <a:r>
              <a:rPr lang="en-US" sz="1600" dirty="0"/>
              <a:t>[10] Y. Zhang et al. “A Digital Liquid State Machine With Biologically Inspired Learning and Its Application to Speech Recognition". </a:t>
            </a:r>
          </a:p>
          <a:p>
            <a:r>
              <a:rPr lang="en-US" sz="1600" dirty="0"/>
              <a:t>In: IEEE Transactions on Neural Networks and Learning Systems 26.11 (2015).</a:t>
            </a:r>
          </a:p>
        </p:txBody>
      </p:sp>
    </p:spTree>
    <p:extLst>
      <p:ext uri="{BB962C8B-B14F-4D97-AF65-F5344CB8AC3E}">
        <p14:creationId xmlns:p14="http://schemas.microsoft.com/office/powerpoint/2010/main" val="317863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9D66-A297-4B75-B106-77A95FAC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Plan</a:t>
            </a:r>
          </a:p>
        </p:txBody>
      </p:sp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32CA7D1A-EC93-43F2-85AB-ECF04C77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Matriculated Fall 2014, passed written exam Fall 2015, passed oral exam June 2018</a:t>
            </a:r>
          </a:p>
          <a:p>
            <a:r>
              <a:rPr lang="en-US" u="sng" dirty="0"/>
              <a:t>Goal</a:t>
            </a:r>
            <a:r>
              <a:rPr lang="en-US" dirty="0"/>
              <a:t> is to defend Fall 2020, </a:t>
            </a:r>
            <a:r>
              <a:rPr lang="en-US" u="sng" dirty="0"/>
              <a:t>reality</a:t>
            </a:r>
            <a:r>
              <a:rPr lang="en-US" dirty="0"/>
              <a:t> may be Spring 2021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512EC6-6670-4616-BA25-50BE1EF69F60}"/>
              </a:ext>
            </a:extLst>
          </p:cNvPr>
          <p:cNvGrpSpPr/>
          <p:nvPr/>
        </p:nvGrpSpPr>
        <p:grpSpPr>
          <a:xfrm>
            <a:off x="855966" y="3741438"/>
            <a:ext cx="10034048" cy="2318894"/>
            <a:chOff x="855966" y="3741438"/>
            <a:chExt cx="10034048" cy="23188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1651C18-3945-4FDC-A013-BB0EBBB1ACA9}"/>
                </a:ext>
              </a:extLst>
            </p:cNvPr>
            <p:cNvSpPr/>
            <p:nvPr/>
          </p:nvSpPr>
          <p:spPr>
            <a:xfrm>
              <a:off x="855966" y="3741438"/>
              <a:ext cx="1002728" cy="23188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6DE370C-953E-463C-8712-DB8E5B8C72B0}"/>
                </a:ext>
              </a:extLst>
            </p:cNvPr>
            <p:cNvSpPr/>
            <p:nvPr/>
          </p:nvSpPr>
          <p:spPr>
            <a:xfrm>
              <a:off x="1858694" y="3741438"/>
              <a:ext cx="1002728" cy="23188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B7EB37B-2F59-4C21-9A8C-3786EE941EDB}"/>
                </a:ext>
              </a:extLst>
            </p:cNvPr>
            <p:cNvSpPr/>
            <p:nvPr/>
          </p:nvSpPr>
          <p:spPr>
            <a:xfrm>
              <a:off x="2861422" y="3741438"/>
              <a:ext cx="1002728" cy="23188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11AC84-B313-4F69-9130-0348DA0902E2}"/>
                </a:ext>
              </a:extLst>
            </p:cNvPr>
            <p:cNvSpPr/>
            <p:nvPr/>
          </p:nvSpPr>
          <p:spPr>
            <a:xfrm>
              <a:off x="3864150" y="3741438"/>
              <a:ext cx="1002728" cy="23188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3BF8CE-451F-4C65-A947-1F1931905DD3}"/>
                </a:ext>
              </a:extLst>
            </p:cNvPr>
            <p:cNvSpPr/>
            <p:nvPr/>
          </p:nvSpPr>
          <p:spPr>
            <a:xfrm>
              <a:off x="4866878" y="3741438"/>
              <a:ext cx="1002728" cy="23188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B14E5EC-5855-402B-9CD6-A6A62D911264}"/>
                </a:ext>
              </a:extLst>
            </p:cNvPr>
            <p:cNvSpPr/>
            <p:nvPr/>
          </p:nvSpPr>
          <p:spPr>
            <a:xfrm>
              <a:off x="5869606" y="3741438"/>
              <a:ext cx="1002728" cy="23188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6ED9713-D90D-4DD9-8B94-A1B7DEA73FCD}"/>
                </a:ext>
              </a:extLst>
            </p:cNvPr>
            <p:cNvSpPr/>
            <p:nvPr/>
          </p:nvSpPr>
          <p:spPr>
            <a:xfrm>
              <a:off x="6872334" y="3741438"/>
              <a:ext cx="1002728" cy="23188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6A27A45-102D-411C-9591-849BCDF640B5}"/>
                </a:ext>
              </a:extLst>
            </p:cNvPr>
            <p:cNvSpPr/>
            <p:nvPr/>
          </p:nvSpPr>
          <p:spPr>
            <a:xfrm>
              <a:off x="7875062" y="3741438"/>
              <a:ext cx="1002728" cy="23188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1C0DB2F-8C33-42E9-A3D9-901D4F4ED76F}"/>
                </a:ext>
              </a:extLst>
            </p:cNvPr>
            <p:cNvSpPr/>
            <p:nvPr/>
          </p:nvSpPr>
          <p:spPr>
            <a:xfrm>
              <a:off x="8884558" y="3741438"/>
              <a:ext cx="1002728" cy="23188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4EE2A48-7E76-4578-99B5-B0DC0A6E0BC1}"/>
                </a:ext>
              </a:extLst>
            </p:cNvPr>
            <p:cNvSpPr/>
            <p:nvPr/>
          </p:nvSpPr>
          <p:spPr>
            <a:xfrm>
              <a:off x="9887286" y="3741438"/>
              <a:ext cx="1002728" cy="23188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605EE66-F018-400C-BC27-B835C4818E8A}"/>
              </a:ext>
            </a:extLst>
          </p:cNvPr>
          <p:cNvSpPr txBox="1"/>
          <p:nvPr/>
        </p:nvSpPr>
        <p:spPr>
          <a:xfrm>
            <a:off x="797867" y="347662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Summer 17-18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B826C6-434E-41DF-8358-2EB1743B7DFD}"/>
              </a:ext>
            </a:extLst>
          </p:cNvPr>
          <p:cNvSpPr txBox="1"/>
          <p:nvPr/>
        </p:nvSpPr>
        <p:spPr>
          <a:xfrm>
            <a:off x="1906615" y="3476624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Fall 18-19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8CB37B-D058-4D1F-AC85-7518B999C023}"/>
              </a:ext>
            </a:extLst>
          </p:cNvPr>
          <p:cNvSpPr txBox="1"/>
          <p:nvPr/>
        </p:nvSpPr>
        <p:spPr>
          <a:xfrm>
            <a:off x="2851420" y="3476624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Winter 18-19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177D7-7D6C-42D2-BF8A-6B7C36747941}"/>
              </a:ext>
            </a:extLst>
          </p:cNvPr>
          <p:cNvSpPr txBox="1"/>
          <p:nvPr/>
        </p:nvSpPr>
        <p:spPr>
          <a:xfrm>
            <a:off x="3863021" y="3476624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Spring 18-19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374780-747D-4411-8F75-D110BB317479}"/>
              </a:ext>
            </a:extLst>
          </p:cNvPr>
          <p:cNvSpPr txBox="1"/>
          <p:nvPr/>
        </p:nvSpPr>
        <p:spPr>
          <a:xfrm>
            <a:off x="4835171" y="347662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Summer 18-19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CB6C7A-9E75-4051-B217-35CC731A37DC}"/>
              </a:ext>
            </a:extLst>
          </p:cNvPr>
          <p:cNvSpPr txBox="1"/>
          <p:nvPr/>
        </p:nvSpPr>
        <p:spPr>
          <a:xfrm>
            <a:off x="5930346" y="3476624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Fall 19-20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91B2E6-73EE-43C3-B0AD-AC717EB6BB73}"/>
              </a:ext>
            </a:extLst>
          </p:cNvPr>
          <p:cNvSpPr txBox="1"/>
          <p:nvPr/>
        </p:nvSpPr>
        <p:spPr>
          <a:xfrm>
            <a:off x="6880377" y="3476624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Winter 19-20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EEA544-5935-45DE-9267-17030CB165CE}"/>
              </a:ext>
            </a:extLst>
          </p:cNvPr>
          <p:cNvSpPr txBox="1"/>
          <p:nvPr/>
        </p:nvSpPr>
        <p:spPr>
          <a:xfrm>
            <a:off x="7878666" y="3476624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Spring 19-20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FC48037E-1397-4C39-867F-7387D462ADC9}"/>
              </a:ext>
            </a:extLst>
          </p:cNvPr>
          <p:cNvSpPr/>
          <p:nvPr/>
        </p:nvSpPr>
        <p:spPr>
          <a:xfrm>
            <a:off x="10594470" y="3975516"/>
            <a:ext cx="199083" cy="355060"/>
          </a:xfrm>
          <a:prstGeom prst="diamon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27BC15-ECF4-492B-BF86-B208D6BBC3B3}"/>
              </a:ext>
            </a:extLst>
          </p:cNvPr>
          <p:cNvSpPr txBox="1"/>
          <p:nvPr/>
        </p:nvSpPr>
        <p:spPr>
          <a:xfrm>
            <a:off x="9891945" y="4370010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Thesis defense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B27183-5FD8-4C02-849C-64C8E59839E8}"/>
              </a:ext>
            </a:extLst>
          </p:cNvPr>
          <p:cNvGrpSpPr/>
          <p:nvPr/>
        </p:nvGrpSpPr>
        <p:grpSpPr>
          <a:xfrm>
            <a:off x="5928366" y="3974853"/>
            <a:ext cx="914033" cy="626920"/>
            <a:chOff x="4773576" y="2417320"/>
            <a:chExt cx="914033" cy="626920"/>
          </a:xfrm>
        </p:grpSpPr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39905235-6B65-4D0A-B631-60D5F6DBC939}"/>
                </a:ext>
              </a:extLst>
            </p:cNvPr>
            <p:cNvSpPr/>
            <p:nvPr/>
          </p:nvSpPr>
          <p:spPr>
            <a:xfrm>
              <a:off x="5033323" y="2417320"/>
              <a:ext cx="199083" cy="355060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09CA78-E29C-4A90-BA2E-F4E9B4ED3791}"/>
                </a:ext>
              </a:extLst>
            </p:cNvPr>
            <p:cNvSpPr txBox="1"/>
            <p:nvPr/>
          </p:nvSpPr>
          <p:spPr>
            <a:xfrm>
              <a:off x="4773576" y="2782630"/>
              <a:ext cx="9140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TAC meeting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9225E0-2D18-4A34-9E2A-B09FE74E9BC3}"/>
              </a:ext>
            </a:extLst>
          </p:cNvPr>
          <p:cNvGrpSpPr/>
          <p:nvPr/>
        </p:nvGrpSpPr>
        <p:grpSpPr>
          <a:xfrm>
            <a:off x="838200" y="4004700"/>
            <a:ext cx="769763" cy="626920"/>
            <a:chOff x="4773576" y="2417320"/>
            <a:chExt cx="769763" cy="626920"/>
          </a:xfrm>
        </p:grpSpPr>
        <p:sp>
          <p:nvSpPr>
            <p:cNvPr id="50" name="Diamond 49">
              <a:extLst>
                <a:ext uri="{FF2B5EF4-FFF2-40B4-BE49-F238E27FC236}">
                  <a16:creationId xmlns:a16="http://schemas.microsoft.com/office/drawing/2014/main" id="{29E0FECE-1291-45A1-B614-2C0FAB7BA96E}"/>
                </a:ext>
              </a:extLst>
            </p:cNvPr>
            <p:cNvSpPr/>
            <p:nvPr/>
          </p:nvSpPr>
          <p:spPr>
            <a:xfrm>
              <a:off x="5033323" y="2417320"/>
              <a:ext cx="199083" cy="355060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EFE7F0-E816-4284-A45D-4A28CFF4CC89}"/>
                </a:ext>
              </a:extLst>
            </p:cNvPr>
            <p:cNvSpPr txBox="1"/>
            <p:nvPr/>
          </p:nvSpPr>
          <p:spPr>
            <a:xfrm>
              <a:off x="4773576" y="2782630"/>
              <a:ext cx="769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Oral exam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6EBFAEE-0EEA-4393-BB55-312463889104}"/>
              </a:ext>
            </a:extLst>
          </p:cNvPr>
          <p:cNvSpPr txBox="1"/>
          <p:nvPr/>
        </p:nvSpPr>
        <p:spPr>
          <a:xfrm>
            <a:off x="8852614" y="347662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Summer 19-20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A0AC14-CA7C-49F9-AE18-9A9394F762C6}"/>
              </a:ext>
            </a:extLst>
          </p:cNvPr>
          <p:cNvSpPr txBox="1"/>
          <p:nvPr/>
        </p:nvSpPr>
        <p:spPr>
          <a:xfrm>
            <a:off x="9987895" y="3476624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Fall 20-21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99B5FCF-3E34-4AF8-9CB7-30DA9E5A6CB8}"/>
              </a:ext>
            </a:extLst>
          </p:cNvPr>
          <p:cNvGrpSpPr/>
          <p:nvPr/>
        </p:nvGrpSpPr>
        <p:grpSpPr>
          <a:xfrm>
            <a:off x="8280215" y="3975956"/>
            <a:ext cx="914033" cy="626920"/>
            <a:chOff x="4773576" y="2417320"/>
            <a:chExt cx="914033" cy="626920"/>
          </a:xfrm>
        </p:grpSpPr>
        <p:sp>
          <p:nvSpPr>
            <p:cNvPr id="64" name="Diamond 63">
              <a:extLst>
                <a:ext uri="{FF2B5EF4-FFF2-40B4-BE49-F238E27FC236}">
                  <a16:creationId xmlns:a16="http://schemas.microsoft.com/office/drawing/2014/main" id="{48BA72E5-F39E-4322-91D8-C4DA7B0A8BDE}"/>
                </a:ext>
              </a:extLst>
            </p:cNvPr>
            <p:cNvSpPr/>
            <p:nvPr/>
          </p:nvSpPr>
          <p:spPr>
            <a:xfrm>
              <a:off x="5033323" y="2417320"/>
              <a:ext cx="199083" cy="355060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E485C08-F525-43AC-A0D7-8202816B3020}"/>
                </a:ext>
              </a:extLst>
            </p:cNvPr>
            <p:cNvSpPr txBox="1"/>
            <p:nvPr/>
          </p:nvSpPr>
          <p:spPr>
            <a:xfrm>
              <a:off x="4773576" y="2782630"/>
              <a:ext cx="9140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TAC meeting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61B481C-BEB8-4244-A9EA-3F72EE220A83}"/>
              </a:ext>
            </a:extLst>
          </p:cNvPr>
          <p:cNvGrpSpPr/>
          <p:nvPr/>
        </p:nvGrpSpPr>
        <p:grpSpPr>
          <a:xfrm>
            <a:off x="1976770" y="4685709"/>
            <a:ext cx="4697690" cy="457815"/>
            <a:chOff x="1976770" y="4607885"/>
            <a:chExt cx="4697690" cy="45781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5A6BAD-388F-416A-8427-21A2C961F8E2}"/>
                </a:ext>
              </a:extLst>
            </p:cNvPr>
            <p:cNvGrpSpPr/>
            <p:nvPr/>
          </p:nvGrpSpPr>
          <p:grpSpPr>
            <a:xfrm>
              <a:off x="1976770" y="4765976"/>
              <a:ext cx="4697690" cy="299724"/>
              <a:chOff x="5398851" y="3910519"/>
              <a:chExt cx="1368358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1F365D6-BD90-4EFC-BAFE-8529A31998AE}"/>
                  </a:ext>
                </a:extLst>
              </p:cNvPr>
              <p:cNvCxnSpPr/>
              <p:nvPr/>
            </p:nvCxnSpPr>
            <p:spPr>
              <a:xfrm>
                <a:off x="5398851" y="3910519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E08B8B3-74FC-46A6-B511-F5F7A68D27A1}"/>
                  </a:ext>
                </a:extLst>
              </p:cNvPr>
              <p:cNvCxnSpPr/>
              <p:nvPr/>
            </p:nvCxnSpPr>
            <p:spPr>
              <a:xfrm>
                <a:off x="6767208" y="3910519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86EAAEE-3DCF-4A3D-BFA3-908AB90B07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98851" y="4124528"/>
                <a:ext cx="136835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833359-2CA3-4904-9CBE-7F9E0F56D3E2}"/>
                </a:ext>
              </a:extLst>
            </p:cNvPr>
            <p:cNvSpPr txBox="1"/>
            <p:nvPr/>
          </p:nvSpPr>
          <p:spPr>
            <a:xfrm>
              <a:off x="3093911" y="4607885"/>
              <a:ext cx="307968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Paper #1: Dynamics of traveling waves in a column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505149-D38A-4317-BE13-81D9516E2858}"/>
              </a:ext>
            </a:extLst>
          </p:cNvPr>
          <p:cNvGrpSpPr/>
          <p:nvPr/>
        </p:nvGrpSpPr>
        <p:grpSpPr>
          <a:xfrm>
            <a:off x="5524731" y="5283909"/>
            <a:ext cx="3391009" cy="497232"/>
            <a:chOff x="1465895" y="3717875"/>
            <a:chExt cx="1913964" cy="49723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A849BB7-E015-4EA3-80D6-A4EBC9D30048}"/>
                </a:ext>
              </a:extLst>
            </p:cNvPr>
            <p:cNvGrpSpPr/>
            <p:nvPr/>
          </p:nvGrpSpPr>
          <p:grpSpPr>
            <a:xfrm>
              <a:off x="1465895" y="3915383"/>
              <a:ext cx="1817130" cy="299724"/>
              <a:chOff x="5398851" y="3910519"/>
              <a:chExt cx="1368358" cy="457200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8D9F634-26C2-4FB9-B75A-6899DBD3D958}"/>
                  </a:ext>
                </a:extLst>
              </p:cNvPr>
              <p:cNvCxnSpPr/>
              <p:nvPr/>
            </p:nvCxnSpPr>
            <p:spPr>
              <a:xfrm>
                <a:off x="5398851" y="3910519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5F26F43-8793-4ABD-9D35-2DFC63F22AB1}"/>
                  </a:ext>
                </a:extLst>
              </p:cNvPr>
              <p:cNvCxnSpPr/>
              <p:nvPr/>
            </p:nvCxnSpPr>
            <p:spPr>
              <a:xfrm>
                <a:off x="6767208" y="3910519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A718448-99FA-49FE-927F-A91B6A9A08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98851" y="4213560"/>
                <a:ext cx="136835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D637FF-7FAC-4861-9385-F19C09F82F4E}"/>
                </a:ext>
              </a:extLst>
            </p:cNvPr>
            <p:cNvSpPr txBox="1"/>
            <p:nvPr/>
          </p:nvSpPr>
          <p:spPr>
            <a:xfrm>
              <a:off x="1482371" y="3717875"/>
              <a:ext cx="189748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Paper #2: Machine learning using ensembles of columns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FCCD4C3-B259-4F29-8917-D4279DD673F6}"/>
              </a:ext>
            </a:extLst>
          </p:cNvPr>
          <p:cNvGrpSpPr/>
          <p:nvPr/>
        </p:nvGrpSpPr>
        <p:grpSpPr>
          <a:xfrm>
            <a:off x="8376426" y="4860917"/>
            <a:ext cx="2308944" cy="299724"/>
            <a:chOff x="5398850" y="3910519"/>
            <a:chExt cx="1368358" cy="4572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448C1B4-7B63-4855-ABF6-B1683C88CF88}"/>
                </a:ext>
              </a:extLst>
            </p:cNvPr>
            <p:cNvCxnSpPr/>
            <p:nvPr/>
          </p:nvCxnSpPr>
          <p:spPr>
            <a:xfrm>
              <a:off x="5398851" y="3910519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EE40749-D1D7-494A-BB2C-F304D035CD89}"/>
                </a:ext>
              </a:extLst>
            </p:cNvPr>
            <p:cNvCxnSpPr/>
            <p:nvPr/>
          </p:nvCxnSpPr>
          <p:spPr>
            <a:xfrm>
              <a:off x="6767208" y="3910519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BB568BA-F365-4DA2-9948-FA52C383E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8850" y="4124529"/>
              <a:ext cx="13683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9D09DB1-1413-4BD4-81CF-00E86ABBB4CA}"/>
              </a:ext>
            </a:extLst>
          </p:cNvPr>
          <p:cNvSpPr txBox="1"/>
          <p:nvPr/>
        </p:nvSpPr>
        <p:spPr>
          <a:xfrm>
            <a:off x="8946166" y="4710860"/>
            <a:ext cx="8723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Write thesis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D9B0D5-8DBB-48F4-8951-740FB7EDAB47}"/>
              </a:ext>
            </a:extLst>
          </p:cNvPr>
          <p:cNvSpPr/>
          <p:nvPr/>
        </p:nvSpPr>
        <p:spPr>
          <a:xfrm>
            <a:off x="5800840" y="3805881"/>
            <a:ext cx="1138131" cy="897533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82C3-7734-4537-92BC-2453EB82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C26D-C3F3-43F0-91DF-F02497A69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question: What are the dynamics of traveling waves in “1-D” neural structures and what are their possible cognitive functions?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approach:</a:t>
            </a:r>
          </a:p>
          <a:p>
            <a:pPr lvl="1"/>
            <a:r>
              <a:rPr lang="en-US" dirty="0"/>
              <a:t>Simulate 1-D neural structures and study how topology, connectivity, neuron/synapse dynamics determine the formation and properties of traveling waves (complete)</a:t>
            </a:r>
          </a:p>
          <a:p>
            <a:pPr lvl="1"/>
            <a:r>
              <a:rPr lang="en-US" dirty="0"/>
              <a:t>Examine connected ensembles of 1-D structures (partially complete)</a:t>
            </a:r>
          </a:p>
          <a:p>
            <a:pPr lvl="1"/>
            <a:r>
              <a:rPr lang="en-US" dirty="0"/>
              <a:t>Place these simulated neural structures in a framework (to be done)</a:t>
            </a:r>
          </a:p>
        </p:txBody>
      </p:sp>
    </p:spTree>
    <p:extLst>
      <p:ext uri="{BB962C8B-B14F-4D97-AF65-F5344CB8AC3E}">
        <p14:creationId xmlns:p14="http://schemas.microsoft.com/office/powerpoint/2010/main" val="268501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415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Traveling waves have been recently been observed in the cortex</a:t>
            </a:r>
          </a:p>
          <a:p>
            <a:pPr lvl="1"/>
            <a:r>
              <a:rPr lang="en-US" dirty="0"/>
              <a:t>One explanation for how the order of cognition evolves from the chaos of individual neuron activity</a:t>
            </a:r>
          </a:p>
          <a:p>
            <a:pPr lvl="1"/>
            <a:r>
              <a:rPr lang="en-US" dirty="0"/>
              <a:t>Various models for wave behavior including local connectivity, sequential time delay and coupled oscillators</a:t>
            </a:r>
          </a:p>
          <a:p>
            <a:pPr lvl="1"/>
            <a:r>
              <a:rPr lang="en-US" dirty="0"/>
              <a:t>Some general principles for computational role of traveling waves</a:t>
            </a:r>
          </a:p>
          <a:p>
            <a:endParaRPr lang="en-US" dirty="0"/>
          </a:p>
          <a:p>
            <a:r>
              <a:rPr lang="en-US" dirty="0"/>
              <a:t>What’s our novel contribution?</a:t>
            </a:r>
          </a:p>
          <a:p>
            <a:pPr lvl="1"/>
            <a:r>
              <a:rPr lang="en-US" dirty="0"/>
              <a:t>Exploration of traveling wave dynamics in 1-D neural structures (previous work in 2-D “sheets”)</a:t>
            </a:r>
          </a:p>
          <a:p>
            <a:pPr lvl="1"/>
            <a:r>
              <a:rPr lang="en-US" dirty="0"/>
              <a:t>Examination of traveling wave computational role using the Liquid State Machine artificial intelligence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B7686-2228-4DFA-91FA-C12D3EB40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78" y="1912476"/>
            <a:ext cx="2197767" cy="1718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BBE576-CED5-4A0B-9B45-188E3EED66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3" t="78303" r="34919" b="6074"/>
          <a:stretch/>
        </p:blipFill>
        <p:spPr>
          <a:xfrm>
            <a:off x="8494570" y="4169840"/>
            <a:ext cx="3058297" cy="15569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99EE16-7B1A-4A2D-9B54-E22154EDADA6}"/>
              </a:ext>
            </a:extLst>
          </p:cNvPr>
          <p:cNvSpPr/>
          <p:nvPr/>
        </p:nvSpPr>
        <p:spPr>
          <a:xfrm>
            <a:off x="8982321" y="5466945"/>
            <a:ext cx="416273" cy="94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393D69-0B24-4C69-8B41-C10E239ACF70}"/>
              </a:ext>
            </a:extLst>
          </p:cNvPr>
          <p:cNvSpPr txBox="1"/>
          <p:nvPr/>
        </p:nvSpPr>
        <p:spPr>
          <a:xfrm>
            <a:off x="8917786" y="5587682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296391-13E7-4ED3-B7FF-C6D2E9BE3BD1}"/>
              </a:ext>
            </a:extLst>
          </p:cNvPr>
          <p:cNvSpPr txBox="1"/>
          <p:nvPr/>
        </p:nvSpPr>
        <p:spPr>
          <a:xfrm>
            <a:off x="8523754" y="5809976"/>
            <a:ext cx="2750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Cortical activation under advanced imaging, 9.6 </a:t>
            </a:r>
            <a:r>
              <a:rPr lang="en-US" sz="1400" i="1" dirty="0" err="1"/>
              <a:t>ms</a:t>
            </a:r>
            <a:r>
              <a:rPr lang="en-US" sz="1400" i="1" dirty="0"/>
              <a:t>/frame [6]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0EE69-C62E-4AFF-BFAB-17D7A04C43C7}"/>
              </a:ext>
            </a:extLst>
          </p:cNvPr>
          <p:cNvSpPr txBox="1"/>
          <p:nvPr/>
        </p:nvSpPr>
        <p:spPr>
          <a:xfrm>
            <a:off x="8844766" y="3571673"/>
            <a:ext cx="2586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Human visual cortex areas</a:t>
            </a:r>
          </a:p>
        </p:txBody>
      </p:sp>
    </p:spTree>
    <p:extLst>
      <p:ext uri="{BB962C8B-B14F-4D97-AF65-F5344CB8AC3E}">
        <p14:creationId xmlns:p14="http://schemas.microsoft.com/office/powerpoint/2010/main" val="378251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C2F8-081F-4A83-9310-8C4E204D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18251" cy="1325563"/>
          </a:xfrm>
        </p:spPr>
        <p:txBody>
          <a:bodyPr/>
          <a:lstStyle/>
          <a:p>
            <a:r>
              <a:rPr lang="en-US" dirty="0"/>
              <a:t>Column Topology and Connectivity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28231-631B-469B-BCE5-CB33E4F61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926421" cy="4667250"/>
          </a:xfrm>
        </p:spPr>
        <p:txBody>
          <a:bodyPr>
            <a:normAutofit/>
          </a:bodyPr>
          <a:lstStyle/>
          <a:p>
            <a:r>
              <a:rPr lang="en-US" dirty="0"/>
              <a:t>Topology: cross section (length x width), height</a:t>
            </a:r>
          </a:p>
          <a:p>
            <a:pPr lvl="1"/>
            <a:r>
              <a:rPr lang="en-US" dirty="0"/>
              <a:t>Most work done with 2x2x100 dimension columns</a:t>
            </a:r>
          </a:p>
          <a:p>
            <a:r>
              <a:rPr lang="en-US" dirty="0"/>
              <a:t>Connectivity: Long vs. short range, connection density</a:t>
            </a:r>
          </a:p>
          <a:p>
            <a:pPr lvl="1"/>
            <a:r>
              <a:rPr lang="en-US" dirty="0"/>
              <a:t>Connection probability: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Typically C=1, lambda=2.5 in our experiments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59894-638F-4B4E-BDA4-8AA4EDB297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7723" y="2023353"/>
            <a:ext cx="1724999" cy="3385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6AA801-03FC-4C04-B69F-D9C1069A5005}"/>
              </a:ext>
            </a:extLst>
          </p:cNvPr>
          <p:cNvSpPr txBox="1"/>
          <p:nvPr/>
        </p:nvSpPr>
        <p:spPr>
          <a:xfrm>
            <a:off x="8855742" y="5408478"/>
            <a:ext cx="2868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 example column of dimension 3x3x15. Neuron connections are color-coded according to their length. The neuron connectivity is mostly local, with some long-range connections.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4C3AF-08F5-4F3D-BDDC-AB678DD013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0238" y="3429000"/>
            <a:ext cx="6313252" cy="11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4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17A3-60CE-422E-9F4F-68DCF684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923E-66FE-44EA-9AFF-3C916187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61822" cy="2841270"/>
          </a:xfrm>
        </p:spPr>
        <p:txBody>
          <a:bodyPr>
            <a:normAutofit/>
          </a:bodyPr>
          <a:lstStyle/>
          <a:p>
            <a:r>
              <a:rPr lang="en-US" dirty="0"/>
              <a:t>Neuron dynamics (Izhikevich model [3])</a:t>
            </a:r>
          </a:p>
          <a:p>
            <a:pPr lvl="1"/>
            <a:r>
              <a:rPr lang="en-US" dirty="0"/>
              <a:t>Neurons use a dynamics model with two dimensions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Connection dynamics</a:t>
            </a:r>
          </a:p>
          <a:p>
            <a:pPr lvl="1"/>
            <a:r>
              <a:rPr lang="en-US" dirty="0"/>
              <a:t>When a neuron fires, signal to connected neuron delayed and smoothed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3A460-7E0A-4B91-ADDF-B00797607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6152" y="2529192"/>
            <a:ext cx="2966937" cy="1011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5615C1-38AA-48F9-AA75-702CB5AA6C60}"/>
              </a:ext>
            </a:extLst>
          </p:cNvPr>
          <p:cNvSpPr txBox="1"/>
          <p:nvPr/>
        </p:nvSpPr>
        <p:spPr>
          <a:xfrm>
            <a:off x="5090276" y="2573365"/>
            <a:ext cx="4497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 – neuron membrane voltage</a:t>
            </a:r>
          </a:p>
          <a:p>
            <a:r>
              <a:rPr lang="en-US" sz="1200" dirty="0"/>
              <a:t>u – recovery parameter</a:t>
            </a:r>
          </a:p>
          <a:p>
            <a:r>
              <a:rPr lang="en-US" sz="1200" dirty="0"/>
              <a:t>I – injected current, includes signals from other neurons and stimulus</a:t>
            </a:r>
          </a:p>
          <a:p>
            <a:r>
              <a:rPr lang="en-US" sz="1200" dirty="0" err="1"/>
              <a:t>a,b,c,d</a:t>
            </a:r>
            <a:r>
              <a:rPr lang="en-US" sz="1200" dirty="0"/>
              <a:t> are model parameters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85609C-4D1E-4FD0-A221-7009585353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713" y="4601993"/>
            <a:ext cx="6391073" cy="1254868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7553791-C5D2-4B14-8075-F2EACDFB3036}"/>
              </a:ext>
            </a:extLst>
          </p:cNvPr>
          <p:cNvGrpSpPr/>
          <p:nvPr/>
        </p:nvGrpSpPr>
        <p:grpSpPr>
          <a:xfrm>
            <a:off x="8284705" y="4425679"/>
            <a:ext cx="2775644" cy="1994576"/>
            <a:chOff x="8722450" y="5141580"/>
            <a:chExt cx="2269805" cy="160749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27C4655-F1DE-4E99-AA55-4950092ABAAA}"/>
                </a:ext>
              </a:extLst>
            </p:cNvPr>
            <p:cNvGrpSpPr/>
            <p:nvPr/>
          </p:nvGrpSpPr>
          <p:grpSpPr>
            <a:xfrm>
              <a:off x="8722450" y="5141580"/>
              <a:ext cx="2250350" cy="1607495"/>
              <a:chOff x="8148749" y="3809578"/>
              <a:chExt cx="1731063" cy="122578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6778553-D1E6-4A43-8375-B52866AFA977}"/>
                  </a:ext>
                </a:extLst>
              </p:cNvPr>
              <p:cNvGrpSpPr/>
              <p:nvPr/>
            </p:nvGrpSpPr>
            <p:grpSpPr>
              <a:xfrm>
                <a:off x="8394970" y="3809578"/>
                <a:ext cx="1484842" cy="954922"/>
                <a:chOff x="8103140" y="3607353"/>
                <a:chExt cx="1484842" cy="954922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5783FC8-410C-41AF-B18E-6F2140325D39}"/>
                    </a:ext>
                  </a:extLst>
                </p:cNvPr>
                <p:cNvCxnSpPr/>
                <p:nvPr/>
              </p:nvCxnSpPr>
              <p:spPr>
                <a:xfrm>
                  <a:off x="8103140" y="3607353"/>
                  <a:ext cx="0" cy="9468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032E18E8-0B09-4A8E-B4B1-D557A5B9A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3140" y="4562275"/>
                  <a:ext cx="148484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D25090-BAE3-463B-AE65-74EEAA673C58}"/>
                  </a:ext>
                </a:extLst>
              </p:cNvPr>
              <p:cNvSpPr txBox="1"/>
              <p:nvPr/>
            </p:nvSpPr>
            <p:spPr>
              <a:xfrm>
                <a:off x="8812622" y="4789141"/>
                <a:ext cx="4427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Time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050077-FA05-4B9A-9E33-57FCA5C397A4}"/>
                  </a:ext>
                </a:extLst>
              </p:cNvPr>
              <p:cNvSpPr txBox="1"/>
              <p:nvPr/>
            </p:nvSpPr>
            <p:spPr>
              <a:xfrm rot="16200000">
                <a:off x="8026440" y="4041312"/>
                <a:ext cx="4908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Signal</a:t>
                </a:r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AFFFF0-201A-4804-AC35-B2553AC479D0}"/>
                </a:ext>
              </a:extLst>
            </p:cNvPr>
            <p:cNvSpPr/>
            <p:nvPr/>
          </p:nvSpPr>
          <p:spPr>
            <a:xfrm>
              <a:off x="9046723" y="5630129"/>
              <a:ext cx="1945532" cy="585845"/>
            </a:xfrm>
            <a:custGeom>
              <a:avLst/>
              <a:gdLst>
                <a:gd name="connsiteX0" fmla="*/ 0 w 1945532"/>
                <a:gd name="connsiteY0" fmla="*/ 585845 h 585845"/>
                <a:gd name="connsiteX1" fmla="*/ 924128 w 1945532"/>
                <a:gd name="connsiteY1" fmla="*/ 576118 h 585845"/>
                <a:gd name="connsiteX2" fmla="*/ 1001949 w 1945532"/>
                <a:gd name="connsiteY2" fmla="*/ 498297 h 585845"/>
                <a:gd name="connsiteX3" fmla="*/ 1167320 w 1945532"/>
                <a:gd name="connsiteY3" fmla="*/ 11914 h 585845"/>
                <a:gd name="connsiteX4" fmla="*/ 1303507 w 1945532"/>
                <a:gd name="connsiteY4" fmla="*/ 177284 h 585845"/>
                <a:gd name="connsiteX5" fmla="*/ 1391056 w 1945532"/>
                <a:gd name="connsiteY5" fmla="*/ 488569 h 585845"/>
                <a:gd name="connsiteX6" fmla="*/ 1507788 w 1945532"/>
                <a:gd name="connsiteY6" fmla="*/ 546935 h 585845"/>
                <a:gd name="connsiteX7" fmla="*/ 1945532 w 1945532"/>
                <a:gd name="connsiteY7" fmla="*/ 546935 h 58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5532" h="585845">
                  <a:moveTo>
                    <a:pt x="0" y="585845"/>
                  </a:moveTo>
                  <a:lnTo>
                    <a:pt x="924128" y="576118"/>
                  </a:lnTo>
                  <a:cubicBezTo>
                    <a:pt x="1091120" y="561527"/>
                    <a:pt x="961417" y="592331"/>
                    <a:pt x="1001949" y="498297"/>
                  </a:cubicBezTo>
                  <a:cubicBezTo>
                    <a:pt x="1042481" y="404263"/>
                    <a:pt x="1117060" y="65416"/>
                    <a:pt x="1167320" y="11914"/>
                  </a:cubicBezTo>
                  <a:cubicBezTo>
                    <a:pt x="1217580" y="-41588"/>
                    <a:pt x="1266218" y="97842"/>
                    <a:pt x="1303507" y="177284"/>
                  </a:cubicBezTo>
                  <a:cubicBezTo>
                    <a:pt x="1340796" y="256726"/>
                    <a:pt x="1357009" y="426961"/>
                    <a:pt x="1391056" y="488569"/>
                  </a:cubicBezTo>
                  <a:cubicBezTo>
                    <a:pt x="1425103" y="550177"/>
                    <a:pt x="1415375" y="537207"/>
                    <a:pt x="1507788" y="546935"/>
                  </a:cubicBezTo>
                  <a:cubicBezTo>
                    <a:pt x="1600201" y="556663"/>
                    <a:pt x="1772866" y="551799"/>
                    <a:pt x="1945532" y="546935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38C60C-A1B9-43C4-A7C2-3D089012ED5E}"/>
              </a:ext>
            </a:extLst>
          </p:cNvPr>
          <p:cNvCxnSpPr/>
          <p:nvPr/>
        </p:nvCxnSpPr>
        <p:spPr>
          <a:xfrm>
            <a:off x="9085634" y="4425679"/>
            <a:ext cx="0" cy="1593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A325651-4D31-4B93-BB41-579C5103EDA2}"/>
              </a:ext>
            </a:extLst>
          </p:cNvPr>
          <p:cNvSpPr txBox="1"/>
          <p:nvPr/>
        </p:nvSpPr>
        <p:spPr>
          <a:xfrm>
            <a:off x="8687928" y="4188271"/>
            <a:ext cx="795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Neuron fires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87EF30-A96A-4BE3-AFC1-EC03FFDF3335}"/>
              </a:ext>
            </a:extLst>
          </p:cNvPr>
          <p:cNvSpPr txBox="1"/>
          <p:nvPr/>
        </p:nvSpPr>
        <p:spPr>
          <a:xfrm>
            <a:off x="9684041" y="4676091"/>
            <a:ext cx="200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Stimulus to connected neuron delivered with delay and smoothing</a:t>
            </a:r>
          </a:p>
        </p:txBody>
      </p:sp>
    </p:spTree>
    <p:extLst>
      <p:ext uri="{BB962C8B-B14F-4D97-AF65-F5344CB8AC3E}">
        <p14:creationId xmlns:p14="http://schemas.microsoft.com/office/powerpoint/2010/main" val="203899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D4A5-15CD-4D9D-B902-969EC5BA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waves in columns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15AECA8-503B-47D6-9BC9-7AA18337E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73" y="2964871"/>
            <a:ext cx="3494617" cy="262096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407E6B-7AD0-456A-B004-2F77B065D5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067" y="2964872"/>
            <a:ext cx="3494617" cy="2620963"/>
          </a:xfrm>
          <a:prstGeom prst="rect">
            <a:avLst/>
          </a:prstGeom>
        </p:spPr>
      </p:pic>
      <p:pic>
        <p:nvPicPr>
          <p:cNvPr id="13" name="BackgroundStimVideo">
            <a:hlinkClick r:id="" action="ppaction://media"/>
            <a:extLst>
              <a:ext uri="{FF2B5EF4-FFF2-40B4-BE49-F238E27FC236}">
                <a16:creationId xmlns:a16="http://schemas.microsoft.com/office/drawing/2014/main" id="{69C644AD-011E-4FBD-81B5-93AE53ED201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315147" y="2302470"/>
            <a:ext cx="1866908" cy="4200543"/>
          </a:xfrm>
          <a:prstGeom prst="rect">
            <a:avLst/>
          </a:prstGeom>
        </p:spPr>
      </p:pic>
      <p:pic>
        <p:nvPicPr>
          <p:cNvPr id="14" name="StepStimVideo">
            <a:hlinkClick r:id="" action="ppaction://media"/>
            <a:extLst>
              <a:ext uri="{FF2B5EF4-FFF2-40B4-BE49-F238E27FC236}">
                <a16:creationId xmlns:a16="http://schemas.microsoft.com/office/drawing/2014/main" id="{0BA8ADC8-850E-4133-8137-AC4E886E3D9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53316" y="2351409"/>
            <a:ext cx="1851922" cy="41668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242A7B-01EE-490E-B9CE-4AAF67FD456E}"/>
              </a:ext>
            </a:extLst>
          </p:cNvPr>
          <p:cNvSpPr txBox="1"/>
          <p:nvPr/>
        </p:nvSpPr>
        <p:spPr>
          <a:xfrm>
            <a:off x="1166835" y="1966857"/>
            <a:ext cx="390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Uniform random stimulus to all neurons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F91B35-7ED8-4978-B064-5A266FE9A801}"/>
              </a:ext>
            </a:extLst>
          </p:cNvPr>
          <p:cNvSpPr txBox="1"/>
          <p:nvPr/>
        </p:nvSpPr>
        <p:spPr>
          <a:xfrm>
            <a:off x="7682629" y="2004292"/>
            <a:ext cx="320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Step stimulus to bottom 5 layers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0695DC-E3D4-492B-B0D0-AF695802D1F4}"/>
              </a:ext>
            </a:extLst>
          </p:cNvPr>
          <p:cNvSpPr/>
          <p:nvPr/>
        </p:nvSpPr>
        <p:spPr>
          <a:xfrm>
            <a:off x="563418" y="2364387"/>
            <a:ext cx="5108672" cy="4166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44F31F-65C6-4C18-A49A-8759592EC5EC}"/>
              </a:ext>
            </a:extLst>
          </p:cNvPr>
          <p:cNvSpPr/>
          <p:nvPr/>
        </p:nvSpPr>
        <p:spPr>
          <a:xfrm>
            <a:off x="6519910" y="2359647"/>
            <a:ext cx="5108672" cy="4166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3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08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83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66C6-FF38-4ABD-BF93-C7DC512D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detection and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41532-6034-4CEF-8FE3-EEF2BE7B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139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Need to determine wave properties, requires detection and labeling</a:t>
            </a:r>
          </a:p>
          <a:p>
            <a:r>
              <a:rPr lang="en-US" dirty="0"/>
              <a:t>Method: apply a density filter to remove background firing events, then use a plane sweep algorithm to label the waves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06C698-1191-4975-AA49-5601D932B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96" y="3148323"/>
            <a:ext cx="4028208" cy="3021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C03AEE-6B6C-4599-8547-9EAF1414A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97" y="3155807"/>
            <a:ext cx="4028208" cy="3021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4E9FB2-3656-46DC-9F77-64CA6E17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13" y="3155807"/>
            <a:ext cx="4028208" cy="3021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C5ECCC-A615-4616-AC27-728D85AA3D32}"/>
              </a:ext>
            </a:extLst>
          </p:cNvPr>
          <p:cNvSpPr txBox="1"/>
          <p:nvPr/>
        </p:nvSpPr>
        <p:spPr>
          <a:xfrm>
            <a:off x="1333760" y="2963657"/>
            <a:ext cx="17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Raw firing events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4FAF95-F832-41D3-816D-95E067807461}"/>
              </a:ext>
            </a:extLst>
          </p:cNvPr>
          <p:cNvSpPr txBox="1"/>
          <p:nvPr/>
        </p:nvSpPr>
        <p:spPr>
          <a:xfrm>
            <a:off x="5518562" y="2962441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Density 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08B3D-9FB5-4555-8DC0-FDDDE576E9AF}"/>
              </a:ext>
            </a:extLst>
          </p:cNvPr>
          <p:cNvSpPr txBox="1"/>
          <p:nvPr/>
        </p:nvSpPr>
        <p:spPr>
          <a:xfrm>
            <a:off x="9326420" y="2962441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Labeled waves</a:t>
            </a:r>
          </a:p>
        </p:txBody>
      </p:sp>
    </p:spTree>
    <p:extLst>
      <p:ext uri="{BB962C8B-B14F-4D97-AF65-F5344CB8AC3E}">
        <p14:creationId xmlns:p14="http://schemas.microsoft.com/office/powerpoint/2010/main" val="121675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0083-BC78-4420-918C-0BF72591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initiation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FCAC-8B41-40DB-972C-25654FFD0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observe that a given column has preferential sites for wave initiation</a:t>
            </a:r>
          </a:p>
          <a:p>
            <a:r>
              <a:rPr lang="en-US" dirty="0"/>
              <a:t>We also observe that a single propagating wave has a “density” that varies along the column</a:t>
            </a:r>
          </a:p>
          <a:p>
            <a:r>
              <a:rPr lang="en-US" dirty="0"/>
              <a:t>These two features are typically anti-correlated. Over 100 simulations, mean correlation coefficient was -0.28 with a standard deviation of 0.20.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F0B49-8B7F-4EAE-B1B0-868865F74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469" y="3563937"/>
            <a:ext cx="4592322" cy="30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1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5509</TotalTime>
  <Words>1021</Words>
  <Application>Microsoft Office PowerPoint</Application>
  <PresentationFormat>Widescreen</PresentationFormat>
  <Paragraphs>116</Paragraphs>
  <Slides>14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Thesis Advisory Committee Meeting October 28, 2019</vt:lpstr>
      <vt:lpstr>Thesis Plan</vt:lpstr>
      <vt:lpstr>Research overview</vt:lpstr>
      <vt:lpstr>Impact</vt:lpstr>
      <vt:lpstr>Column Topology and Connectivity</vt:lpstr>
      <vt:lpstr>Column Dynamics</vt:lpstr>
      <vt:lpstr>Traveling waves in columns</vt:lpstr>
      <vt:lpstr>Wave detection and labeling</vt:lpstr>
      <vt:lpstr>Wave initiation</vt:lpstr>
      <vt:lpstr>Wave velocity</vt:lpstr>
      <vt:lpstr>Ensembles of columns</vt:lpstr>
      <vt:lpstr>Ensemble w/ periodic stimulus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163</cp:revision>
  <dcterms:created xsi:type="dcterms:W3CDTF">2018-05-08T12:57:52Z</dcterms:created>
  <dcterms:modified xsi:type="dcterms:W3CDTF">2019-10-25T21:55:01Z</dcterms:modified>
</cp:coreProperties>
</file>