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64" r:id="rId6"/>
    <p:sldId id="28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Computational Properties of Neural Columns arising from Temporal Dynamics</a:t>
            </a:r>
            <a:br>
              <a:rPr lang="en-US" sz="4800" dirty="0"/>
            </a:br>
            <a:r>
              <a:rPr lang="en-US" sz="4800" dirty="0"/>
              <a:t>Research Status 7/8/2018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704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oral qualification exam</a:t>
            </a:r>
          </a:p>
          <a:p>
            <a:pPr lvl="1"/>
            <a:r>
              <a:rPr lang="en-US" dirty="0"/>
              <a:t>Good results on column dynamics</a:t>
            </a:r>
          </a:p>
          <a:p>
            <a:pPr lvl="1"/>
            <a:r>
              <a:rPr lang="en-US" dirty="0"/>
              <a:t>Need to improve presentation of motivation and background</a:t>
            </a:r>
          </a:p>
          <a:p>
            <a:r>
              <a:rPr lang="en-US" dirty="0"/>
              <a:t>Met with Y.K. Chen, DARPA Microsystems Technology Office</a:t>
            </a:r>
          </a:p>
          <a:p>
            <a:pPr lvl="1"/>
            <a:r>
              <a:rPr lang="en-US" dirty="0"/>
              <a:t>Interested in creating custom chips for machine learning chips based on this computing paradigm</a:t>
            </a:r>
          </a:p>
          <a:p>
            <a:pPr lvl="1"/>
            <a:r>
              <a:rPr lang="en-US" dirty="0"/>
              <a:t>Might be interested in our research if we can show it applies to a problem of interest and can be used to help design a physical chip</a:t>
            </a:r>
          </a:p>
          <a:p>
            <a:r>
              <a:rPr lang="en-US" dirty="0"/>
              <a:t>Started simulating ensembles of column, showed that delay-dependent distance also creates synchronization in column ensemble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1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1CAB-8D91-4594-9B3D-651BB439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1576-58DE-4DEC-A0EB-C9F466AE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ensembles of multiple columns with different inter-column connectivity</a:t>
            </a:r>
          </a:p>
          <a:p>
            <a:pPr lvl="1"/>
            <a:r>
              <a:rPr lang="en-US" dirty="0"/>
              <a:t>Both distance-based and explicit intra-column preference</a:t>
            </a:r>
          </a:p>
          <a:p>
            <a:pPr lvl="1"/>
            <a:r>
              <a:rPr lang="en-US" dirty="0"/>
              <a:t>Look at synchronization when only one column is stimulated, do others fire?</a:t>
            </a:r>
          </a:p>
          <a:p>
            <a:r>
              <a:rPr lang="en-US" dirty="0"/>
              <a:t>Explore effects of individual neuron dynamics on column behavior</a:t>
            </a:r>
          </a:p>
          <a:p>
            <a:pPr lvl="1"/>
            <a:r>
              <a:rPr lang="en-US" dirty="0"/>
              <a:t>Have been using “stock” parameters for one particular type of neuron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60B9-C964-410F-9013-A7F51F5D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CD59-A444-4DB8-BCDC-EE8963C4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10515600" cy="4351338"/>
          </a:xfrm>
        </p:spPr>
        <p:txBody>
          <a:bodyPr/>
          <a:lstStyle/>
          <a:p>
            <a:r>
              <a:rPr lang="en-US" dirty="0"/>
              <a:t>Photonic implantation: micro-ring resonators connected with optical waveguide on a photonic integrated circuit</a:t>
            </a:r>
          </a:p>
          <a:p>
            <a:r>
              <a:rPr lang="en-US" dirty="0"/>
              <a:t>Waveguides can’t cross each other, this limits connectivity between the resonator “neurons”</a:t>
            </a:r>
          </a:p>
          <a:p>
            <a:r>
              <a:rPr lang="en-US" dirty="0"/>
              <a:t>An ensemble of 2D “columns” with limited inter-column connectivity, fed with input at one end and output from the other, is feasible in optical waveguide</a:t>
            </a:r>
          </a:p>
          <a:p>
            <a:r>
              <a:rPr lang="en-US" dirty="0"/>
              <a:t>Our research can help determine if this structure is useful for computation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A7F69-3DE5-4F34-B5D0-76BA14E97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0" t="26310" r="44950" b="30513"/>
          <a:stretch/>
        </p:blipFill>
        <p:spPr>
          <a:xfrm>
            <a:off x="3799488" y="4677204"/>
            <a:ext cx="3385084" cy="1815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6026C1-36FD-4DD0-83C8-90368D6E760E}"/>
              </a:ext>
            </a:extLst>
          </p:cNvPr>
          <p:cNvSpPr txBox="1"/>
          <p:nvPr/>
        </p:nvSpPr>
        <p:spPr>
          <a:xfrm>
            <a:off x="1679510" y="6446783"/>
            <a:ext cx="817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Photonic implementation: micro-ring resonators have a non-linear response when detuned slightly from laser wavelength</a:t>
            </a:r>
          </a:p>
        </p:txBody>
      </p:sp>
    </p:spTree>
    <p:extLst>
      <p:ext uri="{BB962C8B-B14F-4D97-AF65-F5344CB8AC3E}">
        <p14:creationId xmlns:p14="http://schemas.microsoft.com/office/powerpoint/2010/main" val="333205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89EA-8981-4D8B-BFF9-EF6B5CE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A1D3-8DC0-42EF-8053-6E8020733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5326"/>
          </a:xfrm>
        </p:spPr>
        <p:txBody>
          <a:bodyPr>
            <a:normAutofit/>
          </a:bodyPr>
          <a:lstStyle/>
          <a:p>
            <a:r>
              <a:rPr lang="en-US" dirty="0"/>
              <a:t>Created an ensemble of 4 columns, each 2x2x15, separation distance of 2</a:t>
            </a:r>
          </a:p>
          <a:p>
            <a:r>
              <a:rPr lang="en-US" dirty="0"/>
              <a:t>Used the same distance-based connectivity as previous simulations, results in preferential connectivity within columns do to physical separation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71F7CA-2A30-4B22-A8C5-86183930D587}"/>
              </a:ext>
            </a:extLst>
          </p:cNvPr>
          <p:cNvGrpSpPr/>
          <p:nvPr/>
        </p:nvGrpSpPr>
        <p:grpSpPr>
          <a:xfrm>
            <a:off x="1382967" y="3215888"/>
            <a:ext cx="2759265" cy="2704580"/>
            <a:chOff x="3535698" y="2821946"/>
            <a:chExt cx="3477944" cy="3266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DD1A8E-7A14-4A69-A89F-C48D23E58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54"/>
            <a:stretch/>
          </p:blipFill>
          <p:spPr>
            <a:xfrm>
              <a:off x="3535698" y="2821946"/>
              <a:ext cx="1133579" cy="32660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87EB05-B084-4051-8B63-28956D4E9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03" r="48126" b="21200"/>
            <a:stretch/>
          </p:blipFill>
          <p:spPr>
            <a:xfrm>
              <a:off x="5377938" y="2922865"/>
              <a:ext cx="1635704" cy="306421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3F5FB3-7534-4FD8-B013-0FA8C08A67CF}"/>
              </a:ext>
            </a:extLst>
          </p:cNvPr>
          <p:cNvSpPr txBox="1"/>
          <p:nvPr/>
        </p:nvSpPr>
        <p:spPr>
          <a:xfrm>
            <a:off x="278917" y="5920468"/>
            <a:ext cx="584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Our column ensemble (right) uses the same connectivity rule as the single column (left).</a:t>
            </a:r>
          </a:p>
          <a:p>
            <a:r>
              <a:rPr lang="en-US" sz="1200" dirty="0"/>
              <a:t>Columns are segregated by physical separation.</a:t>
            </a:r>
          </a:p>
        </p:txBody>
      </p:sp>
      <p:pic>
        <p:nvPicPr>
          <p:cNvPr id="13" name="ColumnEnsemble">
            <a:hlinkClick r:id="" action="ppaction://media"/>
            <a:extLst>
              <a:ext uri="{FF2B5EF4-FFF2-40B4-BE49-F238E27FC236}">
                <a16:creationId xmlns:a16="http://schemas.microsoft.com/office/drawing/2014/main" id="{BFB8E96E-9D79-4694-95CF-708A3D5831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95745" y="3163993"/>
            <a:ext cx="2926080" cy="2672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7632E6-8D6F-47A9-A784-EA18B6FE3285}"/>
              </a:ext>
            </a:extLst>
          </p:cNvPr>
          <p:cNvSpPr txBox="1"/>
          <p:nvPr/>
        </p:nvSpPr>
        <p:spPr>
          <a:xfrm>
            <a:off x="7095745" y="6354375"/>
            <a:ext cx="43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(Video) We still observed synchronized firing in column ensemble</a:t>
            </a:r>
          </a:p>
        </p:txBody>
      </p:sp>
    </p:spTree>
    <p:extLst>
      <p:ext uri="{BB962C8B-B14F-4D97-AF65-F5344CB8AC3E}">
        <p14:creationId xmlns:p14="http://schemas.microsoft.com/office/powerpoint/2010/main" val="29154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CBD0-E287-4BD1-96AB-1149FA66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9372-127F-4A02-B95D-BF5298B50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US" dirty="0"/>
              <a:t>Performed delay-dependent synchronization experiment (original version on next slide for reference)</a:t>
            </a:r>
          </a:p>
          <a:p>
            <a:r>
              <a:rPr lang="en-US" dirty="0"/>
              <a:t>Column ensemble with distance-dependent delay shows synchronized firing, random delays don’t synchronize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2BCF5-3D91-4072-A2E0-4F8CAFC7B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" r="5141"/>
          <a:stretch/>
        </p:blipFill>
        <p:spPr>
          <a:xfrm>
            <a:off x="6514222" y="1690688"/>
            <a:ext cx="4839578" cy="4362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B5993-2A2E-4EA8-A40A-8E62AEB85A21}"/>
              </a:ext>
            </a:extLst>
          </p:cNvPr>
          <p:cNvSpPr txBox="1"/>
          <p:nvPr/>
        </p:nvSpPr>
        <p:spPr>
          <a:xfrm>
            <a:off x="6622811" y="6053550"/>
            <a:ext cx="462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Column ensemble with distance-dependent propagation delay shows synchronized firing (top), ensemble with random propagation delays does not show synchronization (bottom)</a:t>
            </a:r>
          </a:p>
        </p:txBody>
      </p:sp>
    </p:spTree>
    <p:extLst>
      <p:ext uri="{BB962C8B-B14F-4D97-AF65-F5344CB8AC3E}">
        <p14:creationId xmlns:p14="http://schemas.microsoft.com/office/powerpoint/2010/main" val="140283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7203-94A7-4004-A2A3-B20DFB27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0384" cy="1325563"/>
          </a:xfrm>
        </p:spPr>
        <p:txBody>
          <a:bodyPr/>
          <a:lstStyle/>
          <a:p>
            <a:r>
              <a:rPr lang="en-US" dirty="0"/>
              <a:t>Delay-induced synchronization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B71117-7636-4241-B375-820BF5BB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5843" cy="4351338"/>
          </a:xfrm>
        </p:spPr>
        <p:txBody>
          <a:bodyPr/>
          <a:lstStyle/>
          <a:p>
            <a:r>
              <a:rPr lang="en-US" dirty="0"/>
              <a:t>Stimulated neurons in bottom 25% with random background, observed wavelike propagation up the column</a:t>
            </a:r>
          </a:p>
          <a:p>
            <a:r>
              <a:rPr lang="en-US" dirty="0"/>
              <a:t>Demonstrated that the distance-dependent delay can be a critical parameter for synchronized firing with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D05C6-2A9E-4505-B106-0244E437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6" y="3531531"/>
            <a:ext cx="3103548" cy="2780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03BD8-3EAE-4C1E-821B-2A0065236F05}"/>
              </a:ext>
            </a:extLst>
          </p:cNvPr>
          <p:cNvSpPr txBox="1"/>
          <p:nvPr/>
        </p:nvSpPr>
        <p:spPr>
          <a:xfrm>
            <a:off x="3726470" y="4001294"/>
            <a:ext cx="462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Column with random propagation delays, no synchronized firing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62FB5-4C6F-4683-880C-73DE15A1113D}"/>
              </a:ext>
            </a:extLst>
          </p:cNvPr>
          <p:cNvSpPr txBox="1"/>
          <p:nvPr/>
        </p:nvSpPr>
        <p:spPr>
          <a:xfrm>
            <a:off x="3751262" y="5304235"/>
            <a:ext cx="365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Identical column with distance-dependent delays, we see synchronized firing that propagates up the column</a:t>
            </a:r>
          </a:p>
        </p:txBody>
      </p:sp>
    </p:spTree>
    <p:extLst>
      <p:ext uri="{BB962C8B-B14F-4D97-AF65-F5344CB8AC3E}">
        <p14:creationId xmlns:p14="http://schemas.microsoft.com/office/powerpoint/2010/main" val="36850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423</Words>
  <Application>Microsoft Office PowerPoint</Application>
  <PresentationFormat>Widescreen</PresentationFormat>
  <Paragraphs>38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Computational Properties of Neural Columns arising from Temporal Dynamics Research Status 7/8/2018</vt:lpstr>
      <vt:lpstr>June accomplishments</vt:lpstr>
      <vt:lpstr>July plans</vt:lpstr>
      <vt:lpstr>Application</vt:lpstr>
      <vt:lpstr>Column ensemble</vt:lpstr>
      <vt:lpstr>Ensemble simulation</vt:lpstr>
      <vt:lpstr>Delay-induced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90</cp:revision>
  <dcterms:created xsi:type="dcterms:W3CDTF">2018-05-08T12:57:52Z</dcterms:created>
  <dcterms:modified xsi:type="dcterms:W3CDTF">2018-07-10T23:22:48Z</dcterms:modified>
</cp:coreProperties>
</file>