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6" r:id="rId4"/>
    <p:sldId id="280" r:id="rId5"/>
    <p:sldId id="281" r:id="rId6"/>
    <p:sldId id="271" r:id="rId7"/>
    <p:sldId id="279"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baker" initials="v" lastIdx="1" clrIdx="0">
    <p:extLst>
      <p:ext uri="{19B8F6BF-5375-455C-9EA6-DF929625EA0E}">
        <p15:presenceInfo xmlns:p15="http://schemas.microsoft.com/office/powerpoint/2012/main" userId="vba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4" autoAdjust="0"/>
    <p:restoredTop sz="94660"/>
  </p:normalViewPr>
  <p:slideViewPr>
    <p:cSldViewPr snapToGrid="0">
      <p:cViewPr varScale="1">
        <p:scale>
          <a:sx n="104" d="100"/>
          <a:sy n="10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E58E-B4D3-499D-AF00-902031FB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AD230-EADF-4FF4-A0C7-BE89B838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C13B935-2DB8-4089-A42B-7C0798A4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21C7-87D2-4196-9E47-A5F56F3576CD}"/>
              </a:ext>
            </a:extLst>
          </p:cNvPr>
          <p:cNvSpPr>
            <a:spLocks noGrp="1"/>
          </p:cNvSpPr>
          <p:nvPr>
            <p:ph type="sldNum" sz="quarter" idx="12"/>
          </p:nvPr>
        </p:nvSpPr>
        <p:spPr/>
        <p:txBody>
          <a:bodyPr/>
          <a:lstStyle/>
          <a:p>
            <a:fld id="{03BAAB9C-EE1C-4084-A869-679B6138C169}" type="slidenum">
              <a:rPr lang="en-US" smtClean="0"/>
              <a:t>‹#›</a:t>
            </a:fld>
            <a:endParaRPr lang="en-US" dirty="0"/>
          </a:p>
        </p:txBody>
      </p:sp>
    </p:spTree>
    <p:extLst>
      <p:ext uri="{BB962C8B-B14F-4D97-AF65-F5344CB8AC3E}">
        <p14:creationId xmlns:p14="http://schemas.microsoft.com/office/powerpoint/2010/main" val="27563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3946-DBED-4B34-A87C-28C15C2CD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0869-ACE9-4CDE-BB96-76AA470EC5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1962-F17D-4BA2-900B-C9155AE0E138}"/>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5" name="Footer Placeholder 4">
            <a:extLst>
              <a:ext uri="{FF2B5EF4-FFF2-40B4-BE49-F238E27FC236}">
                <a16:creationId xmlns:a16="http://schemas.microsoft.com/office/drawing/2014/main" id="{15627E01-677E-4DFD-9557-959CDF6D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1248-2022-4B0D-9D07-2B8D5532C600}"/>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423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319-6D3A-435F-BD52-641FEF816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215FE-FD3D-4E6A-AB2A-7B8C2BA9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5807-819B-456D-9817-F7A2F7AA7A64}"/>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5" name="Footer Placeholder 4">
            <a:extLst>
              <a:ext uri="{FF2B5EF4-FFF2-40B4-BE49-F238E27FC236}">
                <a16:creationId xmlns:a16="http://schemas.microsoft.com/office/drawing/2014/main" id="{D34CCDCF-37CB-4045-BBBB-0A4919D8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1FDE-278C-4C46-909D-1FB8C5D8A9C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1842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4FC-EE08-46E5-89EE-EF56F358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4819E-66C3-4BC7-B396-922F8D543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ED31-6110-4E27-8C38-87889B7103C0}"/>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5" name="Footer Placeholder 4">
            <a:extLst>
              <a:ext uri="{FF2B5EF4-FFF2-40B4-BE49-F238E27FC236}">
                <a16:creationId xmlns:a16="http://schemas.microsoft.com/office/drawing/2014/main" id="{BA4AA30D-45CE-44FD-BCF1-4BAAB759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FB4A4-F400-4774-BDC0-ED1BCA1F076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05559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DFDF-867F-4A7F-B104-CEF29ED59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77589-FD12-48B8-B3B7-3148530837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AC300-581F-4D03-AC18-9837131EB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06C96-8181-4A8F-8601-9636E5B33CAE}"/>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6" name="Footer Placeholder 5">
            <a:extLst>
              <a:ext uri="{FF2B5EF4-FFF2-40B4-BE49-F238E27FC236}">
                <a16:creationId xmlns:a16="http://schemas.microsoft.com/office/drawing/2014/main" id="{A815A459-3700-4F71-A2FC-0277C9A9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2AAA9-57CD-49D3-887B-D513D815324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8189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3EE-23C7-4D82-A8A2-3C8ABB69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91D18-9376-4798-925D-0CE6B949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2B000-F1D5-4CF6-A3EE-C9B06762C28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5" name="Footer Placeholder 4">
            <a:extLst>
              <a:ext uri="{FF2B5EF4-FFF2-40B4-BE49-F238E27FC236}">
                <a16:creationId xmlns:a16="http://schemas.microsoft.com/office/drawing/2014/main" id="{7564322F-E87C-47D6-B2CA-4C204F9C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78E9-B30F-4C8B-AC20-E5E7C2043F5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5171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C87-5716-4AF6-8A29-499CC6414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44A3-FE25-4B7B-8020-CDFB6737E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17BE78-C767-488B-A79C-752A7FBFBB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8B9E4-C609-4F09-A5E3-AB21914C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5C8D56-2F8B-4913-B974-96B66C868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1747E-F46B-40C8-A6D2-B842B6F817C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8" name="Footer Placeholder 7">
            <a:extLst>
              <a:ext uri="{FF2B5EF4-FFF2-40B4-BE49-F238E27FC236}">
                <a16:creationId xmlns:a16="http://schemas.microsoft.com/office/drawing/2014/main" id="{86436956-F2CF-41E1-8DB0-791ACC56D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99B8F-AF06-4B7F-A7A9-3A52E5DCE11E}"/>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787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93A-0700-42F7-8A2D-301C1B0F0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AD3F7-FCD6-4041-8887-FF7BF8D9D9A1}"/>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4" name="Footer Placeholder 3">
            <a:extLst>
              <a:ext uri="{FF2B5EF4-FFF2-40B4-BE49-F238E27FC236}">
                <a16:creationId xmlns:a16="http://schemas.microsoft.com/office/drawing/2014/main" id="{0241C060-96CB-4C74-A5DA-649C354F4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7D5-86CC-40DE-B92B-2826A28119DD}"/>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724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7F0-1DC7-4517-B992-65E38012A752}"/>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3" name="Footer Placeholder 2">
            <a:extLst>
              <a:ext uri="{FF2B5EF4-FFF2-40B4-BE49-F238E27FC236}">
                <a16:creationId xmlns:a16="http://schemas.microsoft.com/office/drawing/2014/main" id="{1F105C99-3113-4C00-B4DB-CFF321BD7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78FF-F73B-43DF-9B10-54344E429286}"/>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2138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D90-ABC7-478C-AF60-BFE36E0FA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8DF43-FC87-4E8C-8569-51488F71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4BBA8-8F86-4751-B787-80B9F4A7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2051D-C122-47C8-8E9B-380ABA7DD79D}"/>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6" name="Footer Placeholder 5">
            <a:extLst>
              <a:ext uri="{FF2B5EF4-FFF2-40B4-BE49-F238E27FC236}">
                <a16:creationId xmlns:a16="http://schemas.microsoft.com/office/drawing/2014/main" id="{BB147928-E159-41FF-B0A3-8641E0B9D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39D3-DBEB-42D4-ABB2-819E15DC0C72}"/>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965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58E-015C-4A2E-A82E-7F0E429B9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D136D-5BA6-4BAA-8DFA-4604091BA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C80A8-CC0B-4970-B0F6-E1836AB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6C773F-8C04-4316-BE23-BA327197BC0B}"/>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2/26/2021</a:t>
            </a:fld>
            <a:endParaRPr lang="en-US"/>
          </a:p>
        </p:txBody>
      </p:sp>
      <p:sp>
        <p:nvSpPr>
          <p:cNvPr id="6" name="Footer Placeholder 5">
            <a:extLst>
              <a:ext uri="{FF2B5EF4-FFF2-40B4-BE49-F238E27FC236}">
                <a16:creationId xmlns:a16="http://schemas.microsoft.com/office/drawing/2014/main" id="{C363504E-E990-45C4-BC03-6A7D9A835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EF50B-F8AB-4CBC-8186-94473F782308}"/>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38942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275B7-B1B5-47DC-A87E-6256DE7AF7DC}"/>
              </a:ext>
            </a:extLst>
          </p:cNvPr>
          <p:cNvSpPr>
            <a:spLocks noGrp="1"/>
          </p:cNvSpPr>
          <p:nvPr>
            <p:ph type="title"/>
          </p:nvPr>
        </p:nvSpPr>
        <p:spPr>
          <a:xfrm>
            <a:off x="838200" y="365125"/>
            <a:ext cx="70124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AFE6E-CF4D-44BF-8E28-18B1E6A1C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CC0C2A8-B5CF-4120-9C5B-68B5483F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41BC-6B43-4B36-9B73-D1B1B8817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AAB9C-EE1C-4084-A869-679B6138C169}" type="slidenum">
              <a:rPr lang="en-US" smtClean="0"/>
              <a:t>‹#›</a:t>
            </a:fld>
            <a:endParaRPr lang="en-US" dirty="0"/>
          </a:p>
        </p:txBody>
      </p:sp>
      <p:pic>
        <p:nvPicPr>
          <p:cNvPr id="9" name="Picture 8">
            <a:extLst>
              <a:ext uri="{FF2B5EF4-FFF2-40B4-BE49-F238E27FC236}">
                <a16:creationId xmlns:a16="http://schemas.microsoft.com/office/drawing/2014/main" id="{22E37073-2B21-4CFB-BEF3-C015946096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33686" y="320673"/>
            <a:ext cx="1320114" cy="1364831"/>
          </a:xfrm>
          <a:prstGeom prst="rect">
            <a:avLst/>
          </a:prstGeom>
        </p:spPr>
      </p:pic>
    </p:spTree>
    <p:extLst>
      <p:ext uri="{BB962C8B-B14F-4D97-AF65-F5344CB8AC3E}">
        <p14:creationId xmlns:p14="http://schemas.microsoft.com/office/powerpoint/2010/main" val="22117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E329-1945-44B6-9937-B396D162D6E6}"/>
              </a:ext>
            </a:extLst>
          </p:cNvPr>
          <p:cNvSpPr>
            <a:spLocks noGrp="1"/>
          </p:cNvSpPr>
          <p:nvPr>
            <p:ph type="ctrTitle"/>
          </p:nvPr>
        </p:nvSpPr>
        <p:spPr>
          <a:xfrm>
            <a:off x="1524000" y="1815383"/>
            <a:ext cx="9144000" cy="2387600"/>
          </a:xfrm>
        </p:spPr>
        <p:txBody>
          <a:bodyPr>
            <a:normAutofit/>
          </a:bodyPr>
          <a:lstStyle/>
          <a:p>
            <a:r>
              <a:rPr lang="en-US" sz="4800" dirty="0"/>
              <a:t>Neural microcolumns as transmission lines: firing rate encoding analysis</a:t>
            </a:r>
          </a:p>
        </p:txBody>
      </p:sp>
      <p:sp>
        <p:nvSpPr>
          <p:cNvPr id="3" name="Subtitle 2">
            <a:extLst>
              <a:ext uri="{FF2B5EF4-FFF2-40B4-BE49-F238E27FC236}">
                <a16:creationId xmlns:a16="http://schemas.microsoft.com/office/drawing/2014/main" id="{DB75C531-1D75-46D5-A5A9-47885FDA319D}"/>
              </a:ext>
            </a:extLst>
          </p:cNvPr>
          <p:cNvSpPr>
            <a:spLocks noGrp="1"/>
          </p:cNvSpPr>
          <p:nvPr>
            <p:ph type="subTitle" idx="1"/>
          </p:nvPr>
        </p:nvSpPr>
        <p:spPr>
          <a:xfrm>
            <a:off x="1524000" y="4979416"/>
            <a:ext cx="9144000" cy="1655762"/>
          </a:xfrm>
        </p:spPr>
        <p:txBody>
          <a:bodyPr/>
          <a:lstStyle/>
          <a:p>
            <a:r>
              <a:rPr lang="en-US" dirty="0"/>
              <a:t>Vincent Baker</a:t>
            </a:r>
          </a:p>
          <a:p>
            <a:r>
              <a:rPr lang="en-US" dirty="0"/>
              <a:t>Drexel University Department of Physics</a:t>
            </a:r>
          </a:p>
        </p:txBody>
      </p:sp>
    </p:spTree>
    <p:extLst>
      <p:ext uri="{BB962C8B-B14F-4D97-AF65-F5344CB8AC3E}">
        <p14:creationId xmlns:p14="http://schemas.microsoft.com/office/powerpoint/2010/main" val="75046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033A-821D-4E46-AF39-96F1284BC4D2}"/>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B852CD13-F094-447D-96B6-E9D18FB76F99}"/>
              </a:ext>
            </a:extLst>
          </p:cNvPr>
          <p:cNvSpPr>
            <a:spLocks noGrp="1"/>
          </p:cNvSpPr>
          <p:nvPr>
            <p:ph idx="1"/>
          </p:nvPr>
        </p:nvSpPr>
        <p:spPr/>
        <p:txBody>
          <a:bodyPr>
            <a:normAutofit/>
          </a:bodyPr>
          <a:lstStyle/>
          <a:p>
            <a:r>
              <a:rPr lang="en-US" dirty="0"/>
              <a:t>The firing of individual neurons is unpredictable. Information in the brain is therefore encoded by the firing of populations of neurons. </a:t>
            </a:r>
          </a:p>
          <a:p>
            <a:r>
              <a:rPr lang="en-US" dirty="0"/>
              <a:t>Cognitive neuroscience views information as passing between populations of neurons, both within and between functional areas of the brain.</a:t>
            </a:r>
          </a:p>
          <a:p>
            <a:r>
              <a:rPr lang="en-US" dirty="0"/>
              <a:t>We propose that small columnar ensembles (SCE) can transport information between neural populations via traveling waves of neural activations. SCEs can provide reliable transport of population firing rate information. SCEs can also provide a “recoding” function, mapping the average firing rate information of a population of neurons into the frequency of traveling waves. </a:t>
            </a:r>
          </a:p>
          <a:p>
            <a:endParaRPr lang="en-US" dirty="0"/>
          </a:p>
        </p:txBody>
      </p:sp>
    </p:spTree>
    <p:extLst>
      <p:ext uri="{BB962C8B-B14F-4D97-AF65-F5344CB8AC3E}">
        <p14:creationId xmlns:p14="http://schemas.microsoft.com/office/powerpoint/2010/main" val="263003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70B0-F94B-4905-85E3-8E1823CF4411}"/>
              </a:ext>
            </a:extLst>
          </p:cNvPr>
          <p:cNvSpPr>
            <a:spLocks noGrp="1"/>
          </p:cNvSpPr>
          <p:nvPr>
            <p:ph type="title"/>
          </p:nvPr>
        </p:nvSpPr>
        <p:spPr/>
        <p:txBody>
          <a:bodyPr/>
          <a:lstStyle/>
          <a:p>
            <a:r>
              <a:rPr lang="en-US" dirty="0"/>
              <a:t>SCE population dynamics</a:t>
            </a:r>
          </a:p>
        </p:txBody>
      </p:sp>
      <p:sp>
        <p:nvSpPr>
          <p:cNvPr id="3" name="Content Placeholder 2">
            <a:extLst>
              <a:ext uri="{FF2B5EF4-FFF2-40B4-BE49-F238E27FC236}">
                <a16:creationId xmlns:a16="http://schemas.microsoft.com/office/drawing/2014/main" id="{6A227B8D-D327-4EA9-90A4-C04633CF263B}"/>
              </a:ext>
            </a:extLst>
          </p:cNvPr>
          <p:cNvSpPr>
            <a:spLocks noGrp="1"/>
          </p:cNvSpPr>
          <p:nvPr>
            <p:ph idx="1"/>
          </p:nvPr>
        </p:nvSpPr>
        <p:spPr/>
        <p:txBody>
          <a:bodyPr/>
          <a:lstStyle/>
          <a:p>
            <a:r>
              <a:rPr lang="en-US" dirty="0"/>
              <a:t>Traveling waves in SCEs have an “all-or-nothing” response, as an evoked traveling wave has a high level of synchronized firing activity</a:t>
            </a:r>
          </a:p>
          <a:p>
            <a:endParaRPr lang="en-US" dirty="0"/>
          </a:p>
          <a:p>
            <a:r>
              <a:rPr lang="en-US" dirty="0"/>
              <a:t>Traveling waves in SCEs have a refractory period due to the refractory period of the neurons triggered by the traveling wave</a:t>
            </a:r>
          </a:p>
          <a:p>
            <a:endParaRPr lang="en-US" dirty="0"/>
          </a:p>
          <a:p>
            <a:pPr marL="0" indent="0">
              <a:buNone/>
            </a:pPr>
            <a:r>
              <a:rPr lang="en-US" sz="3200" b="1" dirty="0"/>
              <a:t>Key question: can the frequency of occurrence of traveling waves in an SCE encode the average firing rate of a population of neurons?</a:t>
            </a:r>
          </a:p>
        </p:txBody>
      </p:sp>
    </p:spTree>
    <p:extLst>
      <p:ext uri="{BB962C8B-B14F-4D97-AF65-F5344CB8AC3E}">
        <p14:creationId xmlns:p14="http://schemas.microsoft.com/office/powerpoint/2010/main" val="221896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4A55-F78D-4F4E-B0EF-26B0A543884E}"/>
              </a:ext>
            </a:extLst>
          </p:cNvPr>
          <p:cNvSpPr>
            <a:spLocks noGrp="1"/>
          </p:cNvSpPr>
          <p:nvPr>
            <p:ph type="title"/>
          </p:nvPr>
        </p:nvSpPr>
        <p:spPr/>
        <p:txBody>
          <a:bodyPr/>
          <a:lstStyle/>
          <a:p>
            <a:r>
              <a:rPr lang="en-US" dirty="0"/>
              <a:t>Experiment</a:t>
            </a:r>
          </a:p>
        </p:txBody>
      </p:sp>
      <p:pic>
        <p:nvPicPr>
          <p:cNvPr id="5" name="Picture 4">
            <a:extLst>
              <a:ext uri="{FF2B5EF4-FFF2-40B4-BE49-F238E27FC236}">
                <a16:creationId xmlns:a16="http://schemas.microsoft.com/office/drawing/2014/main" id="{104278D7-4E4B-44CE-BA1E-82380FAABD4C}"/>
              </a:ext>
            </a:extLst>
          </p:cNvPr>
          <p:cNvPicPr>
            <a:picLocks noChangeAspect="1"/>
          </p:cNvPicPr>
          <p:nvPr/>
        </p:nvPicPr>
        <p:blipFill rotWithShape="1">
          <a:blip r:embed="rId2">
            <a:extLst>
              <a:ext uri="{28A0092B-C50C-407E-A947-70E740481C1C}">
                <a14:useLocalDpi xmlns:a14="http://schemas.microsoft.com/office/drawing/2010/main" val="0"/>
              </a:ext>
            </a:extLst>
          </a:blip>
          <a:srcRect l="51309" r="35113" b="49599"/>
          <a:stretch/>
        </p:blipFill>
        <p:spPr>
          <a:xfrm>
            <a:off x="6742907" y="2055310"/>
            <a:ext cx="2215503" cy="2052604"/>
          </a:xfrm>
          <a:prstGeom prst="rect">
            <a:avLst/>
          </a:prstGeom>
        </p:spPr>
      </p:pic>
      <p:pic>
        <p:nvPicPr>
          <p:cNvPr id="6" name="Picture 5">
            <a:extLst>
              <a:ext uri="{FF2B5EF4-FFF2-40B4-BE49-F238E27FC236}">
                <a16:creationId xmlns:a16="http://schemas.microsoft.com/office/drawing/2014/main" id="{DB7BD461-95D2-45A2-901C-686E60FC9884}"/>
              </a:ext>
            </a:extLst>
          </p:cNvPr>
          <p:cNvPicPr>
            <a:picLocks noChangeAspect="1"/>
          </p:cNvPicPr>
          <p:nvPr/>
        </p:nvPicPr>
        <p:blipFill rotWithShape="1">
          <a:blip r:embed="rId3">
            <a:extLst>
              <a:ext uri="{28A0092B-C50C-407E-A947-70E740481C1C}">
                <a14:useLocalDpi xmlns:a14="http://schemas.microsoft.com/office/drawing/2010/main" val="0"/>
              </a:ext>
            </a:extLst>
          </a:blip>
          <a:srcRect t="33512" b="38457"/>
          <a:stretch/>
        </p:blipFill>
        <p:spPr>
          <a:xfrm>
            <a:off x="6927273" y="4585275"/>
            <a:ext cx="3419904" cy="1922323"/>
          </a:xfrm>
          <a:prstGeom prst="rect">
            <a:avLst/>
          </a:prstGeom>
        </p:spPr>
      </p:pic>
      <p:sp>
        <p:nvSpPr>
          <p:cNvPr id="7" name="TextBox 6">
            <a:extLst>
              <a:ext uri="{FF2B5EF4-FFF2-40B4-BE49-F238E27FC236}">
                <a16:creationId xmlns:a16="http://schemas.microsoft.com/office/drawing/2014/main" id="{174C5B68-F0AB-44A2-A6B7-E32D7CA5BBD4}"/>
              </a:ext>
            </a:extLst>
          </p:cNvPr>
          <p:cNvSpPr txBox="1"/>
          <p:nvPr/>
        </p:nvSpPr>
        <p:spPr>
          <a:xfrm>
            <a:off x="6927273" y="4238178"/>
            <a:ext cx="357817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Spike raster plot of a population of 50 neurons with a 10 Hz average firing rate.</a:t>
            </a:r>
          </a:p>
        </p:txBody>
      </p:sp>
      <p:cxnSp>
        <p:nvCxnSpPr>
          <p:cNvPr id="8" name="Straight Arrow Connector 7">
            <a:extLst>
              <a:ext uri="{FF2B5EF4-FFF2-40B4-BE49-F238E27FC236}">
                <a16:creationId xmlns:a16="http://schemas.microsoft.com/office/drawing/2014/main" id="{E58286BD-40BF-4624-859F-FD2327649ABA}"/>
              </a:ext>
            </a:extLst>
          </p:cNvPr>
          <p:cNvCxnSpPr/>
          <p:nvPr/>
        </p:nvCxnSpPr>
        <p:spPr>
          <a:xfrm>
            <a:off x="7569902" y="6489321"/>
            <a:ext cx="2463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35783C7-6A42-4B87-AC57-8F3A1EA8C1D0}"/>
              </a:ext>
            </a:extLst>
          </p:cNvPr>
          <p:cNvSpPr txBox="1"/>
          <p:nvPr/>
        </p:nvSpPr>
        <p:spPr>
          <a:xfrm>
            <a:off x="8308510" y="6466553"/>
            <a:ext cx="125462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2 seconds</a:t>
            </a:r>
          </a:p>
        </p:txBody>
      </p:sp>
      <p:grpSp>
        <p:nvGrpSpPr>
          <p:cNvPr id="19" name="Group 18">
            <a:extLst>
              <a:ext uri="{FF2B5EF4-FFF2-40B4-BE49-F238E27FC236}">
                <a16:creationId xmlns:a16="http://schemas.microsoft.com/office/drawing/2014/main" id="{A70C585D-8A58-4BDA-BA4F-498A8A565B78}"/>
              </a:ext>
            </a:extLst>
          </p:cNvPr>
          <p:cNvGrpSpPr/>
          <p:nvPr/>
        </p:nvGrpSpPr>
        <p:grpSpPr>
          <a:xfrm>
            <a:off x="3026409" y="1808576"/>
            <a:ext cx="2572826" cy="3429000"/>
            <a:chOff x="2691903" y="2117437"/>
            <a:chExt cx="2572826" cy="3429000"/>
          </a:xfrm>
        </p:grpSpPr>
        <p:pic>
          <p:nvPicPr>
            <p:cNvPr id="4" name="Picture 3" descr="Chart&#10;&#10;Description automatically generated">
              <a:extLst>
                <a:ext uri="{FF2B5EF4-FFF2-40B4-BE49-F238E27FC236}">
                  <a16:creationId xmlns:a16="http://schemas.microsoft.com/office/drawing/2014/main" id="{9602E889-1D7D-40C6-84F7-380551CB9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903" y="2117437"/>
              <a:ext cx="2572826" cy="3429000"/>
            </a:xfrm>
            <a:prstGeom prst="rect">
              <a:avLst/>
            </a:prstGeom>
          </p:spPr>
        </p:pic>
        <p:sp>
          <p:nvSpPr>
            <p:cNvPr id="10" name="Oval 9">
              <a:extLst>
                <a:ext uri="{FF2B5EF4-FFF2-40B4-BE49-F238E27FC236}">
                  <a16:creationId xmlns:a16="http://schemas.microsoft.com/office/drawing/2014/main" id="{28E99DA0-54C7-45EA-BCEF-11B68CAD0837}"/>
                </a:ext>
              </a:extLst>
            </p:cNvPr>
            <p:cNvSpPr/>
            <p:nvPr/>
          </p:nvSpPr>
          <p:spPr>
            <a:xfrm>
              <a:off x="3238204" y="4761398"/>
              <a:ext cx="1480224" cy="592440"/>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AC719F-F816-43C3-9A1D-2EB1EAAB8F8B}"/>
                </a:ext>
              </a:extLst>
            </p:cNvPr>
            <p:cNvSpPr/>
            <p:nvPr/>
          </p:nvSpPr>
          <p:spPr>
            <a:xfrm>
              <a:off x="3238204" y="2299854"/>
              <a:ext cx="1480225" cy="454891"/>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7EB8CDA6-A2C1-41BF-A742-EEBA9DE0643B}"/>
              </a:ext>
            </a:extLst>
          </p:cNvPr>
          <p:cNvSpPr txBox="1"/>
          <p:nvPr/>
        </p:nvSpPr>
        <p:spPr>
          <a:xfrm>
            <a:off x="430698" y="5656106"/>
            <a:ext cx="305927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Population of neurons whose average firing rate we want to encode and transmit</a:t>
            </a:r>
          </a:p>
        </p:txBody>
      </p:sp>
      <p:grpSp>
        <p:nvGrpSpPr>
          <p:cNvPr id="20" name="Group 19">
            <a:extLst>
              <a:ext uri="{FF2B5EF4-FFF2-40B4-BE49-F238E27FC236}">
                <a16:creationId xmlns:a16="http://schemas.microsoft.com/office/drawing/2014/main" id="{ED26298E-10EC-4881-878C-39D60BA35711}"/>
              </a:ext>
            </a:extLst>
          </p:cNvPr>
          <p:cNvGrpSpPr/>
          <p:nvPr/>
        </p:nvGrpSpPr>
        <p:grpSpPr>
          <a:xfrm>
            <a:off x="3360494" y="5439496"/>
            <a:ext cx="1967869" cy="845112"/>
            <a:chOff x="4666088" y="5742156"/>
            <a:chExt cx="1967869" cy="845112"/>
          </a:xfrm>
        </p:grpSpPr>
        <p:sp>
          <p:nvSpPr>
            <p:cNvPr id="14" name="Oval 13">
              <a:extLst>
                <a:ext uri="{FF2B5EF4-FFF2-40B4-BE49-F238E27FC236}">
                  <a16:creationId xmlns:a16="http://schemas.microsoft.com/office/drawing/2014/main" id="{BCFD0439-5562-48D7-899D-3B3918DB7176}"/>
                </a:ext>
              </a:extLst>
            </p:cNvPr>
            <p:cNvSpPr/>
            <p:nvPr/>
          </p:nvSpPr>
          <p:spPr>
            <a:xfrm>
              <a:off x="4666088" y="5742156"/>
              <a:ext cx="1967869" cy="84511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6042661-468F-4E4A-969E-1F1BBDFEFA1B}"/>
                </a:ext>
              </a:extLst>
            </p:cNvPr>
            <p:cNvSpPr/>
            <p:nvPr/>
          </p:nvSpPr>
          <p:spPr>
            <a:xfrm>
              <a:off x="5069609" y="5928167"/>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7BDCEB-25E8-44AE-B68C-E636AFF7FFBC}"/>
                </a:ext>
              </a:extLst>
            </p:cNvPr>
            <p:cNvSpPr/>
            <p:nvPr/>
          </p:nvSpPr>
          <p:spPr>
            <a:xfrm>
              <a:off x="5858829" y="5958766"/>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0F01924-8597-4B42-A24B-2FB6C00720AB}"/>
                </a:ext>
              </a:extLst>
            </p:cNvPr>
            <p:cNvSpPr/>
            <p:nvPr/>
          </p:nvSpPr>
          <p:spPr>
            <a:xfrm>
              <a:off x="5420767" y="6255409"/>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437040A-060B-4FDB-9E52-933446DAE270}"/>
                </a:ext>
              </a:extLst>
            </p:cNvPr>
            <p:cNvSpPr/>
            <p:nvPr/>
          </p:nvSpPr>
          <p:spPr>
            <a:xfrm>
              <a:off x="6330579" y="6134113"/>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a:extLst>
              <a:ext uri="{FF2B5EF4-FFF2-40B4-BE49-F238E27FC236}">
                <a16:creationId xmlns:a16="http://schemas.microsoft.com/office/drawing/2014/main" id="{E80DB934-FCBB-4307-8029-635F0E7F90C6}"/>
              </a:ext>
            </a:extLst>
          </p:cNvPr>
          <p:cNvCxnSpPr>
            <a:stCxn id="15" idx="0"/>
          </p:cNvCxnSpPr>
          <p:nvPr/>
        </p:nvCxnSpPr>
        <p:spPr>
          <a:xfrm flipV="1">
            <a:off x="3862869" y="4673600"/>
            <a:ext cx="252304" cy="95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1727334-D316-4800-A108-58D72940FB85}"/>
              </a:ext>
            </a:extLst>
          </p:cNvPr>
          <p:cNvCxnSpPr>
            <a:cxnSpLocks/>
            <a:stCxn id="15" idx="7"/>
          </p:cNvCxnSpPr>
          <p:nvPr/>
        </p:nvCxnSpPr>
        <p:spPr>
          <a:xfrm flipV="1">
            <a:off x="3932769" y="4761398"/>
            <a:ext cx="620466" cy="89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10608F6-D094-40CB-A0B2-7943950A691D}"/>
              </a:ext>
            </a:extLst>
          </p:cNvPr>
          <p:cNvCxnSpPr>
            <a:cxnSpLocks/>
            <a:stCxn id="17" idx="0"/>
          </p:cNvCxnSpPr>
          <p:nvPr/>
        </p:nvCxnSpPr>
        <p:spPr>
          <a:xfrm flipV="1">
            <a:off x="4214027" y="4839973"/>
            <a:ext cx="98795" cy="111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D3D8E29-0D79-450A-9F5B-1D0160B0F138}"/>
              </a:ext>
            </a:extLst>
          </p:cNvPr>
          <p:cNvCxnSpPr>
            <a:cxnSpLocks/>
            <a:stCxn id="16" idx="0"/>
          </p:cNvCxnSpPr>
          <p:nvPr/>
        </p:nvCxnSpPr>
        <p:spPr>
          <a:xfrm flipH="1" flipV="1">
            <a:off x="4575470" y="4748757"/>
            <a:ext cx="76619" cy="9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4B55C5-B321-4299-98E1-F7FCB3A124D9}"/>
              </a:ext>
            </a:extLst>
          </p:cNvPr>
          <p:cNvCxnSpPr>
            <a:cxnSpLocks/>
            <a:stCxn id="16" idx="0"/>
          </p:cNvCxnSpPr>
          <p:nvPr/>
        </p:nvCxnSpPr>
        <p:spPr>
          <a:xfrm flipH="1" flipV="1">
            <a:off x="4354067" y="4585275"/>
            <a:ext cx="298022" cy="107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3DA7FF-3A90-41EB-931E-9458C1FA28FA}"/>
              </a:ext>
            </a:extLst>
          </p:cNvPr>
          <p:cNvCxnSpPr>
            <a:cxnSpLocks/>
            <a:stCxn id="18" idx="1"/>
          </p:cNvCxnSpPr>
          <p:nvPr/>
        </p:nvCxnSpPr>
        <p:spPr>
          <a:xfrm flipH="1" flipV="1">
            <a:off x="4551716" y="4748757"/>
            <a:ext cx="502223" cy="111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AD37AE1-D043-44DE-9EE7-54011D4A1758}"/>
              </a:ext>
            </a:extLst>
          </p:cNvPr>
          <p:cNvCxnSpPr>
            <a:stCxn id="10" idx="6"/>
          </p:cNvCxnSpPr>
          <p:nvPr/>
        </p:nvCxnSpPr>
        <p:spPr>
          <a:xfrm flipV="1">
            <a:off x="5052934" y="3768436"/>
            <a:ext cx="1874339" cy="98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41B81C-A472-411F-B73B-932F8B8732AC}"/>
              </a:ext>
            </a:extLst>
          </p:cNvPr>
          <p:cNvCxnSpPr>
            <a:cxnSpLocks/>
          </p:cNvCxnSpPr>
          <p:nvPr/>
        </p:nvCxnSpPr>
        <p:spPr>
          <a:xfrm>
            <a:off x="5052432" y="2239401"/>
            <a:ext cx="1690475" cy="11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FE88E63-FF72-4170-A130-525C2DA0E631}"/>
              </a:ext>
            </a:extLst>
          </p:cNvPr>
          <p:cNvSpPr txBox="1"/>
          <p:nvPr/>
        </p:nvSpPr>
        <p:spPr>
          <a:xfrm>
            <a:off x="2424870" y="4536852"/>
            <a:ext cx="1193853" cy="369332"/>
          </a:xfrm>
          <a:prstGeom prst="rect">
            <a:avLst/>
          </a:prstGeom>
          <a:noFill/>
        </p:spPr>
        <p:txBody>
          <a:bodyPr wrap="none" rtlCol="0">
            <a:spAutoFit/>
          </a:bodyPr>
          <a:lstStyle/>
          <a:p>
            <a:r>
              <a:rPr lang="en-US" dirty="0"/>
              <a:t>Input layer</a:t>
            </a:r>
          </a:p>
        </p:txBody>
      </p:sp>
      <p:sp>
        <p:nvSpPr>
          <p:cNvPr id="46" name="TextBox 45">
            <a:extLst>
              <a:ext uri="{FF2B5EF4-FFF2-40B4-BE49-F238E27FC236}">
                <a16:creationId xmlns:a16="http://schemas.microsoft.com/office/drawing/2014/main" id="{87D3E2B6-DB3A-42A9-9356-5F6922A5D53D}"/>
              </a:ext>
            </a:extLst>
          </p:cNvPr>
          <p:cNvSpPr txBox="1"/>
          <p:nvPr/>
        </p:nvSpPr>
        <p:spPr>
          <a:xfrm>
            <a:off x="2184723" y="2007033"/>
            <a:ext cx="1365374" cy="369332"/>
          </a:xfrm>
          <a:prstGeom prst="rect">
            <a:avLst/>
          </a:prstGeom>
          <a:noFill/>
        </p:spPr>
        <p:txBody>
          <a:bodyPr wrap="none" rtlCol="0">
            <a:spAutoFit/>
          </a:bodyPr>
          <a:lstStyle/>
          <a:p>
            <a:r>
              <a:rPr lang="en-US" dirty="0"/>
              <a:t>Output layer</a:t>
            </a:r>
          </a:p>
        </p:txBody>
      </p:sp>
    </p:spTree>
    <p:extLst>
      <p:ext uri="{BB962C8B-B14F-4D97-AF65-F5344CB8AC3E}">
        <p14:creationId xmlns:p14="http://schemas.microsoft.com/office/powerpoint/2010/main" val="3368916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4CC4-AA77-427E-89C7-A55504D0F4C9}"/>
              </a:ext>
            </a:extLst>
          </p:cNvPr>
          <p:cNvSpPr>
            <a:spLocks noGrp="1"/>
          </p:cNvSpPr>
          <p:nvPr>
            <p:ph type="title"/>
          </p:nvPr>
        </p:nvSpPr>
        <p:spPr/>
        <p:txBody>
          <a:bodyPr/>
          <a:lstStyle/>
          <a:p>
            <a:r>
              <a:rPr lang="en-US" dirty="0"/>
              <a:t>Results</a:t>
            </a:r>
          </a:p>
        </p:txBody>
      </p:sp>
      <p:pic>
        <p:nvPicPr>
          <p:cNvPr id="4" name="Picture 3" descr="Chart, line chart&#10;&#10;Description automatically generated">
            <a:extLst>
              <a:ext uri="{FF2B5EF4-FFF2-40B4-BE49-F238E27FC236}">
                <a16:creationId xmlns:a16="http://schemas.microsoft.com/office/drawing/2014/main" id="{A85FBD96-8D89-4986-BE3A-13D94CDDF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82" y="2002443"/>
            <a:ext cx="8859982" cy="4011442"/>
          </a:xfrm>
          <a:prstGeom prst="rect">
            <a:avLst/>
          </a:prstGeom>
        </p:spPr>
      </p:pic>
      <p:sp>
        <p:nvSpPr>
          <p:cNvPr id="5" name="TextBox 4">
            <a:extLst>
              <a:ext uri="{FF2B5EF4-FFF2-40B4-BE49-F238E27FC236}">
                <a16:creationId xmlns:a16="http://schemas.microsoft.com/office/drawing/2014/main" id="{25F7DC3F-DA47-47BF-A64C-D81BEA5FFC75}"/>
              </a:ext>
            </a:extLst>
          </p:cNvPr>
          <p:cNvSpPr txBox="1"/>
          <p:nvPr/>
        </p:nvSpPr>
        <p:spPr>
          <a:xfrm>
            <a:off x="8811491" y="3260436"/>
            <a:ext cx="2613472" cy="1200329"/>
          </a:xfrm>
          <a:prstGeom prst="rect">
            <a:avLst/>
          </a:prstGeom>
          <a:noFill/>
        </p:spPr>
        <p:txBody>
          <a:bodyPr wrap="none" rtlCol="0">
            <a:spAutoFit/>
          </a:bodyPr>
          <a:lstStyle/>
          <a:p>
            <a:r>
              <a:rPr lang="en-US" dirty="0"/>
              <a:t>Connection strength scale</a:t>
            </a:r>
          </a:p>
          <a:p>
            <a:r>
              <a:rPr lang="en-US" dirty="0"/>
              <a:t>1.0 – K = 24</a:t>
            </a:r>
          </a:p>
          <a:p>
            <a:r>
              <a:rPr lang="en-US" dirty="0"/>
              <a:t>0.5 – K = 12</a:t>
            </a:r>
          </a:p>
          <a:p>
            <a:r>
              <a:rPr lang="en-US" dirty="0"/>
              <a:t>1.5 – K = 36</a:t>
            </a:r>
          </a:p>
        </p:txBody>
      </p:sp>
      <p:sp>
        <p:nvSpPr>
          <p:cNvPr id="6" name="TextBox 5">
            <a:extLst>
              <a:ext uri="{FF2B5EF4-FFF2-40B4-BE49-F238E27FC236}">
                <a16:creationId xmlns:a16="http://schemas.microsoft.com/office/drawing/2014/main" id="{7C0F5A74-5CC8-4657-B8D4-860EDED98EE2}"/>
              </a:ext>
            </a:extLst>
          </p:cNvPr>
          <p:cNvSpPr txBox="1"/>
          <p:nvPr/>
        </p:nvSpPr>
        <p:spPr>
          <a:xfrm>
            <a:off x="1219200" y="1690688"/>
            <a:ext cx="7231018" cy="369332"/>
          </a:xfrm>
          <a:prstGeom prst="rect">
            <a:avLst/>
          </a:prstGeom>
          <a:noFill/>
        </p:spPr>
        <p:txBody>
          <a:bodyPr wrap="none" rtlCol="0">
            <a:spAutoFit/>
          </a:bodyPr>
          <a:lstStyle/>
          <a:p>
            <a:r>
              <a:rPr lang="en-US" i="1" dirty="0"/>
              <a:t>The activation function of the SCE depends upon the connection strength K</a:t>
            </a:r>
          </a:p>
        </p:txBody>
      </p:sp>
    </p:spTree>
    <p:extLst>
      <p:ext uri="{BB962C8B-B14F-4D97-AF65-F5344CB8AC3E}">
        <p14:creationId xmlns:p14="http://schemas.microsoft.com/office/powerpoint/2010/main" val="18209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D8C1E074-19B0-4BA4-83E5-3E77DC29EAF8}"/>
              </a:ext>
            </a:extLst>
          </p:cNvPr>
          <p:cNvSpPr/>
          <p:nvPr/>
        </p:nvSpPr>
        <p:spPr>
          <a:xfrm>
            <a:off x="4876154" y="5509934"/>
            <a:ext cx="1967869" cy="108943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66D12-A105-4527-83E8-64F0055CAF93}"/>
              </a:ext>
            </a:extLst>
          </p:cNvPr>
          <p:cNvSpPr>
            <a:spLocks noGrp="1"/>
          </p:cNvSpPr>
          <p:nvPr>
            <p:ph type="title"/>
          </p:nvPr>
        </p:nvSpPr>
        <p:spPr/>
        <p:txBody>
          <a:bodyPr/>
          <a:lstStyle/>
          <a:p>
            <a:r>
              <a:rPr lang="en-US" dirty="0"/>
              <a:t>Experiment</a:t>
            </a:r>
          </a:p>
        </p:txBody>
      </p:sp>
      <p:pic>
        <p:nvPicPr>
          <p:cNvPr id="5" name="Picture 4" descr="A picture containing map&#10;&#10;Description automatically generated">
            <a:extLst>
              <a:ext uri="{FF2B5EF4-FFF2-40B4-BE49-F238E27FC236}">
                <a16:creationId xmlns:a16="http://schemas.microsoft.com/office/drawing/2014/main" id="{83469872-DE07-4C1D-955B-3374A66DD81E}"/>
              </a:ext>
            </a:extLst>
          </p:cNvPr>
          <p:cNvPicPr>
            <a:picLocks noChangeAspect="1"/>
          </p:cNvPicPr>
          <p:nvPr/>
        </p:nvPicPr>
        <p:blipFill rotWithShape="1">
          <a:blip r:embed="rId2">
            <a:extLst>
              <a:ext uri="{28A0092B-C50C-407E-A947-70E740481C1C}">
                <a14:useLocalDpi xmlns:a14="http://schemas.microsoft.com/office/drawing/2010/main" val="0"/>
              </a:ext>
            </a:extLst>
          </a:blip>
          <a:srcRect t="12890" b="16722"/>
          <a:stretch/>
        </p:blipFill>
        <p:spPr>
          <a:xfrm>
            <a:off x="4652145" y="1568595"/>
            <a:ext cx="2355071" cy="3857854"/>
          </a:xfrm>
          <a:prstGeom prst="rect">
            <a:avLst/>
          </a:prstGeom>
        </p:spPr>
      </p:pic>
      <p:cxnSp>
        <p:nvCxnSpPr>
          <p:cNvPr id="6" name="Connector: Curved 5">
            <a:extLst>
              <a:ext uri="{FF2B5EF4-FFF2-40B4-BE49-F238E27FC236}">
                <a16:creationId xmlns:a16="http://schemas.microsoft.com/office/drawing/2014/main" id="{F3B82A6E-3854-4AF1-8C3F-190853E60483}"/>
              </a:ext>
            </a:extLst>
          </p:cNvPr>
          <p:cNvCxnSpPr>
            <a:cxnSpLocks/>
            <a:stCxn id="21" idx="0"/>
          </p:cNvCxnSpPr>
          <p:nvPr/>
        </p:nvCxnSpPr>
        <p:spPr>
          <a:xfrm rot="5400000" flipH="1" flipV="1">
            <a:off x="4116110" y="4335477"/>
            <a:ext cx="646749" cy="1129884"/>
          </a:xfrm>
          <a:prstGeom prst="curvedConnector2">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E7BCC743-562A-4D98-8F0B-F0C1F5548A0F}"/>
              </a:ext>
            </a:extLst>
          </p:cNvPr>
          <p:cNvSpPr txBox="1"/>
          <p:nvPr/>
        </p:nvSpPr>
        <p:spPr>
          <a:xfrm>
            <a:off x="676265" y="6054651"/>
            <a:ext cx="453886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Population of neurons whose average firing rate we want to encode and transmit</a:t>
            </a:r>
          </a:p>
        </p:txBody>
      </p:sp>
      <p:sp>
        <p:nvSpPr>
          <p:cNvPr id="8" name="Oval 7">
            <a:extLst>
              <a:ext uri="{FF2B5EF4-FFF2-40B4-BE49-F238E27FC236}">
                <a16:creationId xmlns:a16="http://schemas.microsoft.com/office/drawing/2014/main" id="{5619D366-F32B-4044-9198-E43DF8592A5D}"/>
              </a:ext>
            </a:extLst>
          </p:cNvPr>
          <p:cNvSpPr/>
          <p:nvPr/>
        </p:nvSpPr>
        <p:spPr>
          <a:xfrm>
            <a:off x="5069609" y="5928167"/>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4162A4-2C9F-42EE-A02D-318995C45E48}"/>
              </a:ext>
            </a:extLst>
          </p:cNvPr>
          <p:cNvSpPr/>
          <p:nvPr/>
        </p:nvSpPr>
        <p:spPr>
          <a:xfrm>
            <a:off x="5858829" y="5958766"/>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DAE79C-DCE5-4762-9064-3C79B0E43BB7}"/>
              </a:ext>
            </a:extLst>
          </p:cNvPr>
          <p:cNvSpPr/>
          <p:nvPr/>
        </p:nvSpPr>
        <p:spPr>
          <a:xfrm>
            <a:off x="5420767" y="6255409"/>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495984-5100-47C3-96B0-8BF29592A95D}"/>
              </a:ext>
            </a:extLst>
          </p:cNvPr>
          <p:cNvSpPr/>
          <p:nvPr/>
        </p:nvSpPr>
        <p:spPr>
          <a:xfrm>
            <a:off x="6330579" y="6134113"/>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70678BA-4A76-491B-ADE2-74E2D158D768}"/>
              </a:ext>
            </a:extLst>
          </p:cNvPr>
          <p:cNvCxnSpPr>
            <a:cxnSpLocks/>
            <a:stCxn id="9" idx="0"/>
          </p:cNvCxnSpPr>
          <p:nvPr/>
        </p:nvCxnSpPr>
        <p:spPr>
          <a:xfrm flipV="1">
            <a:off x="5957683" y="4709220"/>
            <a:ext cx="247394" cy="124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6CC8E-5CF1-47BB-A32D-5F0763F3A01A}"/>
              </a:ext>
            </a:extLst>
          </p:cNvPr>
          <p:cNvCxnSpPr>
            <a:cxnSpLocks/>
            <a:stCxn id="10" idx="0"/>
          </p:cNvCxnSpPr>
          <p:nvPr/>
        </p:nvCxnSpPr>
        <p:spPr>
          <a:xfrm flipV="1">
            <a:off x="5519621" y="4682411"/>
            <a:ext cx="719039" cy="1572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857334-4DEB-4C7D-A26B-CD79182666BD}"/>
              </a:ext>
            </a:extLst>
          </p:cNvPr>
          <p:cNvCxnSpPr>
            <a:cxnSpLocks/>
            <a:stCxn id="8" idx="0"/>
          </p:cNvCxnSpPr>
          <p:nvPr/>
        </p:nvCxnSpPr>
        <p:spPr>
          <a:xfrm flipV="1">
            <a:off x="5168463" y="4350015"/>
            <a:ext cx="98854" cy="157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67DCEF-6217-4E1C-9ECB-57595E0BE8F2}"/>
              </a:ext>
            </a:extLst>
          </p:cNvPr>
          <p:cNvCxnSpPr>
            <a:cxnSpLocks/>
            <a:stCxn id="11" idx="0"/>
          </p:cNvCxnSpPr>
          <p:nvPr/>
        </p:nvCxnSpPr>
        <p:spPr>
          <a:xfrm flipH="1" flipV="1">
            <a:off x="6194458" y="4682411"/>
            <a:ext cx="234975" cy="14517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E4F8BF-B450-41A4-9819-EE863C2B8B65}"/>
              </a:ext>
            </a:extLst>
          </p:cNvPr>
          <p:cNvCxnSpPr>
            <a:cxnSpLocks/>
            <a:stCxn id="10" idx="0"/>
          </p:cNvCxnSpPr>
          <p:nvPr/>
        </p:nvCxnSpPr>
        <p:spPr>
          <a:xfrm flipV="1">
            <a:off x="5519621" y="5078471"/>
            <a:ext cx="164020" cy="1176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433BF7-D966-49D1-84B8-43BB7C281D71}"/>
              </a:ext>
            </a:extLst>
          </p:cNvPr>
          <p:cNvCxnSpPr>
            <a:cxnSpLocks/>
            <a:stCxn id="9" idx="0"/>
          </p:cNvCxnSpPr>
          <p:nvPr/>
        </p:nvCxnSpPr>
        <p:spPr>
          <a:xfrm flipH="1" flipV="1">
            <a:off x="5710289" y="5116134"/>
            <a:ext cx="247394" cy="842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F79803-47CA-4697-977E-4CA25A46D866}"/>
              </a:ext>
            </a:extLst>
          </p:cNvPr>
          <p:cNvCxnSpPr>
            <a:cxnSpLocks/>
            <a:stCxn id="11" idx="0"/>
          </p:cNvCxnSpPr>
          <p:nvPr/>
        </p:nvCxnSpPr>
        <p:spPr>
          <a:xfrm flipV="1">
            <a:off x="6429433" y="4656990"/>
            <a:ext cx="339208" cy="1477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AA3CAF3-0EF3-4755-957D-40266EDD95CA}"/>
              </a:ext>
            </a:extLst>
          </p:cNvPr>
          <p:cNvSpPr/>
          <p:nvPr/>
        </p:nvSpPr>
        <p:spPr>
          <a:xfrm>
            <a:off x="4876154" y="3022583"/>
            <a:ext cx="1920861" cy="2161193"/>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6A6F9A-8A23-48C6-90D5-3EB8E39BF97A}"/>
              </a:ext>
            </a:extLst>
          </p:cNvPr>
          <p:cNvSpPr/>
          <p:nvPr/>
        </p:nvSpPr>
        <p:spPr>
          <a:xfrm>
            <a:off x="4876154" y="2054884"/>
            <a:ext cx="1967869" cy="1777442"/>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3AA3CB-0234-4ACE-B928-4C8B42DD4559}"/>
              </a:ext>
            </a:extLst>
          </p:cNvPr>
          <p:cNvSpPr txBox="1"/>
          <p:nvPr/>
        </p:nvSpPr>
        <p:spPr>
          <a:xfrm>
            <a:off x="3023593" y="5223793"/>
            <a:ext cx="1701898"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Input to base layer of SCE</a:t>
            </a:r>
          </a:p>
        </p:txBody>
      </p:sp>
      <p:sp>
        <p:nvSpPr>
          <p:cNvPr id="22" name="TextBox 21">
            <a:extLst>
              <a:ext uri="{FF2B5EF4-FFF2-40B4-BE49-F238E27FC236}">
                <a16:creationId xmlns:a16="http://schemas.microsoft.com/office/drawing/2014/main" id="{70C626B9-3D88-43A8-8752-783C2939249E}"/>
              </a:ext>
            </a:extLst>
          </p:cNvPr>
          <p:cNvSpPr txBox="1"/>
          <p:nvPr/>
        </p:nvSpPr>
        <p:spPr>
          <a:xfrm>
            <a:off x="2446867" y="3542223"/>
            <a:ext cx="1968503"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SCE, various topologies possible</a:t>
            </a:r>
          </a:p>
        </p:txBody>
      </p:sp>
      <p:cxnSp>
        <p:nvCxnSpPr>
          <p:cNvPr id="23" name="Connector: Curved 22">
            <a:extLst>
              <a:ext uri="{FF2B5EF4-FFF2-40B4-BE49-F238E27FC236}">
                <a16:creationId xmlns:a16="http://schemas.microsoft.com/office/drawing/2014/main" id="{A4C40669-5A11-48FD-8C5A-6DFCA295FDAB}"/>
              </a:ext>
            </a:extLst>
          </p:cNvPr>
          <p:cNvCxnSpPr>
            <a:cxnSpLocks/>
            <a:stCxn id="22" idx="3"/>
          </p:cNvCxnSpPr>
          <p:nvPr/>
        </p:nvCxnSpPr>
        <p:spPr>
          <a:xfrm>
            <a:off x="4415370" y="3773056"/>
            <a:ext cx="1005397" cy="266804"/>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55DA10A9-A49A-407C-B7AE-3E1E03268261}"/>
              </a:ext>
            </a:extLst>
          </p:cNvPr>
          <p:cNvSpPr txBox="1"/>
          <p:nvPr/>
        </p:nvSpPr>
        <p:spPr>
          <a:xfrm>
            <a:off x="2461409" y="2527889"/>
            <a:ext cx="1818467"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Output from top layer of SCE</a:t>
            </a:r>
          </a:p>
        </p:txBody>
      </p:sp>
      <p:cxnSp>
        <p:nvCxnSpPr>
          <p:cNvPr id="25" name="Connector: Curved 24">
            <a:extLst>
              <a:ext uri="{FF2B5EF4-FFF2-40B4-BE49-F238E27FC236}">
                <a16:creationId xmlns:a16="http://schemas.microsoft.com/office/drawing/2014/main" id="{A45983D8-D165-45D5-A4A1-AAFAC4E3F7E5}"/>
              </a:ext>
            </a:extLst>
          </p:cNvPr>
          <p:cNvCxnSpPr>
            <a:cxnSpLocks/>
            <a:stCxn id="24" idx="3"/>
            <a:endCxn id="20" idx="2"/>
          </p:cNvCxnSpPr>
          <p:nvPr/>
        </p:nvCxnSpPr>
        <p:spPr>
          <a:xfrm>
            <a:off x="4279876" y="2758722"/>
            <a:ext cx="596278" cy="184883"/>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pic>
        <p:nvPicPr>
          <p:cNvPr id="34" name="Picture 33">
            <a:extLst>
              <a:ext uri="{FF2B5EF4-FFF2-40B4-BE49-F238E27FC236}">
                <a16:creationId xmlns:a16="http://schemas.microsoft.com/office/drawing/2014/main" id="{320A0DCC-0E3F-4547-9EE8-257DFF0EF03B}"/>
              </a:ext>
            </a:extLst>
          </p:cNvPr>
          <p:cNvPicPr>
            <a:picLocks noChangeAspect="1"/>
          </p:cNvPicPr>
          <p:nvPr/>
        </p:nvPicPr>
        <p:blipFill rotWithShape="1">
          <a:blip r:embed="rId3">
            <a:extLst>
              <a:ext uri="{28A0092B-C50C-407E-A947-70E740481C1C}">
                <a14:useLocalDpi xmlns:a14="http://schemas.microsoft.com/office/drawing/2010/main" val="0"/>
              </a:ext>
            </a:extLst>
          </a:blip>
          <a:srcRect t="33512" b="38457"/>
          <a:stretch/>
        </p:blipFill>
        <p:spPr>
          <a:xfrm>
            <a:off x="8136467" y="4380666"/>
            <a:ext cx="3419904" cy="1922323"/>
          </a:xfrm>
          <a:prstGeom prst="rect">
            <a:avLst/>
          </a:prstGeom>
        </p:spPr>
      </p:pic>
      <p:cxnSp>
        <p:nvCxnSpPr>
          <p:cNvPr id="37" name="Straight Arrow Connector 36">
            <a:extLst>
              <a:ext uri="{FF2B5EF4-FFF2-40B4-BE49-F238E27FC236}">
                <a16:creationId xmlns:a16="http://schemas.microsoft.com/office/drawing/2014/main" id="{771F6EDA-07A6-4E91-A633-FF6B48DEFA56}"/>
              </a:ext>
            </a:extLst>
          </p:cNvPr>
          <p:cNvCxnSpPr>
            <a:cxnSpLocks/>
            <a:stCxn id="30" idx="6"/>
          </p:cNvCxnSpPr>
          <p:nvPr/>
        </p:nvCxnSpPr>
        <p:spPr>
          <a:xfrm flipV="1">
            <a:off x="6844023" y="5464548"/>
            <a:ext cx="1292444" cy="5901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43BDF72F-4117-4702-867C-05D7A898754D}"/>
              </a:ext>
            </a:extLst>
          </p:cNvPr>
          <p:cNvSpPr txBox="1"/>
          <p:nvPr/>
        </p:nvSpPr>
        <p:spPr>
          <a:xfrm>
            <a:off x="8136467" y="4033569"/>
            <a:ext cx="357817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Spike raster plot of a population of 50 neurons with a 10 Hz average firing rate.</a:t>
            </a:r>
          </a:p>
        </p:txBody>
      </p:sp>
      <p:cxnSp>
        <p:nvCxnSpPr>
          <p:cNvPr id="41" name="Straight Arrow Connector 40">
            <a:extLst>
              <a:ext uri="{FF2B5EF4-FFF2-40B4-BE49-F238E27FC236}">
                <a16:creationId xmlns:a16="http://schemas.microsoft.com/office/drawing/2014/main" id="{BD0BDD1A-F449-4E33-BF98-33898896CCB7}"/>
              </a:ext>
            </a:extLst>
          </p:cNvPr>
          <p:cNvCxnSpPr/>
          <p:nvPr/>
        </p:nvCxnSpPr>
        <p:spPr>
          <a:xfrm>
            <a:off x="8779096" y="6284712"/>
            <a:ext cx="2463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BD8AA63-FC3E-482D-B9C4-A900BFD1276D}"/>
              </a:ext>
            </a:extLst>
          </p:cNvPr>
          <p:cNvSpPr txBox="1"/>
          <p:nvPr/>
        </p:nvSpPr>
        <p:spPr>
          <a:xfrm>
            <a:off x="9517704" y="6261944"/>
            <a:ext cx="125462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2 seconds</a:t>
            </a:r>
          </a:p>
        </p:txBody>
      </p:sp>
    </p:spTree>
    <p:extLst>
      <p:ext uri="{BB962C8B-B14F-4D97-AF65-F5344CB8AC3E}">
        <p14:creationId xmlns:p14="http://schemas.microsoft.com/office/powerpoint/2010/main" val="194742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7521-8C47-48F0-A9DD-952E59F368B4}"/>
              </a:ext>
            </a:extLst>
          </p:cNvPr>
          <p:cNvSpPr>
            <a:spLocks noGrp="1"/>
          </p:cNvSpPr>
          <p:nvPr>
            <p:ph type="title"/>
          </p:nvPr>
        </p:nvSpPr>
        <p:spPr/>
        <p:txBody>
          <a:bodyPr/>
          <a:lstStyle/>
          <a:p>
            <a:r>
              <a:rPr lang="en-US" dirty="0"/>
              <a:t>Two SCEs studied</a:t>
            </a:r>
          </a:p>
        </p:txBody>
      </p:sp>
      <p:pic>
        <p:nvPicPr>
          <p:cNvPr id="4" name="Picture 3">
            <a:extLst>
              <a:ext uri="{FF2B5EF4-FFF2-40B4-BE49-F238E27FC236}">
                <a16:creationId xmlns:a16="http://schemas.microsoft.com/office/drawing/2014/main" id="{B03554D5-D736-40A7-B727-B4ABA8B4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9" y="1539875"/>
            <a:ext cx="3714750" cy="4953000"/>
          </a:xfrm>
          <a:prstGeom prst="rect">
            <a:avLst/>
          </a:prstGeom>
        </p:spPr>
      </p:pic>
      <p:pic>
        <p:nvPicPr>
          <p:cNvPr id="6" name="Picture 5">
            <a:extLst>
              <a:ext uri="{FF2B5EF4-FFF2-40B4-BE49-F238E27FC236}">
                <a16:creationId xmlns:a16="http://schemas.microsoft.com/office/drawing/2014/main" id="{EA713653-DAC0-4D34-A08D-A90D88A90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743" y="1598349"/>
            <a:ext cx="3714750" cy="4953000"/>
          </a:xfrm>
          <a:prstGeom prst="rect">
            <a:avLst/>
          </a:prstGeom>
        </p:spPr>
      </p:pic>
      <p:sp>
        <p:nvSpPr>
          <p:cNvPr id="7" name="TextBox 6">
            <a:extLst>
              <a:ext uri="{FF2B5EF4-FFF2-40B4-BE49-F238E27FC236}">
                <a16:creationId xmlns:a16="http://schemas.microsoft.com/office/drawing/2014/main" id="{BA0E82F1-B9E6-4B02-8AA0-0AB88D1552BE}"/>
              </a:ext>
            </a:extLst>
          </p:cNvPr>
          <p:cNvSpPr txBox="1"/>
          <p:nvPr/>
        </p:nvSpPr>
        <p:spPr>
          <a:xfrm>
            <a:off x="2301666" y="3429000"/>
            <a:ext cx="912429" cy="369332"/>
          </a:xfrm>
          <a:prstGeom prst="rect">
            <a:avLst/>
          </a:prstGeom>
          <a:noFill/>
        </p:spPr>
        <p:txBody>
          <a:bodyPr wrap="none" rtlCol="0">
            <a:spAutoFit/>
          </a:bodyPr>
          <a:lstStyle/>
          <a:p>
            <a:r>
              <a:rPr lang="en-US" dirty="0"/>
              <a:t>4x4 SCE</a:t>
            </a:r>
          </a:p>
        </p:txBody>
      </p:sp>
      <p:sp>
        <p:nvSpPr>
          <p:cNvPr id="8" name="TextBox 7">
            <a:extLst>
              <a:ext uri="{FF2B5EF4-FFF2-40B4-BE49-F238E27FC236}">
                <a16:creationId xmlns:a16="http://schemas.microsoft.com/office/drawing/2014/main" id="{70FE62B0-27BE-43DF-9520-6F0FA2DB0B8C}"/>
              </a:ext>
            </a:extLst>
          </p:cNvPr>
          <p:cNvSpPr txBox="1"/>
          <p:nvPr/>
        </p:nvSpPr>
        <p:spPr>
          <a:xfrm>
            <a:off x="9082616" y="3429000"/>
            <a:ext cx="2949525" cy="369332"/>
          </a:xfrm>
          <a:prstGeom prst="rect">
            <a:avLst/>
          </a:prstGeom>
          <a:noFill/>
        </p:spPr>
        <p:txBody>
          <a:bodyPr wrap="none" rtlCol="0">
            <a:spAutoFit/>
          </a:bodyPr>
          <a:lstStyle/>
          <a:p>
            <a:r>
              <a:rPr lang="en-US" dirty="0"/>
              <a:t>SCE with 4 columns, each 2x2</a:t>
            </a:r>
          </a:p>
        </p:txBody>
      </p:sp>
    </p:spTree>
    <p:extLst>
      <p:ext uri="{BB962C8B-B14F-4D97-AF65-F5344CB8AC3E}">
        <p14:creationId xmlns:p14="http://schemas.microsoft.com/office/powerpoint/2010/main" val="157968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180-5948-4F3D-83B6-1559C7E111DB}"/>
              </a:ext>
            </a:extLst>
          </p:cNvPr>
          <p:cNvSpPr>
            <a:spLocks noGrp="1"/>
          </p:cNvSpPr>
          <p:nvPr>
            <p:ph type="title"/>
          </p:nvPr>
        </p:nvSpPr>
        <p:spPr/>
        <p:txBody>
          <a:bodyPr/>
          <a:lstStyle/>
          <a:p>
            <a:r>
              <a:rPr lang="en-US" dirty="0"/>
              <a:t>Firing Rate converted to Wave Rate</a:t>
            </a:r>
          </a:p>
        </p:txBody>
      </p:sp>
      <p:pic>
        <p:nvPicPr>
          <p:cNvPr id="3" name="Picture 2">
            <a:extLst>
              <a:ext uri="{FF2B5EF4-FFF2-40B4-BE49-F238E27FC236}">
                <a16:creationId xmlns:a16="http://schemas.microsoft.com/office/drawing/2014/main" id="{7FC0347F-E3BA-443D-9061-E8C956FFCBF8}"/>
              </a:ext>
            </a:extLst>
          </p:cNvPr>
          <p:cNvPicPr>
            <a:picLocks noChangeAspect="1"/>
          </p:cNvPicPr>
          <p:nvPr/>
        </p:nvPicPr>
        <p:blipFill rotWithShape="1">
          <a:blip r:embed="rId2">
            <a:extLst>
              <a:ext uri="{28A0092B-C50C-407E-A947-70E740481C1C}">
                <a14:useLocalDpi xmlns:a14="http://schemas.microsoft.com/office/drawing/2010/main" val="0"/>
              </a:ext>
            </a:extLst>
          </a:blip>
          <a:srcRect l="9483" r="8354"/>
          <a:stretch/>
        </p:blipFill>
        <p:spPr>
          <a:xfrm>
            <a:off x="2286001" y="2561728"/>
            <a:ext cx="9389534" cy="2852362"/>
          </a:xfrm>
          <a:prstGeom prst="rect">
            <a:avLst/>
          </a:prstGeom>
        </p:spPr>
      </p:pic>
      <p:sp>
        <p:nvSpPr>
          <p:cNvPr id="4" name="TextBox 3">
            <a:extLst>
              <a:ext uri="{FF2B5EF4-FFF2-40B4-BE49-F238E27FC236}">
                <a16:creationId xmlns:a16="http://schemas.microsoft.com/office/drawing/2014/main" id="{0225E9DC-045D-40FE-BD6D-992AB387647B}"/>
              </a:ext>
            </a:extLst>
          </p:cNvPr>
          <p:cNvSpPr txBox="1"/>
          <p:nvPr/>
        </p:nvSpPr>
        <p:spPr>
          <a:xfrm>
            <a:off x="516465" y="2962100"/>
            <a:ext cx="11186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4x4 SCE</a:t>
            </a:r>
          </a:p>
        </p:txBody>
      </p:sp>
      <p:cxnSp>
        <p:nvCxnSpPr>
          <p:cNvPr id="5" name="Straight Arrow Connector 4">
            <a:extLst>
              <a:ext uri="{FF2B5EF4-FFF2-40B4-BE49-F238E27FC236}">
                <a16:creationId xmlns:a16="http://schemas.microsoft.com/office/drawing/2014/main" id="{2E874146-D498-449A-B982-229BCBA9C59D}"/>
              </a:ext>
            </a:extLst>
          </p:cNvPr>
          <p:cNvCxnSpPr>
            <a:cxnSpLocks/>
            <a:stCxn id="4" idx="3"/>
          </p:cNvCxnSpPr>
          <p:nvPr/>
        </p:nvCxnSpPr>
        <p:spPr>
          <a:xfrm>
            <a:off x="1635132" y="3146766"/>
            <a:ext cx="762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DDE0629-CF36-4C5A-8BC2-E43E6816B903}"/>
              </a:ext>
            </a:extLst>
          </p:cNvPr>
          <p:cNvSpPr txBox="1"/>
          <p:nvPr/>
        </p:nvSpPr>
        <p:spPr>
          <a:xfrm>
            <a:off x="274101" y="4301047"/>
            <a:ext cx="135996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 columns, each 2x2</a:t>
            </a:r>
          </a:p>
        </p:txBody>
      </p:sp>
      <p:cxnSp>
        <p:nvCxnSpPr>
          <p:cNvPr id="10" name="Straight Arrow Connector 9">
            <a:extLst>
              <a:ext uri="{FF2B5EF4-FFF2-40B4-BE49-F238E27FC236}">
                <a16:creationId xmlns:a16="http://schemas.microsoft.com/office/drawing/2014/main" id="{F533294F-CC15-492A-A976-7C7817F9A120}"/>
              </a:ext>
            </a:extLst>
          </p:cNvPr>
          <p:cNvCxnSpPr>
            <a:cxnSpLocks/>
            <a:stCxn id="9" idx="3"/>
          </p:cNvCxnSpPr>
          <p:nvPr/>
        </p:nvCxnSpPr>
        <p:spPr>
          <a:xfrm flipV="1">
            <a:off x="1634069" y="4624212"/>
            <a:ext cx="76199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37741339-67D2-498D-8A7B-743AF1065C0F}"/>
              </a:ext>
            </a:extLst>
          </p:cNvPr>
          <p:cNvSpPr txBox="1"/>
          <p:nvPr/>
        </p:nvSpPr>
        <p:spPr>
          <a:xfrm>
            <a:off x="1566333" y="5778493"/>
            <a:ext cx="9567340" cy="923330"/>
          </a:xfrm>
          <a:prstGeom prst="rect">
            <a:avLst/>
          </a:prstGeom>
          <a:noFill/>
        </p:spPr>
        <p:txBody>
          <a:bodyPr wrap="square">
            <a:spAutoFit/>
          </a:bodyPr>
          <a:lstStyle/>
          <a:p>
            <a:pPr marL="0" indent="0">
              <a:buNone/>
            </a:pPr>
            <a:r>
              <a:rPr lang="en-US" sz="1800" b="1" dirty="0"/>
              <a:t>A higher firing rate in the input population results in a higher rate of traveling waves propagating through the SCE. There is a maximum “traveling wave rate”, such that increasing the firing rate of the input population does not result in more frequent traveling waves.</a:t>
            </a:r>
          </a:p>
        </p:txBody>
      </p:sp>
      <p:sp>
        <p:nvSpPr>
          <p:cNvPr id="15" name="TextBox 14">
            <a:extLst>
              <a:ext uri="{FF2B5EF4-FFF2-40B4-BE49-F238E27FC236}">
                <a16:creationId xmlns:a16="http://schemas.microsoft.com/office/drawing/2014/main" id="{98490D20-9D0E-40F1-87DA-3F071048154B}"/>
              </a:ext>
            </a:extLst>
          </p:cNvPr>
          <p:cNvSpPr txBox="1"/>
          <p:nvPr/>
        </p:nvSpPr>
        <p:spPr>
          <a:xfrm>
            <a:off x="2396068" y="1943227"/>
            <a:ext cx="149860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Input population firing rate 1 Hz</a:t>
            </a:r>
          </a:p>
        </p:txBody>
      </p:sp>
      <p:sp>
        <p:nvSpPr>
          <p:cNvPr id="17" name="TextBox 16">
            <a:extLst>
              <a:ext uri="{FF2B5EF4-FFF2-40B4-BE49-F238E27FC236}">
                <a16:creationId xmlns:a16="http://schemas.microsoft.com/office/drawing/2014/main" id="{6FA91BC4-4752-47CF-9EA3-7752DF872882}"/>
              </a:ext>
            </a:extLst>
          </p:cNvPr>
          <p:cNvSpPr txBox="1"/>
          <p:nvPr/>
        </p:nvSpPr>
        <p:spPr>
          <a:xfrm>
            <a:off x="10109202" y="1943227"/>
            <a:ext cx="149860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Input population firing rate 21 Hz</a:t>
            </a:r>
          </a:p>
        </p:txBody>
      </p:sp>
    </p:spTree>
    <p:extLst>
      <p:ext uri="{BB962C8B-B14F-4D97-AF65-F5344CB8AC3E}">
        <p14:creationId xmlns:p14="http://schemas.microsoft.com/office/powerpoint/2010/main" val="226645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A05F-7A7F-4026-9E52-C56CF002DE46}"/>
              </a:ext>
            </a:extLst>
          </p:cNvPr>
          <p:cNvSpPr>
            <a:spLocks noGrp="1"/>
          </p:cNvSpPr>
          <p:nvPr>
            <p:ph type="title"/>
          </p:nvPr>
        </p:nvSpPr>
        <p:spPr/>
        <p:txBody>
          <a:bodyPr/>
          <a:lstStyle/>
          <a:p>
            <a:r>
              <a:rPr lang="en-US" dirty="0"/>
              <a:t>Representation of input firing rate</a:t>
            </a:r>
          </a:p>
        </p:txBody>
      </p:sp>
      <p:pic>
        <p:nvPicPr>
          <p:cNvPr id="5" name="Picture 4">
            <a:extLst>
              <a:ext uri="{FF2B5EF4-FFF2-40B4-BE49-F238E27FC236}">
                <a16:creationId xmlns:a16="http://schemas.microsoft.com/office/drawing/2014/main" id="{2D784170-4FB7-4E50-B819-53B7BBAC8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43" y="1551977"/>
            <a:ext cx="6373291" cy="3879395"/>
          </a:xfrm>
          <a:prstGeom prst="rect">
            <a:avLst/>
          </a:prstGeom>
        </p:spPr>
      </p:pic>
      <p:sp>
        <p:nvSpPr>
          <p:cNvPr id="6" name="TextBox 5">
            <a:extLst>
              <a:ext uri="{FF2B5EF4-FFF2-40B4-BE49-F238E27FC236}">
                <a16:creationId xmlns:a16="http://schemas.microsoft.com/office/drawing/2014/main" id="{85E261B1-2A6F-4215-9980-66C7397BCD9E}"/>
              </a:ext>
            </a:extLst>
          </p:cNvPr>
          <p:cNvSpPr txBox="1"/>
          <p:nvPr/>
        </p:nvSpPr>
        <p:spPr>
          <a:xfrm>
            <a:off x="8398934" y="2912533"/>
            <a:ext cx="3056734" cy="369332"/>
          </a:xfrm>
          <a:prstGeom prst="rect">
            <a:avLst/>
          </a:prstGeom>
          <a:noFill/>
        </p:spPr>
        <p:txBody>
          <a:bodyPr wrap="none" rtlCol="0">
            <a:spAutoFit/>
          </a:bodyPr>
          <a:lstStyle/>
          <a:p>
            <a:r>
              <a:rPr lang="en-US" dirty="0"/>
              <a:t>Error bars 1 std, 10 trials/point</a:t>
            </a:r>
          </a:p>
        </p:txBody>
      </p:sp>
      <p:sp>
        <p:nvSpPr>
          <p:cNvPr id="7" name="TextBox 6">
            <a:extLst>
              <a:ext uri="{FF2B5EF4-FFF2-40B4-BE49-F238E27FC236}">
                <a16:creationId xmlns:a16="http://schemas.microsoft.com/office/drawing/2014/main" id="{093A04D6-8ED9-454A-99EF-BC14BAF97886}"/>
              </a:ext>
            </a:extLst>
          </p:cNvPr>
          <p:cNvSpPr txBox="1"/>
          <p:nvPr/>
        </p:nvSpPr>
        <p:spPr>
          <a:xfrm>
            <a:off x="711201" y="5602561"/>
            <a:ext cx="11023600" cy="1015663"/>
          </a:xfrm>
          <a:prstGeom prst="rect">
            <a:avLst/>
          </a:prstGeom>
          <a:noFill/>
        </p:spPr>
        <p:txBody>
          <a:bodyPr wrap="square" rtlCol="0">
            <a:spAutoFit/>
          </a:bodyPr>
          <a:lstStyle/>
          <a:p>
            <a:r>
              <a:rPr lang="en-US" sz="2000" dirty="0"/>
              <a:t>The # of traveling waves/second encodes the input population firing rate. The one large column shows an activation function similar to the population activation function in </a:t>
            </a:r>
            <a:r>
              <a:rPr lang="en-US" sz="2000" dirty="0" err="1"/>
              <a:t>Trappenberg</a:t>
            </a:r>
            <a:r>
              <a:rPr lang="en-US" sz="2000" dirty="0"/>
              <a:t> section 3.4. The 4-column SCE shows a more linear activation function, but with more variation.</a:t>
            </a:r>
          </a:p>
        </p:txBody>
      </p:sp>
    </p:spTree>
    <p:extLst>
      <p:ext uri="{BB962C8B-B14F-4D97-AF65-F5344CB8AC3E}">
        <p14:creationId xmlns:p14="http://schemas.microsoft.com/office/powerpoint/2010/main" val="245726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5790</TotalTime>
  <Words>462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Neural microcolumns as transmission lines: firing rate encoding analysis</vt:lpstr>
      <vt:lpstr>Observations</vt:lpstr>
      <vt:lpstr>SCE population dynamics</vt:lpstr>
      <vt:lpstr>Experiment</vt:lpstr>
      <vt:lpstr>Results</vt:lpstr>
      <vt:lpstr>Experiment</vt:lpstr>
      <vt:lpstr>Two SCEs studied</vt:lpstr>
      <vt:lpstr>Firing Rate converted to Wave Rate</vt:lpstr>
      <vt:lpstr>Representation of input firing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vbaker</dc:creator>
  <cp:lastModifiedBy>vbaker</cp:lastModifiedBy>
  <cp:revision>198</cp:revision>
  <dcterms:created xsi:type="dcterms:W3CDTF">2018-05-08T12:57:52Z</dcterms:created>
  <dcterms:modified xsi:type="dcterms:W3CDTF">2021-02-26T18:15:03Z</dcterms:modified>
</cp:coreProperties>
</file>