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Neural microcolumns as transmission lines: firing rate encoding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9416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033A-821D-4E46-AF39-96F1284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CD13-F094-447D-96B6-E9D18FB7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Peaks in the firing rate stimulate the base of a microcolumn ensemble, traveling waves carry the information to the top of the column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“Input” is the mean membrane potential of the base layer, “output” is the mean membrane potential of the top layer</a:t>
            </a:r>
          </a:p>
          <a:p>
            <a:endParaRPr lang="en-US" dirty="0"/>
          </a:p>
          <a:p>
            <a:r>
              <a:rPr lang="en-US" dirty="0"/>
              <a:t>Want to analyze quality of the encoded firing rate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3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4345446-7827-48D4-8837-AB547588C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5" b="5000"/>
          <a:stretch/>
        </p:blipFill>
        <p:spPr>
          <a:xfrm>
            <a:off x="7366418" y="2092150"/>
            <a:ext cx="3102353" cy="366367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8C1E074-19B0-4BA4-83E5-3E77DC29EAF8}"/>
              </a:ext>
            </a:extLst>
          </p:cNvPr>
          <p:cNvSpPr/>
          <p:nvPr/>
        </p:nvSpPr>
        <p:spPr>
          <a:xfrm>
            <a:off x="3267487" y="5278415"/>
            <a:ext cx="1967869" cy="108943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66D12-A105-4527-83E8-64F0055C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BD4CE5-051B-4455-8652-AE4DCB5E2106}"/>
              </a:ext>
            </a:extLst>
          </p:cNvPr>
          <p:cNvGrpSpPr/>
          <p:nvPr/>
        </p:nvGrpSpPr>
        <p:grpSpPr>
          <a:xfrm>
            <a:off x="838200" y="1308101"/>
            <a:ext cx="4560349" cy="4892760"/>
            <a:chOff x="2713186" y="996865"/>
            <a:chExt cx="4560349" cy="4892760"/>
          </a:xfrm>
        </p:grpSpPr>
        <p:pic>
          <p:nvPicPr>
            <p:cNvPr id="5" name="Picture 4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83469872-DE07-4C1D-955B-3374A66DD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0" b="16722"/>
            <a:stretch/>
          </p:blipFill>
          <p:spPr>
            <a:xfrm>
              <a:off x="4918464" y="996865"/>
              <a:ext cx="2355071" cy="3857854"/>
            </a:xfrm>
            <a:prstGeom prst="rect">
              <a:avLst/>
            </a:prstGeom>
          </p:spPr>
        </p:pic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F3B82A6E-3854-4AF1-8C3F-190853E60483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5400000" flipH="1" flipV="1">
              <a:off x="4382429" y="3763747"/>
              <a:ext cx="646749" cy="112988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CC743-562A-4D98-8F0B-F0C1F5548A0F}"/>
                </a:ext>
              </a:extLst>
            </p:cNvPr>
            <p:cNvSpPr txBox="1"/>
            <p:nvPr/>
          </p:nvSpPr>
          <p:spPr>
            <a:xfrm>
              <a:off x="3636962" y="5423883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of input neurons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19D366-F32B-4044-9198-E43DF8592A5D}"/>
                </a:ext>
              </a:extLst>
            </p:cNvPr>
            <p:cNvSpPr/>
            <p:nvPr/>
          </p:nvSpPr>
          <p:spPr>
            <a:xfrm>
              <a:off x="5335928" y="5356437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4162A4-2C9F-42EE-A02D-318995C45E48}"/>
                </a:ext>
              </a:extLst>
            </p:cNvPr>
            <p:cNvSpPr/>
            <p:nvPr/>
          </p:nvSpPr>
          <p:spPr>
            <a:xfrm>
              <a:off x="6125148" y="5387036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DAE79C-DCE5-4762-9064-3C79B0E43BB7}"/>
                </a:ext>
              </a:extLst>
            </p:cNvPr>
            <p:cNvSpPr/>
            <p:nvPr/>
          </p:nvSpPr>
          <p:spPr>
            <a:xfrm>
              <a:off x="5687086" y="5683679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495984-5100-47C3-96B0-8BF29592A95D}"/>
                </a:ext>
              </a:extLst>
            </p:cNvPr>
            <p:cNvSpPr/>
            <p:nvPr/>
          </p:nvSpPr>
          <p:spPr>
            <a:xfrm>
              <a:off x="6596898" y="5562383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0678BA-4A76-491B-ADE2-74E2D158D768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224002" y="4137490"/>
              <a:ext cx="247394" cy="124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06CC8E-5CF1-47BB-A32D-5F0763F3A01A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85940" y="4110681"/>
              <a:ext cx="719039" cy="1572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57334-4DEB-4C7D-A26B-CD79182666BD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5434782" y="3778285"/>
              <a:ext cx="98854" cy="157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267DCEF-6217-4E1C-9ECB-57595E0BE8F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6460777" y="4110681"/>
              <a:ext cx="234975" cy="145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E4F8BF-B450-41A4-9819-EE863C2B8B65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85940" y="4506741"/>
              <a:ext cx="164020" cy="1176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433BF7-D966-49D1-84B8-43BB7C281D7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5976608" y="4544404"/>
              <a:ext cx="247394" cy="842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F79803-47CA-4697-977E-4CA25A46D866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6695752" y="4085260"/>
              <a:ext cx="339208" cy="147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A3CAF3-0EF3-4755-957D-40266EDD95CA}"/>
                </a:ext>
              </a:extLst>
            </p:cNvPr>
            <p:cNvSpPr/>
            <p:nvPr/>
          </p:nvSpPr>
          <p:spPr>
            <a:xfrm>
              <a:off x="5142473" y="2450853"/>
              <a:ext cx="1920861" cy="2161193"/>
            </a:xfrm>
            <a:prstGeom prst="ellipse">
              <a:avLst/>
            </a:prstGeom>
            <a:solidFill>
              <a:srgbClr val="00B05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6A6F9A-8A23-48C6-90D5-3EB8E39BF97A}"/>
                </a:ext>
              </a:extLst>
            </p:cNvPr>
            <p:cNvSpPr/>
            <p:nvPr/>
          </p:nvSpPr>
          <p:spPr>
            <a:xfrm>
              <a:off x="5142473" y="1483154"/>
              <a:ext cx="1967869" cy="1777442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3AA3CB-0234-4ACE-B928-4C8B42DD4559}"/>
                </a:ext>
              </a:extLst>
            </p:cNvPr>
            <p:cNvSpPr txBox="1"/>
            <p:nvPr/>
          </p:nvSpPr>
          <p:spPr>
            <a:xfrm>
              <a:off x="3289912" y="4652063"/>
              <a:ext cx="170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to base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C626B9-3D88-43A8-8752-783C2939249E}"/>
                </a:ext>
              </a:extLst>
            </p:cNvPr>
            <p:cNvSpPr txBox="1"/>
            <p:nvPr/>
          </p:nvSpPr>
          <p:spPr>
            <a:xfrm>
              <a:off x="2713186" y="2970493"/>
              <a:ext cx="196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Ensemble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(9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each 2x2 neurons wide)</a:t>
              </a:r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A4C40669-5A11-48FD-8C5A-6DFCA295FDA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681689" y="3293659"/>
              <a:ext cx="1005397" cy="1744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DA10A9-A49A-407C-B7AE-3E1E03268261}"/>
                </a:ext>
              </a:extLst>
            </p:cNvPr>
            <p:cNvSpPr txBox="1"/>
            <p:nvPr/>
          </p:nvSpPr>
          <p:spPr>
            <a:xfrm>
              <a:off x="2727728" y="1956159"/>
              <a:ext cx="181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from top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45983D8-D165-45D5-A4A1-AAFAC4E3F7E5}"/>
                </a:ext>
              </a:extLst>
            </p:cNvPr>
            <p:cNvCxnSpPr>
              <a:cxnSpLocks/>
              <a:stCxn id="24" idx="3"/>
              <a:endCxn id="20" idx="2"/>
            </p:cNvCxnSpPr>
            <p:nvPr/>
          </p:nvCxnSpPr>
          <p:spPr>
            <a:xfrm>
              <a:off x="4546195" y="2186992"/>
              <a:ext cx="596278" cy="184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8D57D30-BFD0-482D-B02A-A73C23959154}"/>
              </a:ext>
            </a:extLst>
          </p:cNvPr>
          <p:cNvCxnSpPr>
            <a:cxnSpLocks/>
            <a:stCxn id="30" idx="6"/>
            <a:endCxn id="33" idx="6"/>
          </p:cNvCxnSpPr>
          <p:nvPr/>
        </p:nvCxnSpPr>
        <p:spPr>
          <a:xfrm flipV="1">
            <a:off x="5235356" y="2551658"/>
            <a:ext cx="2179396" cy="32714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5A99E7-1276-4CF5-B823-4EA5CF86E783}"/>
              </a:ext>
            </a:extLst>
          </p:cNvPr>
          <p:cNvSpPr/>
          <p:nvPr/>
        </p:nvSpPr>
        <p:spPr>
          <a:xfrm flipH="1">
            <a:off x="7414752" y="2498228"/>
            <a:ext cx="45719" cy="1068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F287D83-4A01-4D35-99E5-4F1C3ED5C37B}"/>
              </a:ext>
            </a:extLst>
          </p:cNvPr>
          <p:cNvCxnSpPr>
            <a:cxnSpLocks/>
          </p:cNvCxnSpPr>
          <p:nvPr/>
        </p:nvCxnSpPr>
        <p:spPr>
          <a:xfrm flipV="1">
            <a:off x="4936965" y="3571832"/>
            <a:ext cx="2553169" cy="1019623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B42DE484-16F8-4B33-BB9A-EDFAE8906172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35356" y="2683111"/>
            <a:ext cx="2272123" cy="219924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DC6AC2-BA97-4553-BEAD-9D22AF4A64DD}"/>
              </a:ext>
            </a:extLst>
          </p:cNvPr>
          <p:cNvSpPr txBox="1"/>
          <p:nvPr/>
        </p:nvSpPr>
        <p:spPr>
          <a:xfrm>
            <a:off x="10205358" y="2348220"/>
            <a:ext cx="1010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Firing rate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CCFCA8-510C-4014-A3C5-EE41CF5C1836}"/>
              </a:ext>
            </a:extLst>
          </p:cNvPr>
          <p:cNvSpPr txBox="1"/>
          <p:nvPr/>
        </p:nvSpPr>
        <p:spPr>
          <a:xfrm>
            <a:off x="10205358" y="3189395"/>
            <a:ext cx="167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Mean membrane potential of base layer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793D5F-53A9-47C2-A653-2066988F1950}"/>
              </a:ext>
            </a:extLst>
          </p:cNvPr>
          <p:cNvSpPr txBox="1"/>
          <p:nvPr/>
        </p:nvSpPr>
        <p:spPr>
          <a:xfrm>
            <a:off x="10205358" y="4713963"/>
            <a:ext cx="167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Mean membrane potential of top layer</a:t>
            </a:r>
          </a:p>
        </p:txBody>
      </p:sp>
    </p:spTree>
    <p:extLst>
      <p:ext uri="{BB962C8B-B14F-4D97-AF65-F5344CB8AC3E}">
        <p14:creationId xmlns:p14="http://schemas.microsoft.com/office/powerpoint/2010/main" val="19474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82C7-3AE8-4D20-A8C0-FAEFF9AC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B53E-BD02-4C2C-B759-A690D751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membrane potentials show typical spike patterns</a:t>
            </a:r>
          </a:p>
          <a:p>
            <a:endParaRPr lang="en-US" dirty="0"/>
          </a:p>
          <a:p>
            <a:r>
              <a:rPr lang="en-US" dirty="0"/>
              <a:t>Step 1: Trim refractory periods (&lt; -68 mV resting potential)</a:t>
            </a:r>
          </a:p>
          <a:p>
            <a:endParaRPr lang="en-US" dirty="0"/>
          </a:p>
          <a:p>
            <a:r>
              <a:rPr lang="en-US" dirty="0"/>
              <a:t>Step 2:  Add 68 mV to data to make it positive</a:t>
            </a:r>
          </a:p>
          <a:p>
            <a:endParaRPr lang="en-US" dirty="0"/>
          </a:p>
          <a:p>
            <a:r>
              <a:rPr lang="en-US" dirty="0"/>
              <a:t>Step 3: Filter with a 20 </a:t>
            </a:r>
            <a:r>
              <a:rPr lang="en-US" dirty="0" err="1"/>
              <a:t>ms</a:t>
            </a:r>
            <a:r>
              <a:rPr lang="en-US" dirty="0"/>
              <a:t> rectangular window to remove high frequency noise</a:t>
            </a:r>
          </a:p>
          <a:p>
            <a:endParaRPr lang="en-US" dirty="0"/>
          </a:p>
          <a:p>
            <a:r>
              <a:rPr lang="en-US" dirty="0"/>
              <a:t>Step 4: Find peaks using detection threshold of 10% of maximum value </a:t>
            </a:r>
          </a:p>
        </p:txBody>
      </p:sp>
    </p:spTree>
    <p:extLst>
      <p:ext uri="{BB962C8B-B14F-4D97-AF65-F5344CB8AC3E}">
        <p14:creationId xmlns:p14="http://schemas.microsoft.com/office/powerpoint/2010/main" val="37394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58B7-B9D2-45E1-9651-27AED3C9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805E3-45C1-4EB4-B2D7-BC29069B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1" y="1470840"/>
            <a:ext cx="4112844" cy="308463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B4846AF-A444-463D-9953-4B35F112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56" y="3790221"/>
            <a:ext cx="4009082" cy="3006812"/>
          </a:xfrm>
          <a:prstGeom prst="rect">
            <a:avLst/>
          </a:prstGeom>
        </p:spPr>
      </p:pic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C9A7CAC-8FCF-4EF9-95DB-1DE9FE7674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" b="4435"/>
          <a:stretch/>
        </p:blipFill>
        <p:spPr>
          <a:xfrm>
            <a:off x="4090637" y="1605063"/>
            <a:ext cx="4241667" cy="5111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7C3F01-6C5E-4131-8F3B-4FFA9B18B556}"/>
              </a:ext>
            </a:extLst>
          </p:cNvPr>
          <p:cNvSpPr txBox="1"/>
          <p:nvPr/>
        </p:nvSpPr>
        <p:spPr>
          <a:xfrm>
            <a:off x="504765" y="4377782"/>
            <a:ext cx="3216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layer: 27 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82ACC-07B4-4B1F-9741-FA2F9733B709}"/>
              </a:ext>
            </a:extLst>
          </p:cNvPr>
          <p:cNvSpPr txBox="1"/>
          <p:nvPr/>
        </p:nvSpPr>
        <p:spPr>
          <a:xfrm>
            <a:off x="8391103" y="3523580"/>
            <a:ext cx="330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layer: 8 peaks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7F3125-2841-4FF9-8BCD-2AC353901687}"/>
              </a:ext>
            </a:extLst>
          </p:cNvPr>
          <p:cNvSpPr/>
          <p:nvPr/>
        </p:nvSpPr>
        <p:spPr>
          <a:xfrm rot="11435688">
            <a:off x="3716810" y="3255002"/>
            <a:ext cx="961384" cy="26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E474A5A-35DF-42BB-9CA9-51CDBEB95B15}"/>
              </a:ext>
            </a:extLst>
          </p:cNvPr>
          <p:cNvSpPr/>
          <p:nvPr/>
        </p:nvSpPr>
        <p:spPr>
          <a:xfrm rot="20940506">
            <a:off x="7797001" y="5451624"/>
            <a:ext cx="961384" cy="26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0074-FFF0-4CF5-B505-086951ABECCB}"/>
              </a:ext>
            </a:extLst>
          </p:cNvPr>
          <p:cNvSpPr txBox="1"/>
          <p:nvPr/>
        </p:nvSpPr>
        <p:spPr>
          <a:xfrm>
            <a:off x="4858806" y="1167468"/>
            <a:ext cx="2939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Firing rate: 9 peaks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294B6-DAB9-4ADF-A691-C153282373B6}"/>
              </a:ext>
            </a:extLst>
          </p:cNvPr>
          <p:cNvSpPr txBox="1"/>
          <p:nvPr/>
        </p:nvSpPr>
        <p:spPr>
          <a:xfrm>
            <a:off x="2971228" y="3897377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Threshold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9FD94-9044-4013-8D3F-2E1E75007B94}"/>
              </a:ext>
            </a:extLst>
          </p:cNvPr>
          <p:cNvSpPr txBox="1"/>
          <p:nvPr/>
        </p:nvSpPr>
        <p:spPr>
          <a:xfrm>
            <a:off x="10273458" y="6160679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17818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9737-ED8E-491B-ADD5-583DE1D0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figures of merit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3E5D-9AF3-4E34-923E-DDDB375E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of detected peaks compared to # peaks in firing rate</a:t>
            </a:r>
          </a:p>
          <a:p>
            <a:endParaRPr lang="en-US" dirty="0"/>
          </a:p>
          <a:p>
            <a:r>
              <a:rPr lang="en-US" dirty="0"/>
              <a:t>Mean distance from detected peaks to nearest peaks in firing rate</a:t>
            </a:r>
          </a:p>
          <a:p>
            <a:endParaRPr lang="en-US" dirty="0"/>
          </a:p>
          <a:p>
            <a:r>
              <a:rPr lang="en-US" dirty="0"/>
              <a:t>Mean and standard deviation of detected peak duration</a:t>
            </a:r>
          </a:p>
        </p:txBody>
      </p:sp>
    </p:spTree>
    <p:extLst>
      <p:ext uri="{BB962C8B-B14F-4D97-AF65-F5344CB8AC3E}">
        <p14:creationId xmlns:p14="http://schemas.microsoft.com/office/powerpoint/2010/main" val="137177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0D9B-07C2-40F9-B0AF-85FA9BC5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309-1954-4593-B0F9-08F70334A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085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Illustrate with raster plot, NOT sine wave</a:t>
            </a:r>
          </a:p>
          <a:p>
            <a:r>
              <a:rPr lang="en-US" dirty="0"/>
              <a:t>How does traveling wave NARROW the peak? Plot width from raster plot</a:t>
            </a:r>
          </a:p>
          <a:p>
            <a:endParaRPr lang="en-US" dirty="0"/>
          </a:p>
          <a:p>
            <a:r>
              <a:rPr lang="en-US" dirty="0"/>
              <a:t>Single neuron experiment – after TAC</a:t>
            </a:r>
          </a:p>
          <a:p>
            <a:endParaRPr lang="en-US" dirty="0"/>
          </a:p>
          <a:p>
            <a:r>
              <a:rPr lang="en-US" dirty="0"/>
              <a:t>Abstract:</a:t>
            </a:r>
          </a:p>
          <a:p>
            <a:pPr lvl="1"/>
            <a:r>
              <a:rPr lang="en-US" dirty="0"/>
              <a:t>Opening: Different parts of the brain communicate via population firing rates</a:t>
            </a:r>
          </a:p>
          <a:p>
            <a:pPr lvl="1"/>
            <a:r>
              <a:rPr lang="en-US" dirty="0"/>
              <a:t>Scientific question: How can population firing rates be decoded by neural structures? </a:t>
            </a:r>
          </a:p>
          <a:p>
            <a:pPr lvl="1"/>
            <a:r>
              <a:rPr lang="en-US" dirty="0"/>
              <a:t>Need to compare to previous approaches (random collection?) “in the past people have…”</a:t>
            </a:r>
          </a:p>
          <a:p>
            <a:pPr lvl="1"/>
            <a:r>
              <a:rPr lang="en-US" dirty="0"/>
              <a:t>Why did we pick topology? “Here we test whether </a:t>
            </a:r>
            <a:r>
              <a:rPr lang="en-US" dirty="0" err="1"/>
              <a:t>minicolumn</a:t>
            </a:r>
            <a:r>
              <a:rPr lang="en-US" dirty="0"/>
              <a:t> ensemble can encode…”</a:t>
            </a:r>
          </a:p>
          <a:p>
            <a:pPr lvl="1"/>
            <a:r>
              <a:rPr lang="en-US" dirty="0"/>
              <a:t>Conclusions: “</a:t>
            </a:r>
            <a:r>
              <a:rPr lang="en-US" dirty="0" err="1"/>
              <a:t>Minicolumn</a:t>
            </a:r>
            <a:r>
              <a:rPr lang="en-US" dirty="0"/>
              <a:t> structure can effective encode…”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A400-0997-4727-AA40-9F7A751E85E8}"/>
              </a:ext>
            </a:extLst>
          </p:cNvPr>
          <p:cNvSpPr txBox="1"/>
          <p:nvPr/>
        </p:nvSpPr>
        <p:spPr>
          <a:xfrm>
            <a:off x="3057449" y="6003636"/>
            <a:ext cx="479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It’s a sharpening filter </a:t>
            </a:r>
          </a:p>
        </p:txBody>
      </p:sp>
    </p:spTree>
    <p:extLst>
      <p:ext uri="{BB962C8B-B14F-4D97-AF65-F5344CB8AC3E}">
        <p14:creationId xmlns:p14="http://schemas.microsoft.com/office/powerpoint/2010/main" val="331408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339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Neural microcolumns as transmission lines: firing rate encoding analysis</vt:lpstr>
      <vt:lpstr>Experiment</vt:lpstr>
      <vt:lpstr>Experiment</vt:lpstr>
      <vt:lpstr>Analysis method</vt:lpstr>
      <vt:lpstr>Example</vt:lpstr>
      <vt:lpstr>Possible figures of merit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178</cp:revision>
  <dcterms:created xsi:type="dcterms:W3CDTF">2018-05-08T12:57:52Z</dcterms:created>
  <dcterms:modified xsi:type="dcterms:W3CDTF">2020-05-08T19:50:05Z</dcterms:modified>
</cp:coreProperties>
</file>