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4" r:id="rId4"/>
    <p:sldId id="265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Neural microcolumns as transmission lines: impulse response, effects of noise and firing rate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2028-ADB8-4AF2-A343-D711FAD5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Impulse </a:t>
            </a:r>
            <a:r>
              <a:rPr lang="en-US" dirty="0" err="1"/>
              <a:t>stimulus+noise</a:t>
            </a:r>
            <a:r>
              <a:rPr lang="en-US" dirty="0"/>
              <a:t>, weakly connected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CFC5B-E66B-4B8A-9832-D05A453B68D5}"/>
              </a:ext>
            </a:extLst>
          </p:cNvPr>
          <p:cNvSpPr txBox="1"/>
          <p:nvPr/>
        </p:nvSpPr>
        <p:spPr>
          <a:xfrm>
            <a:off x="1500979" y="1909539"/>
            <a:ext cx="245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box shows impulse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E0836-9531-44CA-8DD4-3352D0789936}"/>
              </a:ext>
            </a:extLst>
          </p:cNvPr>
          <p:cNvSpPr txBox="1"/>
          <p:nvPr/>
        </p:nvSpPr>
        <p:spPr>
          <a:xfrm>
            <a:off x="1500979" y="3387294"/>
            <a:ext cx="245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layer firing rates, all 9 columns plotted using 9 colors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2ED01-B6D0-45EA-A659-37616163F962}"/>
              </a:ext>
            </a:extLst>
          </p:cNvPr>
          <p:cNvSpPr txBox="1"/>
          <p:nvPr/>
        </p:nvSpPr>
        <p:spPr>
          <a:xfrm>
            <a:off x="1500979" y="4942518"/>
            <a:ext cx="245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layer firing rates, all 9 columns plotted using 9 colors</a:t>
            </a:r>
          </a:p>
        </p:txBody>
      </p:sp>
      <p:pic>
        <p:nvPicPr>
          <p:cNvPr id="4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173D06C-7C38-423F-82A8-30FB19C77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37" y="1486998"/>
            <a:ext cx="3214327" cy="437803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4A8D-396B-4DB1-9B41-049F6F3F6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64" y="1486998"/>
            <a:ext cx="3201510" cy="43780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93EDEB-FE6A-4A3C-A334-DD4CC439C386}"/>
              </a:ext>
            </a:extLst>
          </p:cNvPr>
          <p:cNvSpPr txBox="1"/>
          <p:nvPr/>
        </p:nvSpPr>
        <p:spPr>
          <a:xfrm>
            <a:off x="1307700" y="5865035"/>
            <a:ext cx="95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Weakly-connected columns more susceptible to noise-triggered traveling waves.</a:t>
            </a:r>
          </a:p>
          <a:p>
            <a:r>
              <a:rPr lang="en-US" sz="2000" b="1" u="sng" dirty="0"/>
              <a:t>Column seems to enhance stimulus-triggered waves more than noise-triggered waves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89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568E-A56E-454B-87BF-0B1C9C4D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firing rate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8009-A091-4CC4-A044-20043381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column ensemble to encode the firing rate of a pool of input neurons</a:t>
            </a:r>
          </a:p>
          <a:p>
            <a:r>
              <a:rPr lang="en-US" dirty="0"/>
              <a:t>Input pool of 50 neurons, connected to excitatory neurons in the input layer of ensemble with probability 50%</a:t>
            </a:r>
          </a:p>
          <a:p>
            <a:pPr lvl="1"/>
            <a:r>
              <a:rPr lang="en-US" dirty="0"/>
              <a:t>Connection strength is a constant 5/2</a:t>
            </a:r>
          </a:p>
          <a:p>
            <a:pPr lvl="1"/>
            <a:r>
              <a:rPr lang="en-US" dirty="0"/>
              <a:t>No connections to inhibitory neurons in input layer</a:t>
            </a:r>
          </a:p>
          <a:p>
            <a:r>
              <a:rPr lang="en-US" dirty="0"/>
              <a:t>Each input neuron firing sequence is a Poisson spike train generated from the common instantaneous firing rate</a:t>
            </a:r>
          </a:p>
          <a:p>
            <a:r>
              <a:rPr lang="en-US" dirty="0"/>
              <a:t>Firing rate is a shifted sine wave, 0-8, frequency 3 Hz</a:t>
            </a:r>
          </a:p>
          <a:p>
            <a:r>
              <a:rPr lang="en-US" dirty="0"/>
              <a:t>All neurons still receive same background stimulus as impulse response test</a:t>
            </a:r>
          </a:p>
        </p:txBody>
      </p:sp>
    </p:spTree>
    <p:extLst>
      <p:ext uri="{BB962C8B-B14F-4D97-AF65-F5344CB8AC3E}">
        <p14:creationId xmlns:p14="http://schemas.microsoft.com/office/powerpoint/2010/main" val="405645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CB5-56DA-4C0E-8DBA-433EA000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Firing rate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7A36-02CC-4950-8056-B4BF7D50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22261" cy="4351338"/>
          </a:xfrm>
        </p:spPr>
        <p:txBody>
          <a:bodyPr/>
          <a:lstStyle/>
          <a:p>
            <a:r>
              <a:rPr lang="en-US" dirty="0"/>
              <a:t>Color plot of the firing rate of each neuron in the “input pool” over 10 </a:t>
            </a:r>
            <a:r>
              <a:rPr lang="en-US" dirty="0" err="1"/>
              <a:t>ms</a:t>
            </a:r>
            <a:r>
              <a:rPr lang="en-US" dirty="0"/>
              <a:t> window</a:t>
            </a:r>
          </a:p>
          <a:p>
            <a:r>
              <a:rPr lang="en-US" dirty="0"/>
              <a:t>Structure is apparent visually, but much more interesting than impulse stimulus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A4463F-DC38-418F-A65D-FC375656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99" y="2670927"/>
            <a:ext cx="5810198" cy="4100426"/>
          </a:xfrm>
          <a:prstGeom prst="rect">
            <a:avLst/>
          </a:prstGeom>
        </p:spPr>
      </p:pic>
      <p:pic>
        <p:nvPicPr>
          <p:cNvPr id="7" name="Picture 6" descr="A picture containing sitting, table, computer, boat&#10;&#10;Description automatically generated">
            <a:extLst>
              <a:ext uri="{FF2B5EF4-FFF2-40B4-BE49-F238E27FC236}">
                <a16:creationId xmlns:a16="http://schemas.microsoft.com/office/drawing/2014/main" id="{1CC65A02-EA38-4E9D-85FB-2E3EB650A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t="6241" r="4709" b="67802"/>
          <a:stretch/>
        </p:blipFill>
        <p:spPr>
          <a:xfrm>
            <a:off x="6731540" y="1689586"/>
            <a:ext cx="4367719" cy="9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9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2028-ADB8-4AF2-A343-D711FAD5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Firing rate encoding + noise, disconnected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CFC5B-E66B-4B8A-9832-D05A453B68D5}"/>
              </a:ext>
            </a:extLst>
          </p:cNvPr>
          <p:cNvSpPr txBox="1"/>
          <p:nvPr/>
        </p:nvSpPr>
        <p:spPr>
          <a:xfrm>
            <a:off x="1500979" y="1909539"/>
            <a:ext cx="245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box shows input firing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E0836-9531-44CA-8DD4-3352D0789936}"/>
              </a:ext>
            </a:extLst>
          </p:cNvPr>
          <p:cNvSpPr txBox="1"/>
          <p:nvPr/>
        </p:nvSpPr>
        <p:spPr>
          <a:xfrm>
            <a:off x="1500979" y="3387294"/>
            <a:ext cx="245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layer firing rates, all 9 columns plotted using 9 colors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2ED01-B6D0-45EA-A659-37616163F962}"/>
              </a:ext>
            </a:extLst>
          </p:cNvPr>
          <p:cNvSpPr txBox="1"/>
          <p:nvPr/>
        </p:nvSpPr>
        <p:spPr>
          <a:xfrm>
            <a:off x="1500979" y="4942518"/>
            <a:ext cx="245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layer firing rates, all 9 columns plotted using 9 colors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3EDEB-FE6A-4A3C-A334-DD4CC439C386}"/>
              </a:ext>
            </a:extLst>
          </p:cNvPr>
          <p:cNvSpPr txBox="1"/>
          <p:nvPr/>
        </p:nvSpPr>
        <p:spPr>
          <a:xfrm>
            <a:off x="1307700" y="5865035"/>
            <a:ext cx="95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Disconnected columns don’t reliably transmit information about input firing rate</a:t>
            </a:r>
            <a:r>
              <a:rPr lang="en-US" b="1" dirty="0"/>
              <a:t>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6423A4-7C80-467C-812E-894471206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53" y="1531706"/>
            <a:ext cx="3115680" cy="4227006"/>
          </a:xfrm>
          <a:prstGeom prst="rect">
            <a:avLst/>
          </a:prstGeom>
        </p:spPr>
      </p:pic>
      <p:pic>
        <p:nvPicPr>
          <p:cNvPr id="7" name="Picture 6" descr="A picture containing sitting, man, boat, table&#10;&#10;Description automatically generated">
            <a:extLst>
              <a:ext uri="{FF2B5EF4-FFF2-40B4-BE49-F238E27FC236}">
                <a16:creationId xmlns:a16="http://schemas.microsoft.com/office/drawing/2014/main" id="{0C8E195A-B82B-42BE-AE47-31C499767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06" y="1531706"/>
            <a:ext cx="3098485" cy="42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2028-ADB8-4AF2-A343-D711FAD5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Firing rate encoding + noise, weakly connected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CFC5B-E66B-4B8A-9832-D05A453B68D5}"/>
              </a:ext>
            </a:extLst>
          </p:cNvPr>
          <p:cNvSpPr txBox="1"/>
          <p:nvPr/>
        </p:nvSpPr>
        <p:spPr>
          <a:xfrm>
            <a:off x="1500979" y="1909539"/>
            <a:ext cx="245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box shows input firing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E0836-9531-44CA-8DD4-3352D0789936}"/>
              </a:ext>
            </a:extLst>
          </p:cNvPr>
          <p:cNvSpPr txBox="1"/>
          <p:nvPr/>
        </p:nvSpPr>
        <p:spPr>
          <a:xfrm>
            <a:off x="1500979" y="3387294"/>
            <a:ext cx="245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layer firing rates, all 9 columns plotted using 9 colors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2ED01-B6D0-45EA-A659-37616163F962}"/>
              </a:ext>
            </a:extLst>
          </p:cNvPr>
          <p:cNvSpPr txBox="1"/>
          <p:nvPr/>
        </p:nvSpPr>
        <p:spPr>
          <a:xfrm>
            <a:off x="1500979" y="4942518"/>
            <a:ext cx="245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layer firing rates, all 9 columns plotted using 9 colors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3EDEB-FE6A-4A3C-A334-DD4CC439C386}"/>
              </a:ext>
            </a:extLst>
          </p:cNvPr>
          <p:cNvSpPr txBox="1"/>
          <p:nvPr/>
        </p:nvSpPr>
        <p:spPr>
          <a:xfrm>
            <a:off x="1307700" y="5865035"/>
            <a:ext cx="95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Weakly connected columns DO reliably transmit information about input firing rate</a:t>
            </a:r>
            <a:r>
              <a:rPr lang="en-US" b="1" dirty="0"/>
              <a:t>.</a:t>
            </a:r>
          </a:p>
          <a:p>
            <a:r>
              <a:rPr lang="en-US" sz="2000" b="1" u="sng" dirty="0"/>
              <a:t>Ensemble appears to filter the signal, reducing noise.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E06EC-95B3-4445-85A9-DB305A09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87" y="1531360"/>
            <a:ext cx="2786577" cy="4309353"/>
          </a:xfrm>
          <a:prstGeom prst="rect">
            <a:avLst/>
          </a:prstGeom>
        </p:spPr>
      </p:pic>
      <p:pic>
        <p:nvPicPr>
          <p:cNvPr id="8" name="Picture 7" descr="A picture containing sitting, table, computer, boat&#10;&#10;Description automatically generated">
            <a:extLst>
              <a:ext uri="{FF2B5EF4-FFF2-40B4-BE49-F238E27FC236}">
                <a16:creationId xmlns:a16="http://schemas.microsoft.com/office/drawing/2014/main" id="{DF8B922A-62ED-4102-A778-B1E8A624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57" y="1507039"/>
            <a:ext cx="2807530" cy="4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1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E48D-7402-46BD-A837-D7BF86B6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9D44-BA51-4910-9E7E-9FCAF446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 route:</a:t>
            </a:r>
          </a:p>
          <a:p>
            <a:pPr lvl="1"/>
            <a:r>
              <a:rPr lang="en-US" dirty="0"/>
              <a:t>Briefly state single column</a:t>
            </a:r>
          </a:p>
          <a:p>
            <a:pPr lvl="1"/>
            <a:r>
              <a:rPr lang="en-US" dirty="0"/>
              <a:t>Firing rate encoding</a:t>
            </a:r>
          </a:p>
          <a:p>
            <a:r>
              <a:rPr lang="en-US" dirty="0"/>
              <a:t>Non-Letter route</a:t>
            </a:r>
          </a:p>
          <a:p>
            <a:pPr lvl="1"/>
            <a:r>
              <a:rPr lang="en-US" dirty="0"/>
              <a:t>One big paper</a:t>
            </a:r>
          </a:p>
          <a:p>
            <a:pPr lvl="1"/>
            <a:r>
              <a:rPr lang="en-US" dirty="0"/>
              <a:t>2-D paper</a:t>
            </a:r>
          </a:p>
        </p:txBody>
      </p:sp>
    </p:spTree>
    <p:extLst>
      <p:ext uri="{BB962C8B-B14F-4D97-AF65-F5344CB8AC3E}">
        <p14:creationId xmlns:p14="http://schemas.microsoft.com/office/powerpoint/2010/main" val="276459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033A-821D-4E46-AF39-96F1284B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CD13-F094-447D-96B6-E9D18FB7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1-D neural microcolumn structures can exhibit traveling waves, synchronized firing activity that propagates along the microcolumn</a:t>
            </a:r>
          </a:p>
          <a:p>
            <a:r>
              <a:rPr lang="en-US" dirty="0"/>
              <a:t>Ensembles of weakly-connected microcolumns could be</a:t>
            </a:r>
          </a:p>
          <a:p>
            <a:pPr lvl="1"/>
            <a:r>
              <a:rPr lang="en-US" dirty="0"/>
              <a:t>An ensemble provides reliable transmission of population firing rates/firing times</a:t>
            </a:r>
          </a:p>
          <a:p>
            <a:pPr lvl="1"/>
            <a:r>
              <a:rPr lang="en-US" dirty="0"/>
              <a:t>A weakly-connected ensemble will respond strongly to synchronous input and respond weakly to uncorrelated noise</a:t>
            </a:r>
          </a:p>
          <a:p>
            <a:pPr lvl="1"/>
            <a:r>
              <a:rPr lang="en-US" dirty="0"/>
              <a:t>The all-or-nothing response of the traveling waves encodes sparse source information (i.e. average firing rate) into strong synchronized events</a:t>
            </a:r>
          </a:p>
          <a:p>
            <a:pPr lvl="1"/>
            <a:r>
              <a:rPr lang="en-US" dirty="0"/>
              <a:t>Disconnected microcolumns will not be reliable or synchronized, a fully-connected column will be susceptible to excessive noise triggering</a:t>
            </a:r>
          </a:p>
        </p:txBody>
      </p:sp>
    </p:spTree>
    <p:extLst>
      <p:ext uri="{BB962C8B-B14F-4D97-AF65-F5344CB8AC3E}">
        <p14:creationId xmlns:p14="http://schemas.microsoft.com/office/powerpoint/2010/main" val="263003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3AA8-EC6F-4899-A8CE-90698AF0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B409A-D22E-4B4E-81D2-3C797D31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Impulse stimulus creates traveling waves even in the presence of noise</a:t>
            </a:r>
          </a:p>
          <a:p>
            <a:pPr lvl="1"/>
            <a:r>
              <a:rPr lang="en-US" dirty="0"/>
              <a:t>Disconnected columns seem immune to noise-evoked traveling waves</a:t>
            </a:r>
          </a:p>
          <a:p>
            <a:pPr lvl="1"/>
            <a:r>
              <a:rPr lang="en-US" dirty="0"/>
              <a:t>Weakly-connected columns show some noise-evoked traveling waves, but </a:t>
            </a:r>
            <a:r>
              <a:rPr lang="en-US" u="sng" dirty="0"/>
              <a:t>seem to enhance stimulus-evoked traveling waves more than noise-evoked waves</a:t>
            </a:r>
          </a:p>
          <a:p>
            <a:r>
              <a:rPr lang="en-US" dirty="0"/>
              <a:t>Looked at firing rate encoding and transmission in a column ensemble</a:t>
            </a:r>
          </a:p>
          <a:p>
            <a:pPr lvl="1"/>
            <a:r>
              <a:rPr lang="en-US" dirty="0"/>
              <a:t>Disconnected columns DON’T seem to reliably transmit information about firing rate</a:t>
            </a:r>
          </a:p>
          <a:p>
            <a:pPr lvl="1"/>
            <a:r>
              <a:rPr lang="en-US" dirty="0"/>
              <a:t>Weakly-connected columns </a:t>
            </a:r>
            <a:r>
              <a:rPr lang="en-US" u="sng" dirty="0"/>
              <a:t>DO seem to reliably transmit information about firing rate, AND the information quality improves as the waves travel down the ensemble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Neural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1824"/>
          </a:xfrm>
        </p:spPr>
        <p:txBody>
          <a:bodyPr>
            <a:normAutofit/>
          </a:bodyPr>
          <a:lstStyle/>
          <a:p>
            <a:r>
              <a:rPr lang="en-US" dirty="0"/>
              <a:t>Simulation constructed from a pool of input neurons, a microcolumn (or microcolumn ensemble) as transmission line, and a pool of target neurons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3EB5F3-B621-4A59-82BA-284089452DC3}"/>
              </a:ext>
            </a:extLst>
          </p:cNvPr>
          <p:cNvSpPr/>
          <p:nvPr/>
        </p:nvSpPr>
        <p:spPr>
          <a:xfrm>
            <a:off x="3383560" y="3729464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80132D-EF04-4F4F-A305-8477AE8E234A}"/>
              </a:ext>
            </a:extLst>
          </p:cNvPr>
          <p:cNvSpPr/>
          <p:nvPr/>
        </p:nvSpPr>
        <p:spPr>
          <a:xfrm>
            <a:off x="3284706" y="4343183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790BD-DBF4-467E-9022-0649F42A8398}"/>
              </a:ext>
            </a:extLst>
          </p:cNvPr>
          <p:cNvSpPr/>
          <p:nvPr/>
        </p:nvSpPr>
        <p:spPr>
          <a:xfrm>
            <a:off x="3840760" y="4155536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F85E78-099C-4790-B557-2B1737DD9742}"/>
              </a:ext>
            </a:extLst>
          </p:cNvPr>
          <p:cNvSpPr/>
          <p:nvPr/>
        </p:nvSpPr>
        <p:spPr>
          <a:xfrm>
            <a:off x="3686301" y="4802207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78805B-F8D4-42F1-9366-70906548E8B4}"/>
              </a:ext>
            </a:extLst>
          </p:cNvPr>
          <p:cNvGrpSpPr/>
          <p:nvPr/>
        </p:nvGrpSpPr>
        <p:grpSpPr>
          <a:xfrm>
            <a:off x="5082614" y="4121641"/>
            <a:ext cx="1995616" cy="614663"/>
            <a:chOff x="3321908" y="3967399"/>
            <a:chExt cx="1995616" cy="6146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0F0C23-A6CF-4EF8-900D-36E39CBE4354}"/>
                </a:ext>
              </a:extLst>
            </p:cNvPr>
            <p:cNvSpPr/>
            <p:nvPr/>
          </p:nvSpPr>
          <p:spPr>
            <a:xfrm>
              <a:off x="3321908" y="3976582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E05C3B-B74B-4B36-B7FC-7D0F5F019E6E}"/>
                </a:ext>
              </a:extLst>
            </p:cNvPr>
            <p:cNvSpPr/>
            <p:nvPr/>
          </p:nvSpPr>
          <p:spPr>
            <a:xfrm>
              <a:off x="3321908" y="4376116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291146-860B-445D-A9CA-682DADCACCF2}"/>
                </a:ext>
              </a:extLst>
            </p:cNvPr>
            <p:cNvSpPr/>
            <p:nvPr/>
          </p:nvSpPr>
          <p:spPr>
            <a:xfrm>
              <a:off x="3681490" y="3970167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C5BDFC-11FF-4C26-BEFD-1988AB7F850F}"/>
                </a:ext>
              </a:extLst>
            </p:cNvPr>
            <p:cNvSpPr/>
            <p:nvPr/>
          </p:nvSpPr>
          <p:spPr>
            <a:xfrm>
              <a:off x="3681490" y="4369701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A180AF-22B0-4FF4-A2EF-BAF033830733}"/>
                </a:ext>
              </a:extLst>
            </p:cNvPr>
            <p:cNvSpPr/>
            <p:nvPr/>
          </p:nvSpPr>
          <p:spPr>
            <a:xfrm>
              <a:off x="4041072" y="3970167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0FB5B-E489-4974-AC05-DA2D7F6A2EBB}"/>
                </a:ext>
              </a:extLst>
            </p:cNvPr>
            <p:cNvSpPr/>
            <p:nvPr/>
          </p:nvSpPr>
          <p:spPr>
            <a:xfrm>
              <a:off x="4041072" y="4369701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89670-BB87-4F81-B45D-28AB0602E166}"/>
                </a:ext>
              </a:extLst>
            </p:cNvPr>
            <p:cNvSpPr/>
            <p:nvPr/>
          </p:nvSpPr>
          <p:spPr>
            <a:xfrm>
              <a:off x="4400654" y="3973814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21C788-2EF5-4CA6-8B0D-81E10A1F4FCC}"/>
                </a:ext>
              </a:extLst>
            </p:cNvPr>
            <p:cNvSpPr/>
            <p:nvPr/>
          </p:nvSpPr>
          <p:spPr>
            <a:xfrm>
              <a:off x="4400654" y="4373348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7E129B-0352-4CF0-95B2-81D41D4F2133}"/>
                </a:ext>
              </a:extLst>
            </p:cNvPr>
            <p:cNvSpPr/>
            <p:nvPr/>
          </p:nvSpPr>
          <p:spPr>
            <a:xfrm>
              <a:off x="4760236" y="3967399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A3E094-3886-4C3F-8A89-69CDDA36758A}"/>
                </a:ext>
              </a:extLst>
            </p:cNvPr>
            <p:cNvSpPr/>
            <p:nvPr/>
          </p:nvSpPr>
          <p:spPr>
            <a:xfrm>
              <a:off x="4760236" y="4366933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4552C3-868B-495C-A35C-F70C1BC9D0C8}"/>
                </a:ext>
              </a:extLst>
            </p:cNvPr>
            <p:cNvSpPr/>
            <p:nvPr/>
          </p:nvSpPr>
          <p:spPr>
            <a:xfrm>
              <a:off x="5119816" y="3967399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16E60E-6AFF-4F61-8997-646B0917DB7A}"/>
                </a:ext>
              </a:extLst>
            </p:cNvPr>
            <p:cNvSpPr/>
            <p:nvPr/>
          </p:nvSpPr>
          <p:spPr>
            <a:xfrm>
              <a:off x="5119816" y="4366933"/>
              <a:ext cx="197708" cy="2059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38A26-1285-494C-9BAD-319A435395E3}"/>
              </a:ext>
            </a:extLst>
          </p:cNvPr>
          <p:cNvGrpSpPr/>
          <p:nvPr/>
        </p:nvGrpSpPr>
        <p:grpSpPr>
          <a:xfrm>
            <a:off x="7757852" y="3690552"/>
            <a:ext cx="197708" cy="1484162"/>
            <a:chOff x="5997146" y="3575222"/>
            <a:chExt cx="197708" cy="148416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6592E90-CB15-4719-8A9C-E9037F5D9FA4}"/>
                </a:ext>
              </a:extLst>
            </p:cNvPr>
            <p:cNvSpPr/>
            <p:nvPr/>
          </p:nvSpPr>
          <p:spPr>
            <a:xfrm>
              <a:off x="5997146" y="3575222"/>
              <a:ext cx="197708" cy="2059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CAA707-0267-4151-99BB-7B2A4B33AEAC}"/>
                </a:ext>
              </a:extLst>
            </p:cNvPr>
            <p:cNvSpPr/>
            <p:nvPr/>
          </p:nvSpPr>
          <p:spPr>
            <a:xfrm>
              <a:off x="5997146" y="4001294"/>
              <a:ext cx="197708" cy="2059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49CFC2-EE0D-4415-97FC-44226DB5C374}"/>
                </a:ext>
              </a:extLst>
            </p:cNvPr>
            <p:cNvSpPr/>
            <p:nvPr/>
          </p:nvSpPr>
          <p:spPr>
            <a:xfrm>
              <a:off x="5997146" y="4427366"/>
              <a:ext cx="197708" cy="2059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E89FB30-C058-4EAE-8906-41157EADCDD7}"/>
                </a:ext>
              </a:extLst>
            </p:cNvPr>
            <p:cNvSpPr/>
            <p:nvPr/>
          </p:nvSpPr>
          <p:spPr>
            <a:xfrm>
              <a:off x="5997146" y="4853438"/>
              <a:ext cx="197708" cy="2059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D49960B-7137-4A2F-AE2A-A2E2E70451BA}"/>
              </a:ext>
            </a:extLst>
          </p:cNvPr>
          <p:cNvSpPr txBox="1"/>
          <p:nvPr/>
        </p:nvSpPr>
        <p:spPr>
          <a:xfrm>
            <a:off x="2897527" y="5521616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5B0614-D915-493D-937E-C2725ACB3E21}"/>
              </a:ext>
            </a:extLst>
          </p:cNvPr>
          <p:cNvSpPr txBox="1"/>
          <p:nvPr/>
        </p:nvSpPr>
        <p:spPr>
          <a:xfrm>
            <a:off x="5196916" y="4892296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0040E0-5430-4AE7-ACF8-A862389337A4}"/>
              </a:ext>
            </a:extLst>
          </p:cNvPr>
          <p:cNvSpPr txBox="1"/>
          <p:nvPr/>
        </p:nvSpPr>
        <p:spPr>
          <a:xfrm>
            <a:off x="7299668" y="552161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neurons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3A09A7-9020-466E-87DF-372CFA53EEB9}"/>
              </a:ext>
            </a:extLst>
          </p:cNvPr>
          <p:cNvSpPr/>
          <p:nvPr/>
        </p:nvSpPr>
        <p:spPr>
          <a:xfrm>
            <a:off x="3453135" y="5158655"/>
            <a:ext cx="197708" cy="20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63AD66-B322-4499-8E54-546DF9984CA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038468" y="4233797"/>
            <a:ext cx="1044146" cy="2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8431E-5247-4571-9232-5815C96A92B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884009" y="4233797"/>
            <a:ext cx="1198605" cy="671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8C5E9F-45E5-408F-9302-BC5B1205574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84009" y="4633331"/>
            <a:ext cx="1198605" cy="2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E17656-D06B-4DEB-9E34-8B568E13756C}"/>
              </a:ext>
            </a:extLst>
          </p:cNvPr>
          <p:cNvCxnSpPr>
            <a:cxnSpLocks/>
            <a:stCxn id="4" idx="5"/>
            <a:endCxn id="8" idx="2"/>
          </p:cNvCxnSpPr>
          <p:nvPr/>
        </p:nvCxnSpPr>
        <p:spPr>
          <a:xfrm>
            <a:off x="3552314" y="3905250"/>
            <a:ext cx="1530300" cy="32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CF4E4D-1131-480B-96B7-94C5C3333BE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3482414" y="4233797"/>
            <a:ext cx="1600200" cy="21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5C06D0-D2AD-46A2-9E67-252DA1EB9919}"/>
              </a:ext>
            </a:extLst>
          </p:cNvPr>
          <p:cNvCxnSpPr>
            <a:cxnSpLocks/>
            <a:stCxn id="30" idx="6"/>
            <a:endCxn id="9" idx="2"/>
          </p:cNvCxnSpPr>
          <p:nvPr/>
        </p:nvCxnSpPr>
        <p:spPr>
          <a:xfrm flipV="1">
            <a:off x="3650843" y="4633331"/>
            <a:ext cx="1431771" cy="62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A0F5CE-A4A4-419B-A770-5E1C2F25B96F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7078230" y="3793525"/>
            <a:ext cx="679622" cy="43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6A59A0-8D21-4E17-9071-1CFA6ACD4A9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7078230" y="4219597"/>
            <a:ext cx="679622" cy="5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3A9946-9B25-4E1F-B0A5-D0BE1DA45377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7078230" y="4224614"/>
            <a:ext cx="679622" cy="42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56EF89-93C4-4705-AB99-41B3ABB8BD55}"/>
              </a:ext>
            </a:extLst>
          </p:cNvPr>
          <p:cNvCxnSpPr>
            <a:cxnSpLocks/>
            <a:stCxn id="20" idx="6"/>
            <a:endCxn id="22" idx="1"/>
          </p:cNvCxnSpPr>
          <p:nvPr/>
        </p:nvCxnSpPr>
        <p:spPr>
          <a:xfrm flipV="1">
            <a:off x="7078230" y="3720712"/>
            <a:ext cx="708576" cy="90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24B885-AF7C-49AD-BC79-E097AF6260E1}"/>
              </a:ext>
            </a:extLst>
          </p:cNvPr>
          <p:cNvCxnSpPr>
            <a:cxnSpLocks/>
            <a:stCxn id="19" idx="6"/>
            <a:endCxn id="25" idx="1"/>
          </p:cNvCxnSpPr>
          <p:nvPr/>
        </p:nvCxnSpPr>
        <p:spPr>
          <a:xfrm>
            <a:off x="7078230" y="4224614"/>
            <a:ext cx="708576" cy="77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955F9F-0413-4715-93E8-6FA89C7448EC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7078230" y="4219597"/>
            <a:ext cx="679622" cy="404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1DC415-8899-41D1-A16B-F344A50CD0B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7078230" y="4624148"/>
            <a:ext cx="679622" cy="2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68D412-0B73-4F3B-9692-4E5761E02F54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078230" y="4624148"/>
            <a:ext cx="679622" cy="44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04D6AAD-ACFB-4E25-B4D8-F81D7593A6C0}"/>
              </a:ext>
            </a:extLst>
          </p:cNvPr>
          <p:cNvSpPr txBox="1"/>
          <p:nvPr/>
        </p:nvSpPr>
        <p:spPr>
          <a:xfrm>
            <a:off x="3884009" y="3236757"/>
            <a:ext cx="1633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neurons randomly connected to input layer of transmission line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C5E6DC-D953-40C8-9072-3C44BE546198}"/>
              </a:ext>
            </a:extLst>
          </p:cNvPr>
          <p:cNvSpPr txBox="1"/>
          <p:nvPr/>
        </p:nvSpPr>
        <p:spPr>
          <a:xfrm>
            <a:off x="6581027" y="3214477"/>
            <a:ext cx="1916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layer of transmission line fully connected to output neurons</a:t>
            </a:r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D14E-4CAE-4C79-BF26-4FB7462D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Our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8DC6-AC5C-4C72-8649-513D9DBF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1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Ensemble of 9 microcolumns, each microcolumn is 2x2x20</a:t>
            </a:r>
          </a:p>
          <a:p>
            <a:r>
              <a:rPr lang="en-US" dirty="0"/>
              <a:t>Disconnected (microcolumn spacing = 20) and weakly connected (spacing = 6)</a:t>
            </a:r>
          </a:p>
        </p:txBody>
      </p:sp>
      <p:pic>
        <p:nvPicPr>
          <p:cNvPr id="12" name="Picture 11" descr="A picture containing map&#10;&#10;Description automatically generated">
            <a:extLst>
              <a:ext uri="{FF2B5EF4-FFF2-40B4-BE49-F238E27FC236}">
                <a16:creationId xmlns:a16="http://schemas.microsoft.com/office/drawing/2014/main" id="{46A0A352-C0DB-433C-923C-8D8C4423E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0" b="16722"/>
          <a:stretch/>
        </p:blipFill>
        <p:spPr>
          <a:xfrm>
            <a:off x="6590955" y="2732222"/>
            <a:ext cx="3990164" cy="3744749"/>
          </a:xfrm>
          <a:prstGeom prst="rect">
            <a:avLst/>
          </a:prstGeom>
        </p:spPr>
      </p:pic>
      <p:pic>
        <p:nvPicPr>
          <p:cNvPr id="14" name="Picture 13" descr="A picture containing traffic, light, sitting, skiing&#10;&#10;Description automatically generated">
            <a:extLst>
              <a:ext uri="{FF2B5EF4-FFF2-40B4-BE49-F238E27FC236}">
                <a16:creationId xmlns:a16="http://schemas.microsoft.com/office/drawing/2014/main" id="{E5C075C8-B56C-4C19-A74E-A21630C1B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9" b="24138"/>
          <a:stretch/>
        </p:blipFill>
        <p:spPr>
          <a:xfrm>
            <a:off x="550149" y="2864369"/>
            <a:ext cx="4932497" cy="3628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D26394-4CB9-4C5B-806E-F5BF66288B82}"/>
              </a:ext>
            </a:extLst>
          </p:cNvPr>
          <p:cNvSpPr txBox="1"/>
          <p:nvPr/>
        </p:nvSpPr>
        <p:spPr>
          <a:xfrm>
            <a:off x="4344429" y="58189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D5475-A343-4E70-AA49-085ECD87CCBB}"/>
              </a:ext>
            </a:extLst>
          </p:cNvPr>
          <p:cNvSpPr txBox="1"/>
          <p:nvPr/>
        </p:nvSpPr>
        <p:spPr>
          <a:xfrm>
            <a:off x="1314005" y="557882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64284-6B54-443C-99E5-BDFD106D035C}"/>
              </a:ext>
            </a:extLst>
          </p:cNvPr>
          <p:cNvSpPr txBox="1"/>
          <p:nvPr/>
        </p:nvSpPr>
        <p:spPr>
          <a:xfrm>
            <a:off x="689762" y="430929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999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FAE-5027-4BC2-AB35-84D30617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Stimulus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23FA-F398-457B-B170-4B7AC18D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Impulsive stimulus to all columns at input layer (Z=0) at t=0, 1s, 2s</a:t>
            </a:r>
          </a:p>
          <a:p>
            <a:r>
              <a:rPr lang="en-US" dirty="0"/>
              <a:t>All neurons receive background stimulus with strength M=3 (previous work used stronger background stimulus M=5)</a:t>
            </a:r>
          </a:p>
          <a:p>
            <a:endParaRPr lang="en-US" dirty="0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9904A4C2-FD0F-4B7B-9CCE-12A41408C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0" b="16722"/>
          <a:stretch/>
        </p:blipFill>
        <p:spPr>
          <a:xfrm>
            <a:off x="4605136" y="2980777"/>
            <a:ext cx="3742266" cy="3512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FAACD-1786-41D9-9B60-98CD42A0E8D2}"/>
              </a:ext>
            </a:extLst>
          </p:cNvPr>
          <p:cNvSpPr txBox="1"/>
          <p:nvPr/>
        </p:nvSpPr>
        <p:spPr>
          <a:xfrm>
            <a:off x="2604654" y="6123543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“Input” here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72E7690-4316-454E-A357-40F0B44E127C}"/>
              </a:ext>
            </a:extLst>
          </p:cNvPr>
          <p:cNvCxnSpPr>
            <a:stCxn id="5" idx="3"/>
          </p:cNvCxnSpPr>
          <p:nvPr/>
        </p:nvCxnSpPr>
        <p:spPr>
          <a:xfrm flipV="1">
            <a:off x="3972529" y="6176963"/>
            <a:ext cx="2123471" cy="1312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0F2C40-5D10-49FA-9048-3220DB828FAE}"/>
              </a:ext>
            </a:extLst>
          </p:cNvPr>
          <p:cNvCxnSpPr>
            <a:cxnSpLocks/>
          </p:cNvCxnSpPr>
          <p:nvPr/>
        </p:nvCxnSpPr>
        <p:spPr>
          <a:xfrm>
            <a:off x="6394279" y="5213700"/>
            <a:ext cx="1244194" cy="109450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3EE718-8955-4219-B5EA-1A7AEABF8A89}"/>
              </a:ext>
            </a:extLst>
          </p:cNvPr>
          <p:cNvSpPr txBox="1"/>
          <p:nvPr/>
        </p:nvSpPr>
        <p:spPr>
          <a:xfrm>
            <a:off x="7718160" y="6123543"/>
            <a:ext cx="15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“Output” here</a:t>
            </a:r>
          </a:p>
        </p:txBody>
      </p:sp>
    </p:spTree>
    <p:extLst>
      <p:ext uri="{BB962C8B-B14F-4D97-AF65-F5344CB8AC3E}">
        <p14:creationId xmlns:p14="http://schemas.microsoft.com/office/powerpoint/2010/main" val="429051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3522-B37B-4985-A5E7-23D35193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51715" cy="1325563"/>
          </a:xfrm>
        </p:spPr>
        <p:txBody>
          <a:bodyPr/>
          <a:lstStyle/>
          <a:p>
            <a:r>
              <a:rPr lang="en-US" dirty="0"/>
              <a:t>Methods – </a:t>
            </a:r>
            <a:r>
              <a:rPr lang="en-US" dirty="0" err="1"/>
              <a:t>Input/Output</a:t>
            </a:r>
            <a:r>
              <a:rPr lang="en-US" dirty="0"/>
              <a:t>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48FD-E07B-4ADE-BF49-C941EC09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firing rates of the input and output layer: both firing rate of each individual column and firing rate of entire ensemble</a:t>
            </a:r>
          </a:p>
          <a:p>
            <a:pPr lvl="1"/>
            <a:r>
              <a:rPr lang="en-US" dirty="0"/>
              <a:t>Firing rate = number of firing events over a 10 </a:t>
            </a:r>
            <a:r>
              <a:rPr lang="en-US" dirty="0" err="1"/>
              <a:t>ms</a:t>
            </a:r>
            <a:r>
              <a:rPr lang="en-US" dirty="0"/>
              <a:t> window</a:t>
            </a:r>
          </a:p>
          <a:p>
            <a:r>
              <a:rPr lang="en-US" dirty="0"/>
              <a:t>Plot impulse stimulus positions at top of graph for reference</a:t>
            </a:r>
          </a:p>
        </p:txBody>
      </p:sp>
    </p:spTree>
    <p:extLst>
      <p:ext uri="{BB962C8B-B14F-4D97-AF65-F5344CB8AC3E}">
        <p14:creationId xmlns:p14="http://schemas.microsoft.com/office/powerpoint/2010/main" val="31420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2028-ADB8-4AF2-A343-D711FAD5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Impulse </a:t>
            </a:r>
            <a:r>
              <a:rPr lang="en-US" dirty="0" err="1"/>
              <a:t>stimulus+noise</a:t>
            </a:r>
            <a:r>
              <a:rPr lang="en-US" dirty="0"/>
              <a:t>, disconnected columns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66541-CDC8-4366-903D-63D8A734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29" y="1597184"/>
            <a:ext cx="3154645" cy="5041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3CFC5B-E66B-4B8A-9832-D05A453B68D5}"/>
              </a:ext>
            </a:extLst>
          </p:cNvPr>
          <p:cNvSpPr txBox="1"/>
          <p:nvPr/>
        </p:nvSpPr>
        <p:spPr>
          <a:xfrm>
            <a:off x="674128" y="2191642"/>
            <a:ext cx="33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box shows impulse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E0836-9531-44CA-8DD4-3352D0789936}"/>
              </a:ext>
            </a:extLst>
          </p:cNvPr>
          <p:cNvSpPr txBox="1"/>
          <p:nvPr/>
        </p:nvSpPr>
        <p:spPr>
          <a:xfrm>
            <a:off x="674128" y="3669397"/>
            <a:ext cx="333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firing rates, all 9 columns plotted using 9 colors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2ED01-B6D0-45EA-A659-37616163F962}"/>
              </a:ext>
            </a:extLst>
          </p:cNvPr>
          <p:cNvSpPr txBox="1"/>
          <p:nvPr/>
        </p:nvSpPr>
        <p:spPr>
          <a:xfrm>
            <a:off x="674128" y="5224621"/>
            <a:ext cx="333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 firing rates, all 9 columns plotted using 9 colors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9B394-B179-4B49-A578-646499C49122}"/>
              </a:ext>
            </a:extLst>
          </p:cNvPr>
          <p:cNvSpPr txBox="1"/>
          <p:nvPr/>
        </p:nvSpPr>
        <p:spPr>
          <a:xfrm>
            <a:off x="7266201" y="3429000"/>
            <a:ext cx="4679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Disconnected columns seem to be relatively immune noise-triggered traveling waves.</a:t>
            </a:r>
          </a:p>
          <a:p>
            <a:endParaRPr lang="en-US" b="1" dirty="0"/>
          </a:p>
          <a:p>
            <a:r>
              <a:rPr lang="en-US" b="1" dirty="0"/>
              <a:t>Output firing rates are a little more correlated but qualitatively very similar to input.</a:t>
            </a:r>
          </a:p>
        </p:txBody>
      </p:sp>
    </p:spTree>
    <p:extLst>
      <p:ext uri="{BB962C8B-B14F-4D97-AF65-F5344CB8AC3E}">
        <p14:creationId xmlns:p14="http://schemas.microsoft.com/office/powerpoint/2010/main" val="315237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2028-ADB8-4AF2-A343-D711FAD5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Impulse </a:t>
            </a:r>
            <a:r>
              <a:rPr lang="en-US" dirty="0" err="1"/>
              <a:t>stimulus+noise</a:t>
            </a:r>
            <a:r>
              <a:rPr lang="en-US" dirty="0"/>
              <a:t>, disconnected columns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66541-CDC8-4366-903D-63D8A734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53" y="1577728"/>
            <a:ext cx="3154645" cy="5041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3CFC5B-E66B-4B8A-9832-D05A453B68D5}"/>
              </a:ext>
            </a:extLst>
          </p:cNvPr>
          <p:cNvSpPr txBox="1"/>
          <p:nvPr/>
        </p:nvSpPr>
        <p:spPr>
          <a:xfrm>
            <a:off x="119652" y="2172186"/>
            <a:ext cx="33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box shows impulse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E0836-9531-44CA-8DD4-3352D0789936}"/>
              </a:ext>
            </a:extLst>
          </p:cNvPr>
          <p:cNvSpPr txBox="1"/>
          <p:nvPr/>
        </p:nvSpPr>
        <p:spPr>
          <a:xfrm>
            <a:off x="119652" y="3649941"/>
            <a:ext cx="333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firing rates, all 9 columns plotted using 9 colors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2ED01-B6D0-45EA-A659-37616163F962}"/>
              </a:ext>
            </a:extLst>
          </p:cNvPr>
          <p:cNvSpPr txBox="1"/>
          <p:nvPr/>
        </p:nvSpPr>
        <p:spPr>
          <a:xfrm>
            <a:off x="119652" y="5205165"/>
            <a:ext cx="333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 firing rates, all 9 columns plotted using 9 colors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31AD2D-F60B-4611-85C7-A4D3A8B5D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03" y="1577727"/>
            <a:ext cx="3172986" cy="504160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78CEC4-AB44-45A6-8DC0-CF8EEFF03DCC}"/>
              </a:ext>
            </a:extLst>
          </p:cNvPr>
          <p:cNvSpPr/>
          <p:nvPr/>
        </p:nvSpPr>
        <p:spPr>
          <a:xfrm>
            <a:off x="6029851" y="3384795"/>
            <a:ext cx="787940" cy="142747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9EDF9-E153-4E43-ACF3-1A0D05CB67EB}"/>
              </a:ext>
            </a:extLst>
          </p:cNvPr>
          <p:cNvSpPr txBox="1"/>
          <p:nvPr/>
        </p:nvSpPr>
        <p:spPr>
          <a:xfrm>
            <a:off x="9576522" y="3429000"/>
            <a:ext cx="2184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Firing rate of ENTIRE input/output layer (important for some other results, not very interesting here)</a:t>
            </a:r>
          </a:p>
        </p:txBody>
      </p:sp>
    </p:spTree>
    <p:extLst>
      <p:ext uri="{BB962C8B-B14F-4D97-AF65-F5344CB8AC3E}">
        <p14:creationId xmlns:p14="http://schemas.microsoft.com/office/powerpoint/2010/main" val="94647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5379</TotalTime>
  <Words>836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Neural microcolumns as transmission lines: impulse response, effects of noise and firing rate encoding</vt:lpstr>
      <vt:lpstr>Hypothesis</vt:lpstr>
      <vt:lpstr>Preliminary observations</vt:lpstr>
      <vt:lpstr>Conceptual Neural Circuit</vt:lpstr>
      <vt:lpstr>Methods – Our ensembles</vt:lpstr>
      <vt:lpstr>Methods - Stimulus</vt:lpstr>
      <vt:lpstr>Methods – Input/Output measurement</vt:lpstr>
      <vt:lpstr>Results: Impulse stimulus+noise, disconnected columns</vt:lpstr>
      <vt:lpstr>Results: Impulse stimulus+noise, disconnected columns</vt:lpstr>
      <vt:lpstr>Results: Impulse stimulus+noise, weakly connected columns</vt:lpstr>
      <vt:lpstr>Method: firing rate encoding</vt:lpstr>
      <vt:lpstr>Firing rate example</vt:lpstr>
      <vt:lpstr>Results: Firing rate encoding + noise, disconnected columns</vt:lpstr>
      <vt:lpstr>Results: Firing rate encoding + noise, weakly connected columns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159</cp:revision>
  <dcterms:created xsi:type="dcterms:W3CDTF">2018-05-08T12:57:52Z</dcterms:created>
  <dcterms:modified xsi:type="dcterms:W3CDTF">2020-04-21T20:46:19Z</dcterms:modified>
</cp:coreProperties>
</file>