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84" r:id="rId4"/>
    <p:sldId id="285" r:id="rId5"/>
    <p:sldId id="281" r:id="rId6"/>
    <p:sldId id="266" r:id="rId7"/>
    <p:sldId id="267" r:id="rId8"/>
    <p:sldId id="272" r:id="rId9"/>
    <p:sldId id="286" r:id="rId10"/>
    <p:sldId id="287" r:id="rId11"/>
    <p:sldId id="288" r:id="rId12"/>
    <p:sldId id="28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04" d="100"/>
          <a:sy n="104"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E58E-B4D3-499D-AF00-902031FB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0AD230-EADF-4FF4-A0C7-BE89B838D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C13B935-2DB8-4089-A42B-7C0798A41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21C7-87D2-4196-9E47-A5F56F3576CD}"/>
              </a:ext>
            </a:extLst>
          </p:cNvPr>
          <p:cNvSpPr>
            <a:spLocks noGrp="1"/>
          </p:cNvSpPr>
          <p:nvPr>
            <p:ph type="sldNum" sz="quarter" idx="12"/>
          </p:nvPr>
        </p:nvSpPr>
        <p:spPr/>
        <p:txBody>
          <a:bodyPr/>
          <a:lstStyle/>
          <a:p>
            <a:fld id="{03BAAB9C-EE1C-4084-A869-679B6138C169}" type="slidenum">
              <a:rPr lang="en-US" smtClean="0"/>
              <a:t>‹#›</a:t>
            </a:fld>
            <a:endParaRPr lang="en-US" dirty="0"/>
          </a:p>
        </p:txBody>
      </p:sp>
    </p:spTree>
    <p:extLst>
      <p:ext uri="{BB962C8B-B14F-4D97-AF65-F5344CB8AC3E}">
        <p14:creationId xmlns:p14="http://schemas.microsoft.com/office/powerpoint/2010/main" val="275633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3946-DBED-4B34-A87C-28C15C2CD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120869-ACE9-4CDE-BB96-76AA470EC5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1962-F17D-4BA2-900B-C9155AE0E138}"/>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5" name="Footer Placeholder 4">
            <a:extLst>
              <a:ext uri="{FF2B5EF4-FFF2-40B4-BE49-F238E27FC236}">
                <a16:creationId xmlns:a16="http://schemas.microsoft.com/office/drawing/2014/main" id="{15627E01-677E-4DFD-9557-959CDF6D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D1248-2022-4B0D-9D07-2B8D5532C600}"/>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42356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1319-6D3A-435F-BD52-641FEF816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215FE-FD3D-4E6A-AB2A-7B8C2BA9B3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E5807-819B-456D-9817-F7A2F7AA7A64}"/>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5" name="Footer Placeholder 4">
            <a:extLst>
              <a:ext uri="{FF2B5EF4-FFF2-40B4-BE49-F238E27FC236}">
                <a16:creationId xmlns:a16="http://schemas.microsoft.com/office/drawing/2014/main" id="{D34CCDCF-37CB-4045-BBBB-0A4919D8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1FDE-278C-4C46-909D-1FB8C5D8A9C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1842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C4FC-EE08-46E5-89EE-EF56F3585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4819E-66C3-4BC7-B396-922F8D543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ED31-6110-4E27-8C38-87889B7103C0}"/>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5" name="Footer Placeholder 4">
            <a:extLst>
              <a:ext uri="{FF2B5EF4-FFF2-40B4-BE49-F238E27FC236}">
                <a16:creationId xmlns:a16="http://schemas.microsoft.com/office/drawing/2014/main" id="{BA4AA30D-45CE-44FD-BCF1-4BAAB7597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FB4A4-F400-4774-BDC0-ED1BCA1F076F}"/>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05559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DFDF-867F-4A7F-B104-CEF29ED59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77589-FD12-48B8-B3B7-3148530837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9AC300-581F-4D03-AC18-9837131EB6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06C96-8181-4A8F-8601-9636E5B33CAE}"/>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6" name="Footer Placeholder 5">
            <a:extLst>
              <a:ext uri="{FF2B5EF4-FFF2-40B4-BE49-F238E27FC236}">
                <a16:creationId xmlns:a16="http://schemas.microsoft.com/office/drawing/2014/main" id="{A815A459-3700-4F71-A2FC-0277C9A9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2AAA9-57CD-49D3-887B-D513D815324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81898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E3EE-23C7-4D82-A8A2-3C8ABB69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91D18-9376-4798-925D-0CE6B949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72B000-F1D5-4CF6-A3EE-C9B06762C28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5" name="Footer Placeholder 4">
            <a:extLst>
              <a:ext uri="{FF2B5EF4-FFF2-40B4-BE49-F238E27FC236}">
                <a16:creationId xmlns:a16="http://schemas.microsoft.com/office/drawing/2014/main" id="{7564322F-E87C-47D6-B2CA-4C204F9C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78E9-B30F-4C8B-AC20-E5E7C2043F51}"/>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5171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C87-5716-4AF6-8A29-499CC6414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444A3-FE25-4B7B-8020-CDFB6737E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17BE78-C767-488B-A79C-752A7FBFBB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F8B9E4-C609-4F09-A5E3-AB21914C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5C8D56-2F8B-4913-B974-96B66C868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1747E-F46B-40C8-A6D2-B842B6F817C6}"/>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8" name="Footer Placeholder 7">
            <a:extLst>
              <a:ext uri="{FF2B5EF4-FFF2-40B4-BE49-F238E27FC236}">
                <a16:creationId xmlns:a16="http://schemas.microsoft.com/office/drawing/2014/main" id="{86436956-F2CF-41E1-8DB0-791ACC56D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99B8F-AF06-4B7F-A7A9-3A52E5DCE11E}"/>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787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493A-0700-42F7-8A2D-301C1B0F0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AD3F7-FCD6-4041-8887-FF7BF8D9D9A1}"/>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4" name="Footer Placeholder 3">
            <a:extLst>
              <a:ext uri="{FF2B5EF4-FFF2-40B4-BE49-F238E27FC236}">
                <a16:creationId xmlns:a16="http://schemas.microsoft.com/office/drawing/2014/main" id="{0241C060-96CB-4C74-A5DA-649C354F4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7D5-86CC-40DE-B92B-2826A28119DD}"/>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724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897F0-1DC7-4517-B992-65E38012A752}"/>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3" name="Footer Placeholder 2">
            <a:extLst>
              <a:ext uri="{FF2B5EF4-FFF2-40B4-BE49-F238E27FC236}">
                <a16:creationId xmlns:a16="http://schemas.microsoft.com/office/drawing/2014/main" id="{1F105C99-3113-4C00-B4DB-CFF321BD7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78FF-F73B-43DF-9B10-54344E429286}"/>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12138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D90-ABC7-478C-AF60-BFE36E0FA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8DF43-FC87-4E8C-8569-51488F714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4BBA8-8F86-4751-B787-80B9F4A7A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2051D-C122-47C8-8E9B-380ABA7DD79D}"/>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6" name="Footer Placeholder 5">
            <a:extLst>
              <a:ext uri="{FF2B5EF4-FFF2-40B4-BE49-F238E27FC236}">
                <a16:creationId xmlns:a16="http://schemas.microsoft.com/office/drawing/2014/main" id="{BB147928-E159-41FF-B0A3-8641E0B9D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39D3-DBEB-42D4-ABB2-819E15DC0C72}"/>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24965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58E-015C-4A2E-A82E-7F0E429B9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D136D-5BA6-4BAA-8DFA-4604091BA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C80A8-CC0B-4970-B0F6-E1836ABC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6C773F-8C04-4316-BE23-BA327197BC0B}"/>
              </a:ext>
            </a:extLst>
          </p:cNvPr>
          <p:cNvSpPr>
            <a:spLocks noGrp="1"/>
          </p:cNvSpPr>
          <p:nvPr>
            <p:ph type="dt" sz="half" idx="10"/>
          </p:nvPr>
        </p:nvSpPr>
        <p:spPr>
          <a:xfrm>
            <a:off x="838200" y="6356350"/>
            <a:ext cx="2743200" cy="365125"/>
          </a:xfrm>
          <a:prstGeom prst="rect">
            <a:avLst/>
          </a:prstGeom>
        </p:spPr>
        <p:txBody>
          <a:bodyPr/>
          <a:lstStyle/>
          <a:p>
            <a:fld id="{0BC610E4-0AD4-4B2C-A1AF-CEC06808CA2D}" type="datetimeFigureOut">
              <a:rPr lang="en-US" smtClean="0"/>
              <a:t>5/21/2019</a:t>
            </a:fld>
            <a:endParaRPr lang="en-US"/>
          </a:p>
        </p:txBody>
      </p:sp>
      <p:sp>
        <p:nvSpPr>
          <p:cNvPr id="6" name="Footer Placeholder 5">
            <a:extLst>
              <a:ext uri="{FF2B5EF4-FFF2-40B4-BE49-F238E27FC236}">
                <a16:creationId xmlns:a16="http://schemas.microsoft.com/office/drawing/2014/main" id="{C363504E-E990-45C4-BC03-6A7D9A835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EF50B-F8AB-4CBC-8186-94473F782308}"/>
              </a:ext>
            </a:extLst>
          </p:cNvPr>
          <p:cNvSpPr>
            <a:spLocks noGrp="1"/>
          </p:cNvSpPr>
          <p:nvPr>
            <p:ph type="sldNum" sz="quarter" idx="12"/>
          </p:nvPr>
        </p:nvSpPr>
        <p:spPr/>
        <p:txBody>
          <a:bodyPr/>
          <a:lstStyle/>
          <a:p>
            <a:fld id="{03BAAB9C-EE1C-4084-A869-679B6138C169}" type="slidenum">
              <a:rPr lang="en-US" smtClean="0"/>
              <a:t>‹#›</a:t>
            </a:fld>
            <a:endParaRPr lang="en-US"/>
          </a:p>
        </p:txBody>
      </p:sp>
    </p:spTree>
    <p:extLst>
      <p:ext uri="{BB962C8B-B14F-4D97-AF65-F5344CB8AC3E}">
        <p14:creationId xmlns:p14="http://schemas.microsoft.com/office/powerpoint/2010/main" val="389424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275B7-B1B5-47DC-A87E-6256DE7AF7DC}"/>
              </a:ext>
            </a:extLst>
          </p:cNvPr>
          <p:cNvSpPr>
            <a:spLocks noGrp="1"/>
          </p:cNvSpPr>
          <p:nvPr>
            <p:ph type="title"/>
          </p:nvPr>
        </p:nvSpPr>
        <p:spPr>
          <a:xfrm>
            <a:off x="838200" y="365125"/>
            <a:ext cx="7012459"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6AFE6E-CF4D-44BF-8E28-18B1E6A1C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CC0C2A8-B5CF-4120-9C5B-68B5483F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41BC-6B43-4B36-9B73-D1B1B8817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AAB9C-EE1C-4084-A869-679B6138C169}" type="slidenum">
              <a:rPr lang="en-US" smtClean="0"/>
              <a:t>‹#›</a:t>
            </a:fld>
            <a:endParaRPr lang="en-US" dirty="0"/>
          </a:p>
        </p:txBody>
      </p:sp>
      <p:pic>
        <p:nvPicPr>
          <p:cNvPr id="9" name="Picture 8">
            <a:extLst>
              <a:ext uri="{FF2B5EF4-FFF2-40B4-BE49-F238E27FC236}">
                <a16:creationId xmlns:a16="http://schemas.microsoft.com/office/drawing/2014/main" id="{22E37073-2B21-4CFB-BEF3-C015946096F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33686" y="320673"/>
            <a:ext cx="1320114" cy="1364831"/>
          </a:xfrm>
          <a:prstGeom prst="rect">
            <a:avLst/>
          </a:prstGeom>
        </p:spPr>
      </p:pic>
    </p:spTree>
    <p:extLst>
      <p:ext uri="{BB962C8B-B14F-4D97-AF65-F5344CB8AC3E}">
        <p14:creationId xmlns:p14="http://schemas.microsoft.com/office/powerpoint/2010/main" val="22117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E329-1945-44B6-9937-B396D162D6E6}"/>
              </a:ext>
            </a:extLst>
          </p:cNvPr>
          <p:cNvSpPr>
            <a:spLocks noGrp="1"/>
          </p:cNvSpPr>
          <p:nvPr>
            <p:ph type="ctrTitle"/>
          </p:nvPr>
        </p:nvSpPr>
        <p:spPr>
          <a:xfrm>
            <a:off x="1459345" y="2138363"/>
            <a:ext cx="9144000" cy="2387600"/>
          </a:xfrm>
        </p:spPr>
        <p:txBody>
          <a:bodyPr>
            <a:normAutofit/>
          </a:bodyPr>
          <a:lstStyle/>
          <a:p>
            <a:r>
              <a:rPr lang="en-US" sz="4800" dirty="0"/>
              <a:t>1-dimensional traveling waves in neural </a:t>
            </a:r>
            <a:r>
              <a:rPr lang="en-US" sz="4800" dirty="0" err="1"/>
              <a:t>minicolumns</a:t>
            </a:r>
            <a:br>
              <a:rPr lang="en-US" sz="4800" dirty="0"/>
            </a:br>
            <a:endParaRPr lang="en-US" sz="4800" dirty="0"/>
          </a:p>
        </p:txBody>
      </p:sp>
      <p:sp>
        <p:nvSpPr>
          <p:cNvPr id="3" name="Subtitle 2">
            <a:extLst>
              <a:ext uri="{FF2B5EF4-FFF2-40B4-BE49-F238E27FC236}">
                <a16:creationId xmlns:a16="http://schemas.microsoft.com/office/drawing/2014/main" id="{DB75C531-1D75-46D5-A5A9-47885FDA319D}"/>
              </a:ext>
            </a:extLst>
          </p:cNvPr>
          <p:cNvSpPr>
            <a:spLocks noGrp="1"/>
          </p:cNvSpPr>
          <p:nvPr>
            <p:ph type="subTitle" idx="1"/>
          </p:nvPr>
        </p:nvSpPr>
        <p:spPr>
          <a:xfrm>
            <a:off x="1524000" y="5513966"/>
            <a:ext cx="9144000" cy="868362"/>
          </a:xfrm>
        </p:spPr>
        <p:txBody>
          <a:bodyPr>
            <a:normAutofit lnSpcReduction="10000"/>
          </a:bodyPr>
          <a:lstStyle/>
          <a:p>
            <a:r>
              <a:rPr lang="en-US" dirty="0"/>
              <a:t>Vincent Baker</a:t>
            </a:r>
          </a:p>
          <a:p>
            <a:r>
              <a:rPr lang="en-US" dirty="0"/>
              <a:t>Drexel University Department of Physics</a:t>
            </a:r>
          </a:p>
        </p:txBody>
      </p:sp>
    </p:spTree>
    <p:extLst>
      <p:ext uri="{BB962C8B-B14F-4D97-AF65-F5344CB8AC3E}">
        <p14:creationId xmlns:p14="http://schemas.microsoft.com/office/powerpoint/2010/main" val="75046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E72-FDF2-4390-8E42-A7DA4410B8F9}"/>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9C5F23AD-4FEB-4118-85F1-C1915FAE9665}"/>
              </a:ext>
            </a:extLst>
          </p:cNvPr>
          <p:cNvSpPr>
            <a:spLocks noGrp="1"/>
          </p:cNvSpPr>
          <p:nvPr>
            <p:ph idx="1"/>
          </p:nvPr>
        </p:nvSpPr>
        <p:spPr/>
        <p:txBody>
          <a:bodyPr/>
          <a:lstStyle/>
          <a:p>
            <a:r>
              <a:rPr lang="en-US" dirty="0"/>
              <a:t>Wave initiation from background stimulus</a:t>
            </a:r>
          </a:p>
          <a:p>
            <a:r>
              <a:rPr lang="en-US" dirty="0"/>
              <a:t>Propagation velocity</a:t>
            </a:r>
          </a:p>
          <a:p>
            <a:pPr lvl="1"/>
            <a:r>
              <a:rPr lang="en-US" dirty="0"/>
              <a:t>Delay parameter</a:t>
            </a:r>
          </a:p>
          <a:p>
            <a:pPr lvl="1"/>
            <a:r>
              <a:rPr lang="en-US" dirty="0"/>
              <a:t>Connectivity parameter</a:t>
            </a:r>
          </a:p>
          <a:p>
            <a:pPr lvl="1"/>
            <a:r>
              <a:rPr lang="en-US" dirty="0"/>
              <a:t>Column topology</a:t>
            </a:r>
          </a:p>
          <a:p>
            <a:endParaRPr lang="en-US" dirty="0"/>
          </a:p>
        </p:txBody>
      </p:sp>
    </p:spTree>
    <p:extLst>
      <p:ext uri="{BB962C8B-B14F-4D97-AF65-F5344CB8AC3E}">
        <p14:creationId xmlns:p14="http://schemas.microsoft.com/office/powerpoint/2010/main" val="2044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10F1-5276-49B0-855E-EDE97F1D0AFA}"/>
              </a:ext>
            </a:extLst>
          </p:cNvPr>
          <p:cNvSpPr>
            <a:spLocks noGrp="1"/>
          </p:cNvSpPr>
          <p:nvPr>
            <p:ph type="title"/>
          </p:nvPr>
        </p:nvSpPr>
        <p:spPr/>
        <p:txBody>
          <a:bodyPr/>
          <a:lstStyle/>
          <a:p>
            <a:r>
              <a:rPr lang="en-US" dirty="0"/>
              <a:t>Wave initiation</a:t>
            </a:r>
          </a:p>
        </p:txBody>
      </p:sp>
      <p:sp>
        <p:nvSpPr>
          <p:cNvPr id="3" name="Content Placeholder 2">
            <a:extLst>
              <a:ext uri="{FF2B5EF4-FFF2-40B4-BE49-F238E27FC236}">
                <a16:creationId xmlns:a16="http://schemas.microsoft.com/office/drawing/2014/main" id="{28F856A5-E2A0-4453-A25A-BBAFC21176F9}"/>
              </a:ext>
            </a:extLst>
          </p:cNvPr>
          <p:cNvSpPr>
            <a:spLocks noGrp="1"/>
          </p:cNvSpPr>
          <p:nvPr>
            <p:ph idx="1"/>
          </p:nvPr>
        </p:nvSpPr>
        <p:spPr/>
        <p:txBody>
          <a:bodyPr/>
          <a:lstStyle/>
          <a:p>
            <a:r>
              <a:rPr lang="en-US" dirty="0"/>
              <a:t>Traveling waves emerge from uniform random stimulus of entire column</a:t>
            </a:r>
          </a:p>
          <a:p>
            <a:r>
              <a:rPr lang="en-US" dirty="0"/>
              <a:t>Certain sites seem to be preferential for wave initiation</a:t>
            </a:r>
          </a:p>
        </p:txBody>
      </p:sp>
      <p:pic>
        <p:nvPicPr>
          <p:cNvPr id="4" name="wave_flux">
            <a:hlinkClick r:id="" action="ppaction://media"/>
            <a:extLst>
              <a:ext uri="{FF2B5EF4-FFF2-40B4-BE49-F238E27FC236}">
                <a16:creationId xmlns:a16="http://schemas.microsoft.com/office/drawing/2014/main" id="{28682BFE-376E-4799-B0CD-2FC42A99E1D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2704234"/>
            <a:ext cx="12192000" cy="3943350"/>
          </a:xfrm>
          <a:prstGeom prst="rect">
            <a:avLst/>
          </a:prstGeom>
        </p:spPr>
      </p:pic>
    </p:spTree>
    <p:extLst>
      <p:ext uri="{BB962C8B-B14F-4D97-AF65-F5344CB8AC3E}">
        <p14:creationId xmlns:p14="http://schemas.microsoft.com/office/powerpoint/2010/main" val="17825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3449-C887-4D81-94EB-A30F0860569A}"/>
              </a:ext>
            </a:extLst>
          </p:cNvPr>
          <p:cNvSpPr>
            <a:spLocks noGrp="1"/>
          </p:cNvSpPr>
          <p:nvPr>
            <p:ph type="title"/>
          </p:nvPr>
        </p:nvSpPr>
        <p:spPr/>
        <p:txBody>
          <a:bodyPr/>
          <a:lstStyle/>
          <a:p>
            <a:r>
              <a:rPr lang="en-US" dirty="0"/>
              <a:t>Wave propagation speed</a:t>
            </a:r>
          </a:p>
        </p:txBody>
      </p:sp>
      <p:sp>
        <p:nvSpPr>
          <p:cNvPr id="3" name="Content Placeholder 2">
            <a:extLst>
              <a:ext uri="{FF2B5EF4-FFF2-40B4-BE49-F238E27FC236}">
                <a16:creationId xmlns:a16="http://schemas.microsoft.com/office/drawing/2014/main" id="{A6C7432C-26AD-4E5A-8818-5C7C5B5E2C5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9609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C487-1677-4F87-80A8-75643B18EC7D}"/>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371A8262-1B42-45E6-80F4-A2B1B8219307}"/>
              </a:ext>
            </a:extLst>
          </p:cNvPr>
          <p:cNvSpPr>
            <a:spLocks noGrp="1"/>
          </p:cNvSpPr>
          <p:nvPr>
            <p:ph idx="1"/>
          </p:nvPr>
        </p:nvSpPr>
        <p:spPr/>
        <p:txBody>
          <a:bodyPr>
            <a:normAutofit fontScale="92500" lnSpcReduction="20000"/>
          </a:bodyPr>
          <a:lstStyle/>
          <a:p>
            <a:r>
              <a:rPr lang="en-US" dirty="0"/>
              <a:t>Exponential connectivity with increasing lambda</a:t>
            </a:r>
          </a:p>
          <a:p>
            <a:pPr lvl="1"/>
            <a:r>
              <a:rPr lang="en-US" dirty="0"/>
              <a:t>Higher lambda makes fatter, faster waves</a:t>
            </a:r>
          </a:p>
          <a:p>
            <a:pPr lvl="1"/>
            <a:r>
              <a:rPr lang="en-US" dirty="0"/>
              <a:t>At critical value we see re-firing</a:t>
            </a:r>
          </a:p>
          <a:p>
            <a:pPr lvl="1"/>
            <a:r>
              <a:rPr lang="en-US" dirty="0"/>
              <a:t>Wave separation?</a:t>
            </a:r>
          </a:p>
          <a:p>
            <a:r>
              <a:rPr lang="en-US" dirty="0"/>
              <a:t>Normal connectivity</a:t>
            </a:r>
          </a:p>
          <a:p>
            <a:pPr lvl="1"/>
            <a:r>
              <a:rPr lang="en-US" dirty="0"/>
              <a:t>Higher range connectivity makes fatter, faster waves</a:t>
            </a:r>
          </a:p>
          <a:p>
            <a:pPr lvl="1"/>
            <a:r>
              <a:rPr lang="en-US" dirty="0"/>
              <a:t>At critical value we see re-firing</a:t>
            </a:r>
          </a:p>
          <a:p>
            <a:pPr lvl="1"/>
            <a:r>
              <a:rPr lang="en-US" dirty="0"/>
              <a:t>Wave separation?</a:t>
            </a:r>
          </a:p>
          <a:p>
            <a:endParaRPr lang="en-US" dirty="0"/>
          </a:p>
          <a:p>
            <a:r>
              <a:rPr lang="en-US" dirty="0"/>
              <a:t>Paper #1 – Narrative with figures</a:t>
            </a:r>
          </a:p>
          <a:p>
            <a:pPr lvl="1"/>
            <a:r>
              <a:rPr lang="en-US" dirty="0"/>
              <a:t>Traveling waves in 1-D systems (2x2, 3x3)</a:t>
            </a:r>
          </a:p>
          <a:p>
            <a:pPr lvl="1"/>
            <a:r>
              <a:rPr lang="en-US" dirty="0"/>
              <a:t>Behaviors by parameters: annihilation, echo, density/initiation correlation, phase space of connectivity/delay for velocity, delay behavior is normal, connectivity behavior</a:t>
            </a:r>
          </a:p>
          <a:p>
            <a:r>
              <a:rPr lang="en-US" dirty="0"/>
              <a:t>Paper #2: Column ensembles with Joe’s delta parameter</a:t>
            </a:r>
          </a:p>
        </p:txBody>
      </p:sp>
    </p:spTree>
    <p:extLst>
      <p:ext uri="{BB962C8B-B14F-4D97-AF65-F5344CB8AC3E}">
        <p14:creationId xmlns:p14="http://schemas.microsoft.com/office/powerpoint/2010/main" val="190888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E843-F7B7-4378-9D0E-8238BFBCDC27}"/>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003E89F-E2CB-41D2-8B2D-3844A393E873}"/>
              </a:ext>
            </a:extLst>
          </p:cNvPr>
          <p:cNvSpPr>
            <a:spLocks noGrp="1"/>
          </p:cNvSpPr>
          <p:nvPr>
            <p:ph idx="1"/>
          </p:nvPr>
        </p:nvSpPr>
        <p:spPr>
          <a:xfrm>
            <a:off x="838200" y="1825625"/>
            <a:ext cx="9543473" cy="4351338"/>
          </a:xfrm>
        </p:spPr>
        <p:txBody>
          <a:bodyPr>
            <a:normAutofit lnSpcReduction="10000"/>
          </a:bodyPr>
          <a:lstStyle/>
          <a:p>
            <a:pPr marL="0" indent="0">
              <a:buNone/>
            </a:pPr>
            <a:r>
              <a:rPr lang="en-US" dirty="0"/>
              <a:t>Cortical traveling waves have been observed in vivo and in simulations of recurrent networks. These traveling waves explain various features of cortical dynamics including spike timing variability and correlated fluctuations in membrane potential. </a:t>
            </a:r>
          </a:p>
          <a:p>
            <a:pPr marL="0" indent="0">
              <a:buNone/>
            </a:pPr>
            <a:r>
              <a:rPr lang="en-US" dirty="0"/>
              <a:t>In this work we examine the firing dynamics of neural column structures similar to those found in the cortex. We find that 1-D traveling waves can propagate in neural column structures with certain properties including distance-dependent connectivity and a mix of excitatory and inhibitory neurons. </a:t>
            </a:r>
          </a:p>
          <a:p>
            <a:pPr marL="0" indent="0">
              <a:buNone/>
            </a:pPr>
            <a:r>
              <a:rPr lang="en-US" dirty="0"/>
              <a:t>We observe wave properties including creation from background stimulus, annihilation between waves, and a wave group velocity that is determined by the neural phase velocity (action potential propagation speed) and the column topology. </a:t>
            </a:r>
            <a:endParaRPr lang="en-US" u="sng" dirty="0"/>
          </a:p>
        </p:txBody>
      </p:sp>
    </p:spTree>
    <p:extLst>
      <p:ext uri="{BB962C8B-B14F-4D97-AF65-F5344CB8AC3E}">
        <p14:creationId xmlns:p14="http://schemas.microsoft.com/office/powerpoint/2010/main" val="223370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99ED-93FE-4C43-A00D-959AA82C1286}"/>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D53F1862-725F-4023-AB34-7724F4E7B7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17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BA81-BBAF-4942-943B-386A65B47053}"/>
              </a:ext>
            </a:extLst>
          </p:cNvPr>
          <p:cNvSpPr>
            <a:spLocks noGrp="1"/>
          </p:cNvSpPr>
          <p:nvPr>
            <p:ph type="title"/>
          </p:nvPr>
        </p:nvSpPr>
        <p:spPr>
          <a:xfrm>
            <a:off x="838200" y="365125"/>
            <a:ext cx="8915400" cy="1325563"/>
          </a:xfrm>
        </p:spPr>
        <p:txBody>
          <a:bodyPr/>
          <a:lstStyle/>
          <a:p>
            <a:r>
              <a:rPr lang="en-US" dirty="0"/>
              <a:t>Neuron and Synapse Dynamics</a:t>
            </a:r>
          </a:p>
        </p:txBody>
      </p:sp>
      <p:sp>
        <p:nvSpPr>
          <p:cNvPr id="3" name="Content Placeholder 2">
            <a:extLst>
              <a:ext uri="{FF2B5EF4-FFF2-40B4-BE49-F238E27FC236}">
                <a16:creationId xmlns:a16="http://schemas.microsoft.com/office/drawing/2014/main" id="{E6B5F49C-5BDE-4B14-A673-46F4FE26030B}"/>
              </a:ext>
            </a:extLst>
          </p:cNvPr>
          <p:cNvSpPr>
            <a:spLocks noGrp="1"/>
          </p:cNvSpPr>
          <p:nvPr>
            <p:ph idx="1"/>
          </p:nvPr>
        </p:nvSpPr>
        <p:spPr/>
        <p:txBody>
          <a:bodyPr/>
          <a:lstStyle/>
          <a:p>
            <a:r>
              <a:rPr lang="en-US" dirty="0"/>
              <a:t>Izhikevich model for neuron dynamics</a:t>
            </a:r>
          </a:p>
          <a:p>
            <a:pPr lvl="1"/>
            <a:r>
              <a:rPr lang="en-US" dirty="0"/>
              <a:t>2-D model that captures key dynamical behavior</a:t>
            </a:r>
          </a:p>
          <a:p>
            <a:pPr lvl="1"/>
            <a:r>
              <a:rPr lang="en-US" dirty="0"/>
              <a:t>Randomization of model parameters</a:t>
            </a:r>
          </a:p>
          <a:p>
            <a:pPr lvl="1"/>
            <a:r>
              <a:rPr lang="en-US" dirty="0"/>
              <a:t>Excitatory and inhibitory neurons</a:t>
            </a:r>
          </a:p>
          <a:p>
            <a:r>
              <a:rPr lang="en-US" dirty="0"/>
              <a:t>Synapse response model is an exponential decay with a delay</a:t>
            </a:r>
          </a:p>
          <a:p>
            <a:r>
              <a:rPr lang="en-US" dirty="0"/>
              <a:t>Simulated in MATLAB</a:t>
            </a:r>
          </a:p>
        </p:txBody>
      </p:sp>
    </p:spTree>
    <p:extLst>
      <p:ext uri="{BB962C8B-B14F-4D97-AF65-F5344CB8AC3E}">
        <p14:creationId xmlns:p14="http://schemas.microsoft.com/office/powerpoint/2010/main" val="149455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7C51-FB20-4FD1-932E-4AD308E2FA51}"/>
              </a:ext>
            </a:extLst>
          </p:cNvPr>
          <p:cNvSpPr>
            <a:spLocks noGrp="1"/>
          </p:cNvSpPr>
          <p:nvPr>
            <p:ph type="title"/>
          </p:nvPr>
        </p:nvSpPr>
        <p:spPr/>
        <p:txBody>
          <a:bodyPr/>
          <a:lstStyle/>
          <a:p>
            <a:r>
              <a:rPr lang="en-US" dirty="0"/>
              <a:t>Neuron Connectivity</a:t>
            </a:r>
          </a:p>
        </p:txBody>
      </p:sp>
      <p:sp>
        <p:nvSpPr>
          <p:cNvPr id="3" name="Content Placeholder 2">
            <a:extLst>
              <a:ext uri="{FF2B5EF4-FFF2-40B4-BE49-F238E27FC236}">
                <a16:creationId xmlns:a16="http://schemas.microsoft.com/office/drawing/2014/main" id="{7150AABE-566F-4166-9636-EBC9C921C9A8}"/>
              </a:ext>
            </a:extLst>
          </p:cNvPr>
          <p:cNvSpPr>
            <a:spLocks noGrp="1"/>
          </p:cNvSpPr>
          <p:nvPr>
            <p:ph idx="1"/>
          </p:nvPr>
        </p:nvSpPr>
        <p:spPr>
          <a:xfrm>
            <a:off x="838200" y="1797916"/>
            <a:ext cx="10515600" cy="575829"/>
          </a:xfrm>
        </p:spPr>
        <p:txBody>
          <a:bodyPr/>
          <a:lstStyle/>
          <a:p>
            <a:r>
              <a:rPr lang="en-US" dirty="0"/>
              <a:t>Distance-based exponential</a:t>
            </a:r>
          </a:p>
        </p:txBody>
      </p:sp>
      <p:pic>
        <p:nvPicPr>
          <p:cNvPr id="6" name="Picture 5">
            <a:extLst>
              <a:ext uri="{FF2B5EF4-FFF2-40B4-BE49-F238E27FC236}">
                <a16:creationId xmlns:a16="http://schemas.microsoft.com/office/drawing/2014/main" id="{9F07E178-6A90-42D5-B453-3DDDCB420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46" y="2679697"/>
            <a:ext cx="4957190" cy="3342908"/>
          </a:xfrm>
          <a:prstGeom prst="rect">
            <a:avLst/>
          </a:prstGeom>
        </p:spPr>
      </p:pic>
    </p:spTree>
    <p:extLst>
      <p:ext uri="{BB962C8B-B14F-4D97-AF65-F5344CB8AC3E}">
        <p14:creationId xmlns:p14="http://schemas.microsoft.com/office/powerpoint/2010/main" val="325204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2BC0-86DC-4BFD-B114-6D8034DABDD8}"/>
              </a:ext>
            </a:extLst>
          </p:cNvPr>
          <p:cNvSpPr>
            <a:spLocks noGrp="1"/>
          </p:cNvSpPr>
          <p:nvPr>
            <p:ph type="title"/>
          </p:nvPr>
        </p:nvSpPr>
        <p:spPr/>
        <p:txBody>
          <a:bodyPr/>
          <a:lstStyle/>
          <a:p>
            <a:r>
              <a:rPr lang="en-US" dirty="0"/>
              <a:t>Column structure</a:t>
            </a:r>
          </a:p>
        </p:txBody>
      </p:sp>
      <p:sp>
        <p:nvSpPr>
          <p:cNvPr id="7" name="Content Placeholder 6">
            <a:extLst>
              <a:ext uri="{FF2B5EF4-FFF2-40B4-BE49-F238E27FC236}">
                <a16:creationId xmlns:a16="http://schemas.microsoft.com/office/drawing/2014/main" id="{D7DDDCB2-3E84-4B97-88C0-5DC5FA59AAB9}"/>
              </a:ext>
            </a:extLst>
          </p:cNvPr>
          <p:cNvSpPr>
            <a:spLocks noGrp="1"/>
          </p:cNvSpPr>
          <p:nvPr>
            <p:ph idx="1"/>
          </p:nvPr>
        </p:nvSpPr>
        <p:spPr>
          <a:xfrm>
            <a:off x="838200" y="1825625"/>
            <a:ext cx="7729728" cy="4351338"/>
          </a:xfrm>
        </p:spPr>
        <p:txBody>
          <a:bodyPr/>
          <a:lstStyle/>
          <a:p>
            <a:r>
              <a:rPr lang="en-US" dirty="0"/>
              <a:t>Neurons on a unit spacing</a:t>
            </a:r>
          </a:p>
          <a:p>
            <a:r>
              <a:rPr lang="en-US" dirty="0"/>
              <a:t>Column topology defined by x-y cross section and z height, waves travel along z axis </a:t>
            </a:r>
          </a:p>
          <a:p>
            <a:r>
              <a:rPr lang="en-US" dirty="0"/>
              <a:t>Neurons are connected probabilistically using distance model with exponential decay, high local connectivity with sparse long-distance connectivity</a:t>
            </a:r>
          </a:p>
          <a:p>
            <a:endParaRPr lang="en-US" dirty="0"/>
          </a:p>
        </p:txBody>
      </p:sp>
      <p:pic>
        <p:nvPicPr>
          <p:cNvPr id="4" name="Picture 3">
            <a:extLst>
              <a:ext uri="{FF2B5EF4-FFF2-40B4-BE49-F238E27FC236}">
                <a16:creationId xmlns:a16="http://schemas.microsoft.com/office/drawing/2014/main" id="{C39F3750-40DE-4523-8C49-C48F906281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0454"/>
          <a:stretch/>
        </p:blipFill>
        <p:spPr>
          <a:xfrm>
            <a:off x="8374512" y="1968263"/>
            <a:ext cx="1533969" cy="4613112"/>
          </a:xfrm>
          <a:prstGeom prst="rect">
            <a:avLst/>
          </a:prstGeom>
        </p:spPr>
      </p:pic>
      <p:sp>
        <p:nvSpPr>
          <p:cNvPr id="5" name="Arrow: Down 4">
            <a:extLst>
              <a:ext uri="{FF2B5EF4-FFF2-40B4-BE49-F238E27FC236}">
                <a16:creationId xmlns:a16="http://schemas.microsoft.com/office/drawing/2014/main" id="{B5C98740-0D84-479E-AECC-4161D464BE68}"/>
              </a:ext>
            </a:extLst>
          </p:cNvPr>
          <p:cNvSpPr/>
          <p:nvPr/>
        </p:nvSpPr>
        <p:spPr>
          <a:xfrm rot="10800000">
            <a:off x="9908481" y="3483864"/>
            <a:ext cx="365760" cy="1581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05BE8D-97F9-4DAE-B9FE-890E44474525}"/>
              </a:ext>
            </a:extLst>
          </p:cNvPr>
          <p:cNvSpPr txBox="1"/>
          <p:nvPr/>
        </p:nvSpPr>
        <p:spPr>
          <a:xfrm>
            <a:off x="9780465" y="3114532"/>
            <a:ext cx="695511" cy="369332"/>
          </a:xfrm>
          <a:prstGeom prst="rect">
            <a:avLst/>
          </a:prstGeom>
          <a:noFill/>
        </p:spPr>
        <p:txBody>
          <a:bodyPr wrap="none" rtlCol="0">
            <a:spAutoFit/>
          </a:bodyPr>
          <a:lstStyle/>
          <a:p>
            <a:r>
              <a:rPr lang="en-US" dirty="0"/>
              <a:t>Z axis</a:t>
            </a:r>
          </a:p>
        </p:txBody>
      </p:sp>
      <p:sp>
        <p:nvSpPr>
          <p:cNvPr id="8" name="TextBox 7">
            <a:extLst>
              <a:ext uri="{FF2B5EF4-FFF2-40B4-BE49-F238E27FC236}">
                <a16:creationId xmlns:a16="http://schemas.microsoft.com/office/drawing/2014/main" id="{0AF3266B-49A7-45B6-8160-B7384E5205C8}"/>
              </a:ext>
            </a:extLst>
          </p:cNvPr>
          <p:cNvSpPr txBox="1"/>
          <p:nvPr/>
        </p:nvSpPr>
        <p:spPr>
          <a:xfrm>
            <a:off x="8671238" y="6176963"/>
            <a:ext cx="1603003" cy="369332"/>
          </a:xfrm>
          <a:prstGeom prst="rect">
            <a:avLst/>
          </a:prstGeom>
          <a:noFill/>
        </p:spPr>
        <p:txBody>
          <a:bodyPr wrap="none" rtlCol="0">
            <a:spAutoFit/>
          </a:bodyPr>
          <a:lstStyle/>
          <a:p>
            <a:r>
              <a:rPr lang="en-US" dirty="0"/>
              <a:t>3x3x15 column</a:t>
            </a:r>
          </a:p>
        </p:txBody>
      </p:sp>
    </p:spTree>
    <p:extLst>
      <p:ext uri="{BB962C8B-B14F-4D97-AF65-F5344CB8AC3E}">
        <p14:creationId xmlns:p14="http://schemas.microsoft.com/office/powerpoint/2010/main" val="160767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9B8028CE-603D-4B82-A50F-4E2818536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469" y="1825625"/>
            <a:ext cx="5805411" cy="4583219"/>
          </a:xfrm>
          <a:prstGeom prst="rect">
            <a:avLst/>
          </a:prstGeom>
        </p:spPr>
      </p:pic>
      <p:sp>
        <p:nvSpPr>
          <p:cNvPr id="2" name="Title 1">
            <a:extLst>
              <a:ext uri="{FF2B5EF4-FFF2-40B4-BE49-F238E27FC236}">
                <a16:creationId xmlns:a16="http://schemas.microsoft.com/office/drawing/2014/main" id="{A95348F1-4264-4078-8A1A-EC5ED2AB2194}"/>
              </a:ext>
            </a:extLst>
          </p:cNvPr>
          <p:cNvSpPr>
            <a:spLocks noGrp="1"/>
          </p:cNvSpPr>
          <p:nvPr>
            <p:ph type="title"/>
          </p:nvPr>
        </p:nvSpPr>
        <p:spPr/>
        <p:txBody>
          <a:bodyPr/>
          <a:lstStyle/>
          <a:p>
            <a:r>
              <a:rPr lang="en-US" dirty="0"/>
              <a:t>Traveling waves</a:t>
            </a:r>
          </a:p>
        </p:txBody>
      </p:sp>
      <p:sp>
        <p:nvSpPr>
          <p:cNvPr id="6" name="Content Placeholder 5">
            <a:extLst>
              <a:ext uri="{FF2B5EF4-FFF2-40B4-BE49-F238E27FC236}">
                <a16:creationId xmlns:a16="http://schemas.microsoft.com/office/drawing/2014/main" id="{5848C418-B5EC-477C-8272-2C231AD43FE1}"/>
              </a:ext>
            </a:extLst>
          </p:cNvPr>
          <p:cNvSpPr>
            <a:spLocks noGrp="1"/>
          </p:cNvSpPr>
          <p:nvPr>
            <p:ph idx="1"/>
          </p:nvPr>
        </p:nvSpPr>
        <p:spPr>
          <a:xfrm>
            <a:off x="838200" y="2111953"/>
            <a:ext cx="4234387" cy="2179447"/>
          </a:xfrm>
        </p:spPr>
        <p:txBody>
          <a:bodyPr>
            <a:normAutofit/>
          </a:bodyPr>
          <a:lstStyle/>
          <a:p>
            <a:r>
              <a:rPr lang="en-US" sz="2000" dirty="0"/>
              <a:t>We plot the neuron firings over time, with one black mark per firing event</a:t>
            </a:r>
          </a:p>
          <a:p>
            <a:r>
              <a:rPr lang="en-US" sz="2000" dirty="0"/>
              <a:t>We plot each neuron firing at the Z position of the neuron. There are multiple neurons at each Z position so there can be overlapping marks</a:t>
            </a:r>
          </a:p>
        </p:txBody>
      </p:sp>
      <p:sp>
        <p:nvSpPr>
          <p:cNvPr id="8" name="TextBox 7">
            <a:extLst>
              <a:ext uri="{FF2B5EF4-FFF2-40B4-BE49-F238E27FC236}">
                <a16:creationId xmlns:a16="http://schemas.microsoft.com/office/drawing/2014/main" id="{596E0CCA-2C5C-4A4A-8027-0B6A10BD38FF}"/>
              </a:ext>
            </a:extLst>
          </p:cNvPr>
          <p:cNvSpPr txBox="1"/>
          <p:nvPr/>
        </p:nvSpPr>
        <p:spPr>
          <a:xfrm>
            <a:off x="6537635" y="5185917"/>
            <a:ext cx="1691617" cy="276999"/>
          </a:xfrm>
          <a:prstGeom prst="rect">
            <a:avLst/>
          </a:prstGeom>
          <a:solidFill>
            <a:schemeClr val="bg1"/>
          </a:solidFill>
        </p:spPr>
        <p:txBody>
          <a:bodyPr wrap="none" rtlCol="0">
            <a:spAutoFit/>
          </a:bodyPr>
          <a:lstStyle/>
          <a:p>
            <a:r>
              <a:rPr lang="en-US" sz="1200" dirty="0"/>
              <a:t>Traveling wave initiation</a:t>
            </a:r>
          </a:p>
        </p:txBody>
      </p:sp>
      <p:sp>
        <p:nvSpPr>
          <p:cNvPr id="9" name="Oval 8">
            <a:extLst>
              <a:ext uri="{FF2B5EF4-FFF2-40B4-BE49-F238E27FC236}">
                <a16:creationId xmlns:a16="http://schemas.microsoft.com/office/drawing/2014/main" id="{DC0687B2-F8E9-40B5-85E6-EB2CFFB7E4C3}"/>
              </a:ext>
            </a:extLst>
          </p:cNvPr>
          <p:cNvSpPr/>
          <p:nvPr/>
        </p:nvSpPr>
        <p:spPr>
          <a:xfrm>
            <a:off x="7017534" y="4792648"/>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6EC87FF-9B8A-4A74-AD20-A39F61534443}"/>
              </a:ext>
            </a:extLst>
          </p:cNvPr>
          <p:cNvSpPr/>
          <p:nvPr/>
        </p:nvSpPr>
        <p:spPr>
          <a:xfrm>
            <a:off x="8025968" y="3455254"/>
            <a:ext cx="457200" cy="36933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9DBD500-14F5-4239-9943-8ACC9418086C}"/>
              </a:ext>
            </a:extLst>
          </p:cNvPr>
          <p:cNvSpPr txBox="1"/>
          <p:nvPr/>
        </p:nvSpPr>
        <p:spPr>
          <a:xfrm>
            <a:off x="7281802" y="3132104"/>
            <a:ext cx="2121863" cy="276999"/>
          </a:xfrm>
          <a:prstGeom prst="rect">
            <a:avLst/>
          </a:prstGeom>
          <a:solidFill>
            <a:schemeClr val="bg1"/>
          </a:solidFill>
        </p:spPr>
        <p:txBody>
          <a:bodyPr wrap="none" rtlCol="0">
            <a:spAutoFit/>
          </a:bodyPr>
          <a:lstStyle/>
          <a:p>
            <a:r>
              <a:rPr lang="en-US" sz="1200" dirty="0"/>
              <a:t>Wave collision and annihilation</a:t>
            </a:r>
          </a:p>
        </p:txBody>
      </p:sp>
      <p:sp>
        <p:nvSpPr>
          <p:cNvPr id="12" name="Oval 11">
            <a:extLst>
              <a:ext uri="{FF2B5EF4-FFF2-40B4-BE49-F238E27FC236}">
                <a16:creationId xmlns:a16="http://schemas.microsoft.com/office/drawing/2014/main" id="{165A52C6-860B-4C13-8FA3-D96C114AD85C}"/>
              </a:ext>
            </a:extLst>
          </p:cNvPr>
          <p:cNvSpPr/>
          <p:nvPr/>
        </p:nvSpPr>
        <p:spPr>
          <a:xfrm>
            <a:off x="9201965" y="4953403"/>
            <a:ext cx="457200" cy="500812"/>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7A3CCB-497F-4447-B192-ABBB30EE25F7}"/>
              </a:ext>
            </a:extLst>
          </p:cNvPr>
          <p:cNvSpPr txBox="1"/>
          <p:nvPr/>
        </p:nvSpPr>
        <p:spPr>
          <a:xfrm>
            <a:off x="9736220" y="4469482"/>
            <a:ext cx="2266019" cy="646331"/>
          </a:xfrm>
          <a:prstGeom prst="rect">
            <a:avLst/>
          </a:prstGeom>
          <a:solidFill>
            <a:schemeClr val="bg1"/>
          </a:solidFill>
        </p:spPr>
        <p:txBody>
          <a:bodyPr wrap="square" rtlCol="0">
            <a:spAutoFit/>
          </a:bodyPr>
          <a:lstStyle/>
          <a:p>
            <a:r>
              <a:rPr lang="en-US" sz="1200" dirty="0"/>
              <a:t>Background firing activity defined as firing events that are not part of a wave structure</a:t>
            </a:r>
          </a:p>
        </p:txBody>
      </p:sp>
    </p:spTree>
    <p:extLst>
      <p:ext uri="{BB962C8B-B14F-4D97-AF65-F5344CB8AC3E}">
        <p14:creationId xmlns:p14="http://schemas.microsoft.com/office/powerpoint/2010/main" val="98525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9BD0-1269-40A3-A7C4-BD02A2ACFC59}"/>
              </a:ext>
            </a:extLst>
          </p:cNvPr>
          <p:cNvSpPr>
            <a:spLocks noGrp="1"/>
          </p:cNvSpPr>
          <p:nvPr>
            <p:ph type="title"/>
          </p:nvPr>
        </p:nvSpPr>
        <p:spPr/>
        <p:txBody>
          <a:bodyPr/>
          <a:lstStyle/>
          <a:p>
            <a:r>
              <a:rPr lang="en-US" dirty="0"/>
              <a:t>Wave detection and labeling</a:t>
            </a:r>
          </a:p>
        </p:txBody>
      </p:sp>
      <p:pic>
        <p:nvPicPr>
          <p:cNvPr id="8" name="Picture 7">
            <a:extLst>
              <a:ext uri="{FF2B5EF4-FFF2-40B4-BE49-F238E27FC236}">
                <a16:creationId xmlns:a16="http://schemas.microsoft.com/office/drawing/2014/main" id="{2F46F758-4AE4-47F5-BBC4-BCCBAFF3E964}"/>
              </a:ext>
            </a:extLst>
          </p:cNvPr>
          <p:cNvPicPr>
            <a:picLocks noChangeAspect="1"/>
          </p:cNvPicPr>
          <p:nvPr/>
        </p:nvPicPr>
        <p:blipFill rotWithShape="1">
          <a:blip r:embed="rId2">
            <a:extLst>
              <a:ext uri="{28A0092B-C50C-407E-A947-70E740481C1C}">
                <a14:useLocalDpi xmlns:a14="http://schemas.microsoft.com/office/drawing/2010/main" val="0"/>
              </a:ext>
            </a:extLst>
          </a:blip>
          <a:srcRect r="21721"/>
          <a:stretch/>
        </p:blipFill>
        <p:spPr>
          <a:xfrm>
            <a:off x="64008" y="1888502"/>
            <a:ext cx="2967945" cy="2843599"/>
          </a:xfrm>
          <a:prstGeom prst="rect">
            <a:avLst/>
          </a:prstGeom>
        </p:spPr>
      </p:pic>
      <p:sp>
        <p:nvSpPr>
          <p:cNvPr id="11" name="TextBox 10">
            <a:extLst>
              <a:ext uri="{FF2B5EF4-FFF2-40B4-BE49-F238E27FC236}">
                <a16:creationId xmlns:a16="http://schemas.microsoft.com/office/drawing/2014/main" id="{063366A8-E30F-46DA-9697-F7CD0D695314}"/>
              </a:ext>
            </a:extLst>
          </p:cNvPr>
          <p:cNvSpPr txBox="1"/>
          <p:nvPr/>
        </p:nvSpPr>
        <p:spPr>
          <a:xfrm>
            <a:off x="1048911" y="1755553"/>
            <a:ext cx="1378198" cy="369332"/>
          </a:xfrm>
          <a:prstGeom prst="rect">
            <a:avLst/>
          </a:prstGeom>
          <a:noFill/>
        </p:spPr>
        <p:txBody>
          <a:bodyPr wrap="none" rtlCol="0">
            <a:spAutoFit/>
          </a:bodyPr>
          <a:lstStyle/>
          <a:p>
            <a:r>
              <a:rPr lang="en-US" dirty="0"/>
              <a:t>Firing events</a:t>
            </a:r>
          </a:p>
        </p:txBody>
      </p:sp>
      <p:sp>
        <p:nvSpPr>
          <p:cNvPr id="12" name="TextBox 11">
            <a:extLst>
              <a:ext uri="{FF2B5EF4-FFF2-40B4-BE49-F238E27FC236}">
                <a16:creationId xmlns:a16="http://schemas.microsoft.com/office/drawing/2014/main" id="{12362637-B852-459C-BE35-67C00AC4DE16}"/>
              </a:ext>
            </a:extLst>
          </p:cNvPr>
          <p:cNvSpPr txBox="1"/>
          <p:nvPr/>
        </p:nvSpPr>
        <p:spPr>
          <a:xfrm>
            <a:off x="4511663" y="1755553"/>
            <a:ext cx="2089226" cy="369332"/>
          </a:xfrm>
          <a:prstGeom prst="rect">
            <a:avLst/>
          </a:prstGeom>
          <a:noFill/>
        </p:spPr>
        <p:txBody>
          <a:bodyPr wrap="none" rtlCol="0">
            <a:spAutoFit/>
          </a:bodyPr>
          <a:lstStyle/>
          <a:p>
            <a:r>
              <a:rPr lang="en-US" dirty="0"/>
              <a:t>High density regions</a:t>
            </a:r>
          </a:p>
        </p:txBody>
      </p:sp>
      <p:sp>
        <p:nvSpPr>
          <p:cNvPr id="14" name="TextBox 13">
            <a:extLst>
              <a:ext uri="{FF2B5EF4-FFF2-40B4-BE49-F238E27FC236}">
                <a16:creationId xmlns:a16="http://schemas.microsoft.com/office/drawing/2014/main" id="{4F785DB8-AA50-44B8-B94F-B0E4E5BFB7FA}"/>
              </a:ext>
            </a:extLst>
          </p:cNvPr>
          <p:cNvSpPr txBox="1"/>
          <p:nvPr/>
        </p:nvSpPr>
        <p:spPr>
          <a:xfrm>
            <a:off x="3180715" y="2918132"/>
            <a:ext cx="666273" cy="369332"/>
          </a:xfrm>
          <a:prstGeom prst="rect">
            <a:avLst/>
          </a:prstGeom>
          <a:noFill/>
        </p:spPr>
        <p:txBody>
          <a:bodyPr wrap="none" rtlCol="0">
            <a:spAutoFit/>
          </a:bodyPr>
          <a:lstStyle/>
          <a:p>
            <a:r>
              <a:rPr lang="en-US" dirty="0"/>
              <a:t>Filter</a:t>
            </a:r>
          </a:p>
        </p:txBody>
      </p:sp>
      <p:pic>
        <p:nvPicPr>
          <p:cNvPr id="17" name="Picture 16">
            <a:extLst>
              <a:ext uri="{FF2B5EF4-FFF2-40B4-BE49-F238E27FC236}">
                <a16:creationId xmlns:a16="http://schemas.microsoft.com/office/drawing/2014/main" id="{DFE3AB51-D07D-48E2-8D8C-5C925D8D6225}"/>
              </a:ext>
            </a:extLst>
          </p:cNvPr>
          <p:cNvPicPr>
            <a:picLocks noChangeAspect="1"/>
          </p:cNvPicPr>
          <p:nvPr/>
        </p:nvPicPr>
        <p:blipFill rotWithShape="1">
          <a:blip r:embed="rId3">
            <a:extLst>
              <a:ext uri="{28A0092B-C50C-407E-A947-70E740481C1C}">
                <a14:useLocalDpi xmlns:a14="http://schemas.microsoft.com/office/drawing/2010/main" val="0"/>
              </a:ext>
            </a:extLst>
          </a:blip>
          <a:srcRect r="6956"/>
          <a:stretch/>
        </p:blipFill>
        <p:spPr>
          <a:xfrm>
            <a:off x="3995750" y="2152914"/>
            <a:ext cx="3166168" cy="2552172"/>
          </a:xfrm>
          <a:prstGeom prst="rect">
            <a:avLst/>
          </a:prstGeom>
        </p:spPr>
      </p:pic>
      <p:pic>
        <p:nvPicPr>
          <p:cNvPr id="4" name="Picture 3">
            <a:extLst>
              <a:ext uri="{FF2B5EF4-FFF2-40B4-BE49-F238E27FC236}">
                <a16:creationId xmlns:a16="http://schemas.microsoft.com/office/drawing/2014/main" id="{32714DE1-82CF-428B-ADA5-E9F2E2B10EFC}"/>
              </a:ext>
            </a:extLst>
          </p:cNvPr>
          <p:cNvPicPr>
            <a:picLocks noChangeAspect="1"/>
          </p:cNvPicPr>
          <p:nvPr/>
        </p:nvPicPr>
        <p:blipFill rotWithShape="1">
          <a:blip r:embed="rId4">
            <a:extLst>
              <a:ext uri="{28A0092B-C50C-407E-A947-70E740481C1C}">
                <a14:useLocalDpi xmlns:a14="http://schemas.microsoft.com/office/drawing/2010/main" val="0"/>
              </a:ext>
            </a:extLst>
          </a:blip>
          <a:srcRect r="6402"/>
          <a:stretch/>
        </p:blipFill>
        <p:spPr>
          <a:xfrm>
            <a:off x="8152411" y="2012501"/>
            <a:ext cx="3535504" cy="2832998"/>
          </a:xfrm>
          <a:prstGeom prst="rect">
            <a:avLst/>
          </a:prstGeom>
        </p:spPr>
      </p:pic>
      <p:sp>
        <p:nvSpPr>
          <p:cNvPr id="13" name="Arrow: Right 12">
            <a:extLst>
              <a:ext uri="{FF2B5EF4-FFF2-40B4-BE49-F238E27FC236}">
                <a16:creationId xmlns:a16="http://schemas.microsoft.com/office/drawing/2014/main" id="{BD9F6E45-A5A7-4002-93E4-F1DA8FDD9213}"/>
              </a:ext>
            </a:extLst>
          </p:cNvPr>
          <p:cNvSpPr/>
          <p:nvPr/>
        </p:nvSpPr>
        <p:spPr>
          <a:xfrm>
            <a:off x="3204066" y="3102798"/>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8EDF1E4-AAC9-40AF-933E-783BDB7BD0BD}"/>
              </a:ext>
            </a:extLst>
          </p:cNvPr>
          <p:cNvSpPr txBox="1"/>
          <p:nvPr/>
        </p:nvSpPr>
        <p:spPr>
          <a:xfrm>
            <a:off x="9703087" y="1755553"/>
            <a:ext cx="795731" cy="369332"/>
          </a:xfrm>
          <a:prstGeom prst="rect">
            <a:avLst/>
          </a:prstGeom>
          <a:noFill/>
        </p:spPr>
        <p:txBody>
          <a:bodyPr wrap="none" rtlCol="0">
            <a:spAutoFit/>
          </a:bodyPr>
          <a:lstStyle/>
          <a:p>
            <a:r>
              <a:rPr lang="en-US" dirty="0"/>
              <a:t>Waves</a:t>
            </a:r>
          </a:p>
        </p:txBody>
      </p:sp>
      <p:sp>
        <p:nvSpPr>
          <p:cNvPr id="18" name="Arrow: Right 17">
            <a:extLst>
              <a:ext uri="{FF2B5EF4-FFF2-40B4-BE49-F238E27FC236}">
                <a16:creationId xmlns:a16="http://schemas.microsoft.com/office/drawing/2014/main" id="{3926819C-4BC4-4524-B7AB-0929FC51C12F}"/>
              </a:ext>
            </a:extLst>
          </p:cNvPr>
          <p:cNvSpPr/>
          <p:nvPr/>
        </p:nvSpPr>
        <p:spPr>
          <a:xfrm>
            <a:off x="7223489" y="3123775"/>
            <a:ext cx="867350" cy="5448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4BDA3F3-00F3-4056-B943-9315A8B05365}"/>
              </a:ext>
            </a:extLst>
          </p:cNvPr>
          <p:cNvSpPr txBox="1"/>
          <p:nvPr/>
        </p:nvSpPr>
        <p:spPr>
          <a:xfrm>
            <a:off x="7383321" y="2918132"/>
            <a:ext cx="385042" cy="369332"/>
          </a:xfrm>
          <a:prstGeom prst="rect">
            <a:avLst/>
          </a:prstGeom>
          <a:noFill/>
        </p:spPr>
        <p:txBody>
          <a:bodyPr wrap="none" rtlCol="0">
            <a:spAutoFit/>
          </a:bodyPr>
          <a:lstStyle/>
          <a:p>
            <a:r>
              <a:rPr lang="en-US" dirty="0"/>
              <a:t>ID</a:t>
            </a:r>
          </a:p>
        </p:txBody>
      </p:sp>
      <p:sp>
        <p:nvSpPr>
          <p:cNvPr id="5" name="TextBox 4">
            <a:extLst>
              <a:ext uri="{FF2B5EF4-FFF2-40B4-BE49-F238E27FC236}">
                <a16:creationId xmlns:a16="http://schemas.microsoft.com/office/drawing/2014/main" id="{C277A76E-6FE6-485B-8CA5-2C0C17A5883E}"/>
              </a:ext>
            </a:extLst>
          </p:cNvPr>
          <p:cNvSpPr txBox="1"/>
          <p:nvPr/>
        </p:nvSpPr>
        <p:spPr>
          <a:xfrm>
            <a:off x="475963" y="5359380"/>
            <a:ext cx="11359072"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t>Detection process first filters raw firing events to discard background firing</a:t>
            </a:r>
          </a:p>
          <a:p>
            <a:pPr marL="342900" indent="-342900">
              <a:buFont typeface="Arial" panose="020B0604020202020204" pitchFamily="34" charset="0"/>
              <a:buChar char="•"/>
            </a:pPr>
            <a:r>
              <a:rPr lang="en-US" sz="2400" dirty="0"/>
              <a:t>Plane sweep algorithm identifies wave initiation points, groups firing events into waves</a:t>
            </a:r>
          </a:p>
        </p:txBody>
      </p:sp>
    </p:spTree>
    <p:extLst>
      <p:ext uri="{BB962C8B-B14F-4D97-AF65-F5344CB8AC3E}">
        <p14:creationId xmlns:p14="http://schemas.microsoft.com/office/powerpoint/2010/main" val="422759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ADD9-5C10-4A16-9D9C-3C40CCBD0D4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74C14B0-046B-4C17-B2EB-4E679CBA85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839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13240</TotalTime>
  <Words>459</Words>
  <Application>Microsoft Office PowerPoint</Application>
  <PresentationFormat>Widescreen</PresentationFormat>
  <Paragraphs>62</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1-dimensional traveling waves in neural minicolumns </vt:lpstr>
      <vt:lpstr>Abstract</vt:lpstr>
      <vt:lpstr>Methods</vt:lpstr>
      <vt:lpstr>Neuron and Synapse Dynamics</vt:lpstr>
      <vt:lpstr>Neuron Connectivity</vt:lpstr>
      <vt:lpstr>Column structure</vt:lpstr>
      <vt:lpstr>Traveling waves</vt:lpstr>
      <vt:lpstr>Wave detection and labeling</vt:lpstr>
      <vt:lpstr>Results</vt:lpstr>
      <vt:lpstr>Properties</vt:lpstr>
      <vt:lpstr>Wave initiation</vt:lpstr>
      <vt:lpstr>Wave propagation speed</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vbaker</dc:creator>
  <cp:lastModifiedBy>vbaker</cp:lastModifiedBy>
  <cp:revision>163</cp:revision>
  <dcterms:created xsi:type="dcterms:W3CDTF">2018-05-08T12:57:52Z</dcterms:created>
  <dcterms:modified xsi:type="dcterms:W3CDTF">2019-05-24T02:08:00Z</dcterms:modified>
</cp:coreProperties>
</file>