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65" r:id="rId4"/>
    <p:sldId id="284" r:id="rId5"/>
    <p:sldId id="285" r:id="rId6"/>
    <p:sldId id="290" r:id="rId7"/>
    <p:sldId id="281" r:id="rId8"/>
    <p:sldId id="266" r:id="rId9"/>
    <p:sldId id="267" r:id="rId10"/>
    <p:sldId id="272" r:id="rId11"/>
    <p:sldId id="286" r:id="rId12"/>
    <p:sldId id="287" r:id="rId13"/>
    <p:sldId id="288"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4660"/>
  </p:normalViewPr>
  <p:slideViewPr>
    <p:cSldViewPr snapToGrid="0">
      <p:cViewPr varScale="1">
        <p:scale>
          <a:sx n="104" d="100"/>
          <a:sy n="104"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5/29/2019</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459345" y="2138363"/>
            <a:ext cx="9144000" cy="2387600"/>
          </a:xfrm>
        </p:spPr>
        <p:txBody>
          <a:bodyPr>
            <a:normAutofit/>
          </a:bodyPr>
          <a:lstStyle/>
          <a:p>
            <a:r>
              <a:rPr lang="en-US" sz="4800" dirty="0"/>
              <a:t>1-dimensional traveling waves in neural </a:t>
            </a:r>
            <a:r>
              <a:rPr lang="en-US" sz="4800" dirty="0" err="1"/>
              <a:t>minicolumns</a:t>
            </a:r>
            <a:br>
              <a:rPr lang="en-US" sz="4800" dirty="0"/>
            </a:br>
            <a:endParaRPr lang="en-US" sz="4800" dirty="0"/>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5513966"/>
            <a:ext cx="9144000" cy="868362"/>
          </a:xfrm>
        </p:spPr>
        <p:txBody>
          <a:bodyPr>
            <a:normAutofit lnSpcReduction="10000"/>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9BD0-1269-40A3-A7C4-BD02A2ACFC59}"/>
              </a:ext>
            </a:extLst>
          </p:cNvPr>
          <p:cNvSpPr>
            <a:spLocks noGrp="1"/>
          </p:cNvSpPr>
          <p:nvPr>
            <p:ph type="title"/>
          </p:nvPr>
        </p:nvSpPr>
        <p:spPr/>
        <p:txBody>
          <a:bodyPr/>
          <a:lstStyle/>
          <a:p>
            <a:r>
              <a:rPr lang="en-US" dirty="0"/>
              <a:t>Wave detection and labeling</a:t>
            </a:r>
          </a:p>
        </p:txBody>
      </p:sp>
      <p:pic>
        <p:nvPicPr>
          <p:cNvPr id="8" name="Picture 7">
            <a:extLst>
              <a:ext uri="{FF2B5EF4-FFF2-40B4-BE49-F238E27FC236}">
                <a16:creationId xmlns:a16="http://schemas.microsoft.com/office/drawing/2014/main" id="{2F46F758-4AE4-47F5-BBC4-BCCBAFF3E964}"/>
              </a:ext>
            </a:extLst>
          </p:cNvPr>
          <p:cNvPicPr>
            <a:picLocks noChangeAspect="1"/>
          </p:cNvPicPr>
          <p:nvPr/>
        </p:nvPicPr>
        <p:blipFill rotWithShape="1">
          <a:blip r:embed="rId2">
            <a:extLst>
              <a:ext uri="{28A0092B-C50C-407E-A947-70E740481C1C}">
                <a14:useLocalDpi xmlns:a14="http://schemas.microsoft.com/office/drawing/2010/main" val="0"/>
              </a:ext>
            </a:extLst>
          </a:blip>
          <a:srcRect r="21721"/>
          <a:stretch/>
        </p:blipFill>
        <p:spPr>
          <a:xfrm>
            <a:off x="64008" y="1888502"/>
            <a:ext cx="2967945" cy="2843599"/>
          </a:xfrm>
          <a:prstGeom prst="rect">
            <a:avLst/>
          </a:prstGeom>
        </p:spPr>
      </p:pic>
      <p:sp>
        <p:nvSpPr>
          <p:cNvPr id="11" name="TextBox 10">
            <a:extLst>
              <a:ext uri="{FF2B5EF4-FFF2-40B4-BE49-F238E27FC236}">
                <a16:creationId xmlns:a16="http://schemas.microsoft.com/office/drawing/2014/main" id="{063366A8-E30F-46DA-9697-F7CD0D695314}"/>
              </a:ext>
            </a:extLst>
          </p:cNvPr>
          <p:cNvSpPr txBox="1"/>
          <p:nvPr/>
        </p:nvSpPr>
        <p:spPr>
          <a:xfrm>
            <a:off x="1048911" y="1755553"/>
            <a:ext cx="1378198" cy="369332"/>
          </a:xfrm>
          <a:prstGeom prst="rect">
            <a:avLst/>
          </a:prstGeom>
          <a:noFill/>
        </p:spPr>
        <p:txBody>
          <a:bodyPr wrap="none" rtlCol="0">
            <a:spAutoFit/>
          </a:bodyPr>
          <a:lstStyle/>
          <a:p>
            <a:r>
              <a:rPr lang="en-US" dirty="0"/>
              <a:t>Firing events</a:t>
            </a:r>
          </a:p>
        </p:txBody>
      </p:sp>
      <p:sp>
        <p:nvSpPr>
          <p:cNvPr id="12" name="TextBox 11">
            <a:extLst>
              <a:ext uri="{FF2B5EF4-FFF2-40B4-BE49-F238E27FC236}">
                <a16:creationId xmlns:a16="http://schemas.microsoft.com/office/drawing/2014/main" id="{12362637-B852-459C-BE35-67C00AC4DE16}"/>
              </a:ext>
            </a:extLst>
          </p:cNvPr>
          <p:cNvSpPr txBox="1"/>
          <p:nvPr/>
        </p:nvSpPr>
        <p:spPr>
          <a:xfrm>
            <a:off x="4511663" y="1755553"/>
            <a:ext cx="2089226" cy="369332"/>
          </a:xfrm>
          <a:prstGeom prst="rect">
            <a:avLst/>
          </a:prstGeom>
          <a:noFill/>
        </p:spPr>
        <p:txBody>
          <a:bodyPr wrap="none" rtlCol="0">
            <a:spAutoFit/>
          </a:bodyPr>
          <a:lstStyle/>
          <a:p>
            <a:r>
              <a:rPr lang="en-US" dirty="0"/>
              <a:t>High density regions</a:t>
            </a:r>
          </a:p>
        </p:txBody>
      </p:sp>
      <p:sp>
        <p:nvSpPr>
          <p:cNvPr id="14" name="TextBox 13">
            <a:extLst>
              <a:ext uri="{FF2B5EF4-FFF2-40B4-BE49-F238E27FC236}">
                <a16:creationId xmlns:a16="http://schemas.microsoft.com/office/drawing/2014/main" id="{4F785DB8-AA50-44B8-B94F-B0E4E5BFB7FA}"/>
              </a:ext>
            </a:extLst>
          </p:cNvPr>
          <p:cNvSpPr txBox="1"/>
          <p:nvPr/>
        </p:nvSpPr>
        <p:spPr>
          <a:xfrm>
            <a:off x="3180715" y="2918132"/>
            <a:ext cx="666273" cy="369332"/>
          </a:xfrm>
          <a:prstGeom prst="rect">
            <a:avLst/>
          </a:prstGeom>
          <a:noFill/>
        </p:spPr>
        <p:txBody>
          <a:bodyPr wrap="none" rtlCol="0">
            <a:spAutoFit/>
          </a:bodyPr>
          <a:lstStyle/>
          <a:p>
            <a:r>
              <a:rPr lang="en-US" dirty="0"/>
              <a:t>Filter</a:t>
            </a:r>
          </a:p>
        </p:txBody>
      </p:sp>
      <p:pic>
        <p:nvPicPr>
          <p:cNvPr id="17" name="Picture 16">
            <a:extLst>
              <a:ext uri="{FF2B5EF4-FFF2-40B4-BE49-F238E27FC236}">
                <a16:creationId xmlns:a16="http://schemas.microsoft.com/office/drawing/2014/main" id="{DFE3AB51-D07D-48E2-8D8C-5C925D8D6225}"/>
              </a:ext>
            </a:extLst>
          </p:cNvPr>
          <p:cNvPicPr>
            <a:picLocks noChangeAspect="1"/>
          </p:cNvPicPr>
          <p:nvPr/>
        </p:nvPicPr>
        <p:blipFill rotWithShape="1">
          <a:blip r:embed="rId3">
            <a:extLst>
              <a:ext uri="{28A0092B-C50C-407E-A947-70E740481C1C}">
                <a14:useLocalDpi xmlns:a14="http://schemas.microsoft.com/office/drawing/2010/main" val="0"/>
              </a:ext>
            </a:extLst>
          </a:blip>
          <a:srcRect r="6956"/>
          <a:stretch/>
        </p:blipFill>
        <p:spPr>
          <a:xfrm>
            <a:off x="3995750" y="2152914"/>
            <a:ext cx="3166168" cy="2552172"/>
          </a:xfrm>
          <a:prstGeom prst="rect">
            <a:avLst/>
          </a:prstGeom>
        </p:spPr>
      </p:pic>
      <p:pic>
        <p:nvPicPr>
          <p:cNvPr id="4" name="Picture 3">
            <a:extLst>
              <a:ext uri="{FF2B5EF4-FFF2-40B4-BE49-F238E27FC236}">
                <a16:creationId xmlns:a16="http://schemas.microsoft.com/office/drawing/2014/main" id="{32714DE1-82CF-428B-ADA5-E9F2E2B10EFC}"/>
              </a:ext>
            </a:extLst>
          </p:cNvPr>
          <p:cNvPicPr>
            <a:picLocks noChangeAspect="1"/>
          </p:cNvPicPr>
          <p:nvPr/>
        </p:nvPicPr>
        <p:blipFill rotWithShape="1">
          <a:blip r:embed="rId4">
            <a:extLst>
              <a:ext uri="{28A0092B-C50C-407E-A947-70E740481C1C}">
                <a14:useLocalDpi xmlns:a14="http://schemas.microsoft.com/office/drawing/2010/main" val="0"/>
              </a:ext>
            </a:extLst>
          </a:blip>
          <a:srcRect r="6402"/>
          <a:stretch/>
        </p:blipFill>
        <p:spPr>
          <a:xfrm>
            <a:off x="8152411" y="2012501"/>
            <a:ext cx="3535504" cy="2832998"/>
          </a:xfrm>
          <a:prstGeom prst="rect">
            <a:avLst/>
          </a:prstGeom>
        </p:spPr>
      </p:pic>
      <p:sp>
        <p:nvSpPr>
          <p:cNvPr id="13" name="Arrow: Right 12">
            <a:extLst>
              <a:ext uri="{FF2B5EF4-FFF2-40B4-BE49-F238E27FC236}">
                <a16:creationId xmlns:a16="http://schemas.microsoft.com/office/drawing/2014/main" id="{BD9F6E45-A5A7-4002-93E4-F1DA8FDD9213}"/>
              </a:ext>
            </a:extLst>
          </p:cNvPr>
          <p:cNvSpPr/>
          <p:nvPr/>
        </p:nvSpPr>
        <p:spPr>
          <a:xfrm>
            <a:off x="3204066" y="3102798"/>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EDF1E4-AAC9-40AF-933E-783BDB7BD0BD}"/>
              </a:ext>
            </a:extLst>
          </p:cNvPr>
          <p:cNvSpPr txBox="1"/>
          <p:nvPr/>
        </p:nvSpPr>
        <p:spPr>
          <a:xfrm>
            <a:off x="9703087" y="1755553"/>
            <a:ext cx="795731" cy="369332"/>
          </a:xfrm>
          <a:prstGeom prst="rect">
            <a:avLst/>
          </a:prstGeom>
          <a:noFill/>
        </p:spPr>
        <p:txBody>
          <a:bodyPr wrap="none" rtlCol="0">
            <a:spAutoFit/>
          </a:bodyPr>
          <a:lstStyle/>
          <a:p>
            <a:r>
              <a:rPr lang="en-US" dirty="0"/>
              <a:t>Waves</a:t>
            </a:r>
          </a:p>
        </p:txBody>
      </p:sp>
      <p:sp>
        <p:nvSpPr>
          <p:cNvPr id="18" name="Arrow: Right 17">
            <a:extLst>
              <a:ext uri="{FF2B5EF4-FFF2-40B4-BE49-F238E27FC236}">
                <a16:creationId xmlns:a16="http://schemas.microsoft.com/office/drawing/2014/main" id="{3926819C-4BC4-4524-B7AB-0929FC51C12F}"/>
              </a:ext>
            </a:extLst>
          </p:cNvPr>
          <p:cNvSpPr/>
          <p:nvPr/>
        </p:nvSpPr>
        <p:spPr>
          <a:xfrm>
            <a:off x="7223489" y="3123775"/>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4BDA3F3-00F3-4056-B943-9315A8B05365}"/>
              </a:ext>
            </a:extLst>
          </p:cNvPr>
          <p:cNvSpPr txBox="1"/>
          <p:nvPr/>
        </p:nvSpPr>
        <p:spPr>
          <a:xfrm>
            <a:off x="7383321" y="2918132"/>
            <a:ext cx="385042" cy="369332"/>
          </a:xfrm>
          <a:prstGeom prst="rect">
            <a:avLst/>
          </a:prstGeom>
          <a:noFill/>
        </p:spPr>
        <p:txBody>
          <a:bodyPr wrap="none" rtlCol="0">
            <a:spAutoFit/>
          </a:bodyPr>
          <a:lstStyle/>
          <a:p>
            <a:r>
              <a:rPr lang="en-US" dirty="0"/>
              <a:t>ID</a:t>
            </a:r>
          </a:p>
        </p:txBody>
      </p:sp>
      <p:sp>
        <p:nvSpPr>
          <p:cNvPr id="5" name="TextBox 4">
            <a:extLst>
              <a:ext uri="{FF2B5EF4-FFF2-40B4-BE49-F238E27FC236}">
                <a16:creationId xmlns:a16="http://schemas.microsoft.com/office/drawing/2014/main" id="{C277A76E-6FE6-485B-8CA5-2C0C17A5883E}"/>
              </a:ext>
            </a:extLst>
          </p:cNvPr>
          <p:cNvSpPr txBox="1"/>
          <p:nvPr/>
        </p:nvSpPr>
        <p:spPr>
          <a:xfrm>
            <a:off x="475963" y="5359380"/>
            <a:ext cx="11359072"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Detection process first filters raw firing events to discard background firing</a:t>
            </a:r>
          </a:p>
          <a:p>
            <a:pPr marL="342900" indent="-342900">
              <a:buFont typeface="Arial" panose="020B0604020202020204" pitchFamily="34" charset="0"/>
              <a:buChar char="•"/>
            </a:pPr>
            <a:r>
              <a:rPr lang="en-US" sz="2400" dirty="0"/>
              <a:t>Plane sweep algorithm identifies wave initiation points, groups firing events into waves</a:t>
            </a:r>
          </a:p>
        </p:txBody>
      </p:sp>
    </p:spTree>
    <p:extLst>
      <p:ext uri="{BB962C8B-B14F-4D97-AF65-F5344CB8AC3E}">
        <p14:creationId xmlns:p14="http://schemas.microsoft.com/office/powerpoint/2010/main" val="422759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ADD9-5C10-4A16-9D9C-3C40CCBD0D4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74C14B0-046B-4C17-B2EB-4E679CBA85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839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E72-FDF2-4390-8E42-A7DA4410B8F9}"/>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9C5F23AD-4FEB-4118-85F1-C1915FAE9665}"/>
              </a:ext>
            </a:extLst>
          </p:cNvPr>
          <p:cNvSpPr>
            <a:spLocks noGrp="1"/>
          </p:cNvSpPr>
          <p:nvPr>
            <p:ph idx="1"/>
          </p:nvPr>
        </p:nvSpPr>
        <p:spPr/>
        <p:txBody>
          <a:bodyPr/>
          <a:lstStyle/>
          <a:p>
            <a:r>
              <a:rPr lang="en-US" dirty="0"/>
              <a:t>Wave initiation from background stimulus</a:t>
            </a:r>
          </a:p>
          <a:p>
            <a:pPr lvl="1"/>
            <a:r>
              <a:rPr lang="en-US" dirty="0"/>
              <a:t>Preferential initiation sites</a:t>
            </a:r>
          </a:p>
          <a:p>
            <a:pPr lvl="1"/>
            <a:r>
              <a:rPr lang="en-US" dirty="0"/>
              <a:t>Dependent on strength of stimulus and connection strength</a:t>
            </a:r>
          </a:p>
          <a:p>
            <a:r>
              <a:rPr lang="en-US" dirty="0"/>
              <a:t>Wave annihilation</a:t>
            </a:r>
          </a:p>
          <a:p>
            <a:r>
              <a:rPr lang="en-US" dirty="0"/>
              <a:t>Propagation velocity</a:t>
            </a:r>
          </a:p>
          <a:p>
            <a:pPr lvl="1"/>
            <a:r>
              <a:rPr lang="en-US" dirty="0"/>
              <a:t>Dependent on both delay parameter and column topology</a:t>
            </a:r>
          </a:p>
          <a:p>
            <a:pPr lvl="1"/>
            <a:r>
              <a:rPr lang="en-US" u="sng" dirty="0"/>
              <a:t>Not</a:t>
            </a:r>
            <a:r>
              <a:rPr lang="en-US" dirty="0"/>
              <a:t> linear in κ. The wave propagation speed is not determined entirely by the action potential propagation speed.</a:t>
            </a:r>
            <a:endParaRPr lang="en-US" u="sng" dirty="0"/>
          </a:p>
          <a:p>
            <a:endParaRPr lang="en-US" dirty="0"/>
          </a:p>
        </p:txBody>
      </p:sp>
    </p:spTree>
    <p:extLst>
      <p:ext uri="{BB962C8B-B14F-4D97-AF65-F5344CB8AC3E}">
        <p14:creationId xmlns:p14="http://schemas.microsoft.com/office/powerpoint/2010/main" val="20445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10F1-5276-49B0-855E-EDE97F1D0AFA}"/>
              </a:ext>
            </a:extLst>
          </p:cNvPr>
          <p:cNvSpPr>
            <a:spLocks noGrp="1"/>
          </p:cNvSpPr>
          <p:nvPr>
            <p:ph type="title"/>
          </p:nvPr>
        </p:nvSpPr>
        <p:spPr/>
        <p:txBody>
          <a:bodyPr/>
          <a:lstStyle/>
          <a:p>
            <a:r>
              <a:rPr lang="en-US" dirty="0"/>
              <a:t>Wave initiation</a:t>
            </a:r>
          </a:p>
        </p:txBody>
      </p:sp>
      <p:sp>
        <p:nvSpPr>
          <p:cNvPr id="3" name="Content Placeholder 2">
            <a:extLst>
              <a:ext uri="{FF2B5EF4-FFF2-40B4-BE49-F238E27FC236}">
                <a16:creationId xmlns:a16="http://schemas.microsoft.com/office/drawing/2014/main" id="{28F856A5-E2A0-4453-A25A-BBAFC21176F9}"/>
              </a:ext>
            </a:extLst>
          </p:cNvPr>
          <p:cNvSpPr>
            <a:spLocks noGrp="1"/>
          </p:cNvSpPr>
          <p:nvPr>
            <p:ph idx="1"/>
          </p:nvPr>
        </p:nvSpPr>
        <p:spPr/>
        <p:txBody>
          <a:bodyPr/>
          <a:lstStyle/>
          <a:p>
            <a:r>
              <a:rPr lang="en-US" dirty="0"/>
              <a:t>Traveling waves emerge from uniform random stimulus of entire column</a:t>
            </a:r>
          </a:p>
          <a:p>
            <a:r>
              <a:rPr lang="en-US" dirty="0"/>
              <a:t>Certain sites seem to be preferential for wave initiation</a:t>
            </a:r>
          </a:p>
        </p:txBody>
      </p:sp>
      <p:pic>
        <p:nvPicPr>
          <p:cNvPr id="4" name="wave_flux">
            <a:hlinkClick r:id="" action="ppaction://media"/>
            <a:extLst>
              <a:ext uri="{FF2B5EF4-FFF2-40B4-BE49-F238E27FC236}">
                <a16:creationId xmlns:a16="http://schemas.microsoft.com/office/drawing/2014/main" id="{28682BFE-376E-4799-B0CD-2FC42A99E1D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2704234"/>
            <a:ext cx="12192000" cy="3943350"/>
          </a:xfrm>
          <a:prstGeom prst="rect">
            <a:avLst/>
          </a:prstGeom>
        </p:spPr>
      </p:pic>
    </p:spTree>
    <p:extLst>
      <p:ext uri="{BB962C8B-B14F-4D97-AF65-F5344CB8AC3E}">
        <p14:creationId xmlns:p14="http://schemas.microsoft.com/office/powerpoint/2010/main" val="17825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3449-C887-4D81-94EB-A30F0860569A}"/>
              </a:ext>
            </a:extLst>
          </p:cNvPr>
          <p:cNvSpPr>
            <a:spLocks noGrp="1"/>
          </p:cNvSpPr>
          <p:nvPr>
            <p:ph type="title"/>
          </p:nvPr>
        </p:nvSpPr>
        <p:spPr/>
        <p:txBody>
          <a:bodyPr/>
          <a:lstStyle/>
          <a:p>
            <a:r>
              <a:rPr lang="en-US" dirty="0"/>
              <a:t>Wave propagation speed</a:t>
            </a:r>
          </a:p>
        </p:txBody>
      </p:sp>
      <p:sp>
        <p:nvSpPr>
          <p:cNvPr id="6" name="Content Placeholder 5">
            <a:extLst>
              <a:ext uri="{FF2B5EF4-FFF2-40B4-BE49-F238E27FC236}">
                <a16:creationId xmlns:a16="http://schemas.microsoft.com/office/drawing/2014/main" id="{F40A1EC7-0CEA-497B-A4AC-57420065B24D}"/>
              </a:ext>
            </a:extLst>
          </p:cNvPr>
          <p:cNvSpPr>
            <a:spLocks noGrp="1"/>
          </p:cNvSpPr>
          <p:nvPr>
            <p:ph idx="1"/>
          </p:nvPr>
        </p:nvSpPr>
        <p:spPr/>
        <p:txBody>
          <a:bodyPr/>
          <a:lstStyle/>
          <a:p>
            <a:r>
              <a:rPr lang="en-US" dirty="0"/>
              <a:t>Thicker columns increase wave propagation speed</a:t>
            </a:r>
          </a:p>
          <a:p>
            <a:r>
              <a:rPr lang="en-US" dirty="0"/>
              <a:t>Wave propagation slows at higher κ, but it’s not linear. With κ=1 we would expect propagation speed 1000 units/second, but in a 2x2 column it’s a third of that value.  </a:t>
            </a:r>
          </a:p>
        </p:txBody>
      </p:sp>
      <p:pic>
        <p:nvPicPr>
          <p:cNvPr id="9" name="Picture 8" descr="A close up of a map&#10;&#10;Description automatically generated">
            <a:extLst>
              <a:ext uri="{FF2B5EF4-FFF2-40B4-BE49-F238E27FC236}">
                <a16:creationId xmlns:a16="http://schemas.microsoft.com/office/drawing/2014/main" id="{9017EEE6-786B-42AD-86D8-CCF327CEF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082" y="3246987"/>
            <a:ext cx="4699178" cy="3384722"/>
          </a:xfrm>
          <a:prstGeom prst="rect">
            <a:avLst/>
          </a:prstGeom>
        </p:spPr>
      </p:pic>
    </p:spTree>
    <p:extLst>
      <p:ext uri="{BB962C8B-B14F-4D97-AF65-F5344CB8AC3E}">
        <p14:creationId xmlns:p14="http://schemas.microsoft.com/office/powerpoint/2010/main" val="99609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D7C4-681D-42B4-8F63-EA012CAE23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98460D8-DFBA-4277-A4EF-C9C6C6F16DE5}"/>
              </a:ext>
            </a:extLst>
          </p:cNvPr>
          <p:cNvSpPr>
            <a:spLocks noGrp="1"/>
          </p:cNvSpPr>
          <p:nvPr>
            <p:ph idx="1"/>
          </p:nvPr>
        </p:nvSpPr>
        <p:spPr/>
        <p:txBody>
          <a:bodyPr/>
          <a:lstStyle/>
          <a:p>
            <a:r>
              <a:rPr lang="en-US" dirty="0"/>
              <a:t>Computational exploration of 1-D traveling waves in neural </a:t>
            </a:r>
            <a:r>
              <a:rPr lang="en-US" dirty="0" err="1"/>
              <a:t>minicolumns</a:t>
            </a:r>
            <a:endParaRPr lang="en-US" dirty="0"/>
          </a:p>
          <a:p>
            <a:r>
              <a:rPr lang="en-US" dirty="0"/>
              <a:t>Columns with mostly local connectivity and a mix of excitatory and inhibitory neurons exhibit traveling waves from random stimulation</a:t>
            </a:r>
          </a:p>
          <a:p>
            <a:r>
              <a:rPr lang="en-US" dirty="0"/>
              <a:t>Wave propagation speed depends on synaptic delays but also column topology. Wave propagation velocity is not linear </a:t>
            </a:r>
            <a:r>
              <a:rPr lang="en-US" dirty="0" err="1"/>
              <a:t>wrt</a:t>
            </a:r>
            <a:r>
              <a:rPr lang="en-US" dirty="0"/>
              <a:t> action potential velocity down a synapse, and 1-D traveling waves can propagate more slowly than individual action potentials.</a:t>
            </a:r>
          </a:p>
          <a:p>
            <a:r>
              <a:rPr lang="en-US" dirty="0"/>
              <a:t>Paper #2:</a:t>
            </a:r>
          </a:p>
          <a:p>
            <a:pPr lvl="1"/>
            <a:r>
              <a:rPr lang="en-US" dirty="0"/>
              <a:t>Dynamics of column ensembles (“</a:t>
            </a:r>
            <a:r>
              <a:rPr lang="en-US" dirty="0" err="1"/>
              <a:t>macrocolumns</a:t>
            </a:r>
            <a:r>
              <a:rPr lang="en-US" dirty="0"/>
              <a:t>” or “</a:t>
            </a:r>
            <a:r>
              <a:rPr lang="en-US" dirty="0" err="1"/>
              <a:t>hypercolumns</a:t>
            </a:r>
            <a:r>
              <a:rPr lang="en-US" dirty="0"/>
              <a:t>”)</a:t>
            </a:r>
          </a:p>
          <a:p>
            <a:pPr lvl="1"/>
            <a:r>
              <a:rPr lang="en-US" dirty="0"/>
              <a:t>Exploration of computational properties of column ensembles for visual or auditory processing using liquid state machine paradigm</a:t>
            </a:r>
          </a:p>
        </p:txBody>
      </p:sp>
    </p:spTree>
    <p:extLst>
      <p:ext uri="{BB962C8B-B14F-4D97-AF65-F5344CB8AC3E}">
        <p14:creationId xmlns:p14="http://schemas.microsoft.com/office/powerpoint/2010/main" val="60431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E843-F7B7-4378-9D0E-8238BFBCDC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003E89F-E2CB-41D2-8B2D-3844A393E873}"/>
              </a:ext>
            </a:extLst>
          </p:cNvPr>
          <p:cNvSpPr>
            <a:spLocks noGrp="1"/>
          </p:cNvSpPr>
          <p:nvPr>
            <p:ph idx="1"/>
          </p:nvPr>
        </p:nvSpPr>
        <p:spPr>
          <a:xfrm>
            <a:off x="838200" y="1825625"/>
            <a:ext cx="9543473" cy="4351338"/>
          </a:xfrm>
        </p:spPr>
        <p:txBody>
          <a:bodyPr>
            <a:normAutofit fontScale="92500" lnSpcReduction="20000"/>
          </a:bodyPr>
          <a:lstStyle/>
          <a:p>
            <a:pPr marL="0" indent="0">
              <a:buNone/>
            </a:pPr>
            <a:r>
              <a:rPr lang="en-US" dirty="0"/>
              <a:t>Traveling waves of cortical neuron activation have been observed in vivo, in vitro and in silico. Proposed functions of these traveling waves include motor coordination, place field coordination in the hippocampus, and spatiotemporal processing in the visual cortex. Advanced experimental techniques that achieve the required spatial and temporal resolution to capture the mesoscopic traveling waves have focused on lateral activity near the cortical surface, and simulations of traveling waves in a 2-D sheet of neurons have been performed. In this work we explore the dynamics of traveling waves along the vertical column structures found in the cortex.</a:t>
            </a:r>
          </a:p>
          <a:p>
            <a:pPr marL="0" indent="0">
              <a:buNone/>
            </a:pPr>
            <a:r>
              <a:rPr lang="en-US" dirty="0"/>
              <a:t>We find that 1-D traveling waves can propagate in simulated neural microcolumn structures with certain properties including distance-dependent connectivity and a mix of excitatory and inhibitory neurons. We observe wave properties including creation from background stimulus, annihilation between waves, and a wave group velocity that is determined by both the neural phase velocity (action potential propagation speed down a synapse) and the column topology. The topological dependence of wave speed is especially interesting as it may contribute to the functional organization of the cortex into microcolumns.</a:t>
            </a:r>
            <a:endParaRPr lang="en-US" u="sng" dirty="0"/>
          </a:p>
        </p:txBody>
      </p:sp>
    </p:spTree>
    <p:extLst>
      <p:ext uri="{BB962C8B-B14F-4D97-AF65-F5344CB8AC3E}">
        <p14:creationId xmlns:p14="http://schemas.microsoft.com/office/powerpoint/2010/main" val="223370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99ED-93FE-4C43-A00D-959AA82C1286}"/>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D53F1862-725F-4023-AB34-7724F4E7B7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7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BA81-BBAF-4942-943B-386A65B47053}"/>
              </a:ext>
            </a:extLst>
          </p:cNvPr>
          <p:cNvSpPr>
            <a:spLocks noGrp="1"/>
          </p:cNvSpPr>
          <p:nvPr>
            <p:ph type="title"/>
          </p:nvPr>
        </p:nvSpPr>
        <p:spPr>
          <a:xfrm>
            <a:off x="838200" y="365125"/>
            <a:ext cx="8915400" cy="1325563"/>
          </a:xfrm>
        </p:spPr>
        <p:txBody>
          <a:bodyPr/>
          <a:lstStyle/>
          <a:p>
            <a:r>
              <a:rPr lang="en-US" dirty="0"/>
              <a:t>Neuron and Synapse Dynamics</a:t>
            </a:r>
          </a:p>
        </p:txBody>
      </p:sp>
      <p:sp>
        <p:nvSpPr>
          <p:cNvPr id="3" name="Content Placeholder 2">
            <a:extLst>
              <a:ext uri="{FF2B5EF4-FFF2-40B4-BE49-F238E27FC236}">
                <a16:creationId xmlns:a16="http://schemas.microsoft.com/office/drawing/2014/main" id="{E6B5F49C-5BDE-4B14-A673-46F4FE26030B}"/>
              </a:ext>
            </a:extLst>
          </p:cNvPr>
          <p:cNvSpPr>
            <a:spLocks noGrp="1"/>
          </p:cNvSpPr>
          <p:nvPr>
            <p:ph idx="1"/>
          </p:nvPr>
        </p:nvSpPr>
        <p:spPr/>
        <p:txBody>
          <a:bodyPr/>
          <a:lstStyle/>
          <a:p>
            <a:r>
              <a:rPr lang="en-US" dirty="0"/>
              <a:t>Izhikevich model for neuron dynamics</a:t>
            </a:r>
          </a:p>
          <a:p>
            <a:pPr lvl="1"/>
            <a:r>
              <a:rPr lang="en-US" dirty="0"/>
              <a:t>2-D model that captures key dynamical behavior</a:t>
            </a:r>
          </a:p>
          <a:p>
            <a:pPr lvl="1"/>
            <a:r>
              <a:rPr lang="en-US" dirty="0"/>
              <a:t>Randomization of model parameters</a:t>
            </a:r>
          </a:p>
          <a:p>
            <a:pPr lvl="1"/>
            <a:r>
              <a:rPr lang="en-US" dirty="0"/>
              <a:t>Excitatory and inhibitory neurons</a:t>
            </a:r>
          </a:p>
          <a:p>
            <a:r>
              <a:rPr lang="en-US" dirty="0"/>
              <a:t>Synapse response model is an exponential decay with a delay. Delay is proportional to distance with constant of proportionality </a:t>
            </a:r>
            <a:r>
              <a:rPr lang="el-GR" dirty="0"/>
              <a:t>κ</a:t>
            </a:r>
            <a:endParaRPr lang="en-US" dirty="0"/>
          </a:p>
          <a:p>
            <a:r>
              <a:rPr lang="en-US" dirty="0"/>
              <a:t>Simulated in MATLAB</a:t>
            </a:r>
          </a:p>
        </p:txBody>
      </p:sp>
    </p:spTree>
    <p:extLst>
      <p:ext uri="{BB962C8B-B14F-4D97-AF65-F5344CB8AC3E}">
        <p14:creationId xmlns:p14="http://schemas.microsoft.com/office/powerpoint/2010/main" val="149455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Izhikevich model of neuron dynamics</a:t>
            </a:r>
          </a:p>
        </p:txBody>
      </p:sp>
      <p:sp>
        <p:nvSpPr>
          <p:cNvPr id="3" name="Content Placeholder 2"/>
          <p:cNvSpPr>
            <a:spLocks noGrp="1"/>
          </p:cNvSpPr>
          <p:nvPr>
            <p:ph idx="1"/>
          </p:nvPr>
        </p:nvSpPr>
        <p:spPr>
          <a:xfrm>
            <a:off x="321365" y="1968269"/>
            <a:ext cx="4958301" cy="2197331"/>
          </a:xfrm>
        </p:spPr>
        <p:txBody>
          <a:bodyPr>
            <a:normAutofit/>
          </a:bodyPr>
          <a:lstStyle/>
          <a:p>
            <a:r>
              <a:rPr lang="en-US" sz="2000" dirty="0"/>
              <a:t>Differential equations with threshold and reset</a:t>
            </a:r>
          </a:p>
          <a:p>
            <a:pPr marL="0" indent="0">
              <a:buNone/>
            </a:pPr>
            <a:endParaRPr lang="en-US" sz="2000" dirty="0"/>
          </a:p>
          <a:p>
            <a:r>
              <a:rPr lang="en-US" sz="2000" dirty="0"/>
              <a:t>Simple system for exploring two-dimensional dynamics</a:t>
            </a:r>
          </a:p>
          <a:p>
            <a:pPr marL="0" indent="0">
              <a:buNone/>
            </a:pPr>
            <a:endParaRPr lang="en-US" sz="2000" dirty="0"/>
          </a:p>
        </p:txBody>
      </p:sp>
      <p:pic>
        <p:nvPicPr>
          <p:cNvPr id="4" name="Picture 3"/>
          <p:cNvPicPr>
            <a:picLocks noChangeAspect="1"/>
          </p:cNvPicPr>
          <p:nvPr/>
        </p:nvPicPr>
        <p:blipFill>
          <a:blip r:embed="rId2"/>
          <a:stretch>
            <a:fillRect/>
          </a:stretch>
        </p:blipFill>
        <p:spPr>
          <a:xfrm>
            <a:off x="5576006" y="1531867"/>
            <a:ext cx="6095140" cy="4423660"/>
          </a:xfrm>
          <a:prstGeom prst="rect">
            <a:avLst/>
          </a:prstGeom>
        </p:spPr>
      </p:pic>
      <p:sp>
        <p:nvSpPr>
          <p:cNvPr id="5" name="TextBox 4">
            <a:extLst>
              <a:ext uri="{FF2B5EF4-FFF2-40B4-BE49-F238E27FC236}">
                <a16:creationId xmlns:a16="http://schemas.microsoft.com/office/drawing/2014/main" id="{502CC89A-7DB2-4E47-9A57-AF20541BECFA}"/>
              </a:ext>
            </a:extLst>
          </p:cNvPr>
          <p:cNvSpPr txBox="1"/>
          <p:nvPr/>
        </p:nvSpPr>
        <p:spPr>
          <a:xfrm>
            <a:off x="6631387" y="6088775"/>
            <a:ext cx="4850295" cy="461665"/>
          </a:xfrm>
          <a:prstGeom prst="rect">
            <a:avLst/>
          </a:prstGeom>
          <a:noFill/>
        </p:spPr>
        <p:txBody>
          <a:bodyPr wrap="square" rtlCol="0">
            <a:spAutoFit/>
          </a:bodyPr>
          <a:lstStyle/>
          <a:p>
            <a:r>
              <a:rPr lang="en-US" sz="1200" b="1" i="1" dirty="0"/>
              <a:t>The Izhikevich model can replicate common spiking patterns with the appropriate choice of parameters (Izhikevich 2003)</a:t>
            </a:r>
          </a:p>
        </p:txBody>
      </p:sp>
    </p:spTree>
    <p:extLst>
      <p:ext uri="{BB962C8B-B14F-4D97-AF65-F5344CB8AC3E}">
        <p14:creationId xmlns:p14="http://schemas.microsoft.com/office/powerpoint/2010/main" val="202895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7C51-FB20-4FD1-932E-4AD308E2FA51}"/>
              </a:ext>
            </a:extLst>
          </p:cNvPr>
          <p:cNvSpPr>
            <a:spLocks noGrp="1"/>
          </p:cNvSpPr>
          <p:nvPr>
            <p:ph type="title"/>
          </p:nvPr>
        </p:nvSpPr>
        <p:spPr/>
        <p:txBody>
          <a:bodyPr/>
          <a:lstStyle/>
          <a:p>
            <a:r>
              <a:rPr lang="en-US" dirty="0"/>
              <a:t>Neuron Connectivity</a:t>
            </a:r>
          </a:p>
        </p:txBody>
      </p:sp>
      <p:sp>
        <p:nvSpPr>
          <p:cNvPr id="3" name="Content Placeholder 2">
            <a:extLst>
              <a:ext uri="{FF2B5EF4-FFF2-40B4-BE49-F238E27FC236}">
                <a16:creationId xmlns:a16="http://schemas.microsoft.com/office/drawing/2014/main" id="{7150AABE-566F-4166-9636-EBC9C921C9A8}"/>
              </a:ext>
            </a:extLst>
          </p:cNvPr>
          <p:cNvSpPr>
            <a:spLocks noGrp="1"/>
          </p:cNvSpPr>
          <p:nvPr>
            <p:ph idx="1"/>
          </p:nvPr>
        </p:nvSpPr>
        <p:spPr>
          <a:xfrm>
            <a:off x="838200" y="1797916"/>
            <a:ext cx="10515600" cy="899102"/>
          </a:xfrm>
        </p:spPr>
        <p:txBody>
          <a:bodyPr>
            <a:normAutofit/>
          </a:bodyPr>
          <a:lstStyle/>
          <a:p>
            <a:r>
              <a:rPr lang="en-US" dirty="0"/>
              <a:t>Distance-based exponential connection probability</a:t>
            </a:r>
          </a:p>
          <a:p>
            <a:r>
              <a:rPr lang="en-US" dirty="0"/>
              <a:t>Lots of short range connections, sparse long-range connections</a:t>
            </a:r>
          </a:p>
        </p:txBody>
      </p:sp>
      <p:pic>
        <p:nvPicPr>
          <p:cNvPr id="6" name="Picture 5">
            <a:extLst>
              <a:ext uri="{FF2B5EF4-FFF2-40B4-BE49-F238E27FC236}">
                <a16:creationId xmlns:a16="http://schemas.microsoft.com/office/drawing/2014/main" id="{9F07E178-6A90-42D5-B453-3DDDCB420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591" y="3149967"/>
            <a:ext cx="4957190" cy="3342908"/>
          </a:xfrm>
          <a:prstGeom prst="rect">
            <a:avLst/>
          </a:prstGeom>
        </p:spPr>
      </p:pic>
    </p:spTree>
    <p:extLst>
      <p:ext uri="{BB962C8B-B14F-4D97-AF65-F5344CB8AC3E}">
        <p14:creationId xmlns:p14="http://schemas.microsoft.com/office/powerpoint/2010/main" val="325204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2BC0-86DC-4BFD-B114-6D8034DABDD8}"/>
              </a:ext>
            </a:extLst>
          </p:cNvPr>
          <p:cNvSpPr>
            <a:spLocks noGrp="1"/>
          </p:cNvSpPr>
          <p:nvPr>
            <p:ph type="title"/>
          </p:nvPr>
        </p:nvSpPr>
        <p:spPr/>
        <p:txBody>
          <a:bodyPr/>
          <a:lstStyle/>
          <a:p>
            <a:r>
              <a:rPr lang="en-US" dirty="0"/>
              <a:t>Column structure</a:t>
            </a:r>
          </a:p>
        </p:txBody>
      </p:sp>
      <p:sp>
        <p:nvSpPr>
          <p:cNvPr id="7" name="Content Placeholder 6">
            <a:extLst>
              <a:ext uri="{FF2B5EF4-FFF2-40B4-BE49-F238E27FC236}">
                <a16:creationId xmlns:a16="http://schemas.microsoft.com/office/drawing/2014/main" id="{D7DDDCB2-3E84-4B97-88C0-5DC5FA59AAB9}"/>
              </a:ext>
            </a:extLst>
          </p:cNvPr>
          <p:cNvSpPr>
            <a:spLocks noGrp="1"/>
          </p:cNvSpPr>
          <p:nvPr>
            <p:ph idx="1"/>
          </p:nvPr>
        </p:nvSpPr>
        <p:spPr>
          <a:xfrm>
            <a:off x="838200" y="1825625"/>
            <a:ext cx="7729728" cy="4351338"/>
          </a:xfrm>
        </p:spPr>
        <p:txBody>
          <a:bodyPr/>
          <a:lstStyle/>
          <a:p>
            <a:r>
              <a:rPr lang="en-US" dirty="0"/>
              <a:t>Neurons on a unit spacing</a:t>
            </a:r>
          </a:p>
          <a:p>
            <a:r>
              <a:rPr lang="en-US" dirty="0"/>
              <a:t>Column topology defined by x-y cross section and z height, waves travel along z axis </a:t>
            </a:r>
          </a:p>
          <a:p>
            <a:r>
              <a:rPr lang="en-US" dirty="0"/>
              <a:t>Neurons are connected probabilistically using distance model with exponential decay, high local connectivity with sparse long-distance connectivity</a:t>
            </a:r>
          </a:p>
          <a:p>
            <a:endParaRPr lang="en-US" dirty="0"/>
          </a:p>
        </p:txBody>
      </p:sp>
      <p:pic>
        <p:nvPicPr>
          <p:cNvPr id="4" name="Picture 3">
            <a:extLst>
              <a:ext uri="{FF2B5EF4-FFF2-40B4-BE49-F238E27FC236}">
                <a16:creationId xmlns:a16="http://schemas.microsoft.com/office/drawing/2014/main" id="{C39F3750-40DE-4523-8C49-C48F906281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454"/>
          <a:stretch/>
        </p:blipFill>
        <p:spPr>
          <a:xfrm>
            <a:off x="8374512" y="1968263"/>
            <a:ext cx="1533969" cy="4613112"/>
          </a:xfrm>
          <a:prstGeom prst="rect">
            <a:avLst/>
          </a:prstGeom>
        </p:spPr>
      </p:pic>
      <p:sp>
        <p:nvSpPr>
          <p:cNvPr id="5" name="Arrow: Down 4">
            <a:extLst>
              <a:ext uri="{FF2B5EF4-FFF2-40B4-BE49-F238E27FC236}">
                <a16:creationId xmlns:a16="http://schemas.microsoft.com/office/drawing/2014/main" id="{B5C98740-0D84-479E-AECC-4161D464BE68}"/>
              </a:ext>
            </a:extLst>
          </p:cNvPr>
          <p:cNvSpPr/>
          <p:nvPr/>
        </p:nvSpPr>
        <p:spPr>
          <a:xfrm rot="10800000">
            <a:off x="9908481" y="3483864"/>
            <a:ext cx="365760" cy="1581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05BE8D-97F9-4DAE-B9FE-890E44474525}"/>
              </a:ext>
            </a:extLst>
          </p:cNvPr>
          <p:cNvSpPr txBox="1"/>
          <p:nvPr/>
        </p:nvSpPr>
        <p:spPr>
          <a:xfrm>
            <a:off x="9780465" y="3114532"/>
            <a:ext cx="695511" cy="369332"/>
          </a:xfrm>
          <a:prstGeom prst="rect">
            <a:avLst/>
          </a:prstGeom>
          <a:noFill/>
        </p:spPr>
        <p:txBody>
          <a:bodyPr wrap="none" rtlCol="0">
            <a:spAutoFit/>
          </a:bodyPr>
          <a:lstStyle/>
          <a:p>
            <a:r>
              <a:rPr lang="en-US" dirty="0"/>
              <a:t>Z axis</a:t>
            </a:r>
          </a:p>
        </p:txBody>
      </p:sp>
      <p:sp>
        <p:nvSpPr>
          <p:cNvPr id="8" name="TextBox 7">
            <a:extLst>
              <a:ext uri="{FF2B5EF4-FFF2-40B4-BE49-F238E27FC236}">
                <a16:creationId xmlns:a16="http://schemas.microsoft.com/office/drawing/2014/main" id="{0AF3266B-49A7-45B6-8160-B7384E5205C8}"/>
              </a:ext>
            </a:extLst>
          </p:cNvPr>
          <p:cNvSpPr txBox="1"/>
          <p:nvPr/>
        </p:nvSpPr>
        <p:spPr>
          <a:xfrm>
            <a:off x="8671238" y="6176963"/>
            <a:ext cx="1603003" cy="369332"/>
          </a:xfrm>
          <a:prstGeom prst="rect">
            <a:avLst/>
          </a:prstGeom>
          <a:noFill/>
        </p:spPr>
        <p:txBody>
          <a:bodyPr wrap="none" rtlCol="0">
            <a:spAutoFit/>
          </a:bodyPr>
          <a:lstStyle/>
          <a:p>
            <a:r>
              <a:rPr lang="en-US" dirty="0"/>
              <a:t>3x3x15 column</a:t>
            </a:r>
          </a:p>
        </p:txBody>
      </p:sp>
    </p:spTree>
    <p:extLst>
      <p:ext uri="{BB962C8B-B14F-4D97-AF65-F5344CB8AC3E}">
        <p14:creationId xmlns:p14="http://schemas.microsoft.com/office/powerpoint/2010/main" val="160767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9B8028CE-603D-4B82-A50F-4E2818536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469" y="1825625"/>
            <a:ext cx="5805411" cy="4583219"/>
          </a:xfrm>
          <a:prstGeom prst="rect">
            <a:avLst/>
          </a:prstGeom>
        </p:spPr>
      </p:pic>
      <p:sp>
        <p:nvSpPr>
          <p:cNvPr id="2" name="Title 1">
            <a:extLst>
              <a:ext uri="{FF2B5EF4-FFF2-40B4-BE49-F238E27FC236}">
                <a16:creationId xmlns:a16="http://schemas.microsoft.com/office/drawing/2014/main" id="{A95348F1-4264-4078-8A1A-EC5ED2AB2194}"/>
              </a:ext>
            </a:extLst>
          </p:cNvPr>
          <p:cNvSpPr>
            <a:spLocks noGrp="1"/>
          </p:cNvSpPr>
          <p:nvPr>
            <p:ph type="title"/>
          </p:nvPr>
        </p:nvSpPr>
        <p:spPr/>
        <p:txBody>
          <a:bodyPr/>
          <a:lstStyle/>
          <a:p>
            <a:r>
              <a:rPr lang="en-US" dirty="0"/>
              <a:t>Traveling waves</a:t>
            </a:r>
          </a:p>
        </p:txBody>
      </p:sp>
      <p:sp>
        <p:nvSpPr>
          <p:cNvPr id="6" name="Content Placeholder 5">
            <a:extLst>
              <a:ext uri="{FF2B5EF4-FFF2-40B4-BE49-F238E27FC236}">
                <a16:creationId xmlns:a16="http://schemas.microsoft.com/office/drawing/2014/main" id="{5848C418-B5EC-477C-8272-2C231AD43FE1}"/>
              </a:ext>
            </a:extLst>
          </p:cNvPr>
          <p:cNvSpPr>
            <a:spLocks noGrp="1"/>
          </p:cNvSpPr>
          <p:nvPr>
            <p:ph idx="1"/>
          </p:nvPr>
        </p:nvSpPr>
        <p:spPr>
          <a:xfrm>
            <a:off x="838200" y="2111953"/>
            <a:ext cx="4814455" cy="2179447"/>
          </a:xfrm>
        </p:spPr>
        <p:txBody>
          <a:bodyPr>
            <a:normAutofit/>
          </a:bodyPr>
          <a:lstStyle/>
          <a:p>
            <a:r>
              <a:rPr lang="en-US" sz="2000" dirty="0"/>
              <a:t>We plot the neuron firings over time, with one black mark per firing event</a:t>
            </a:r>
          </a:p>
          <a:p>
            <a:r>
              <a:rPr lang="en-US" sz="2000" dirty="0"/>
              <a:t>We plot each neuron firing at the Z position of the neuron. There are multiple neurons at each Z position so there can be overlapping marks</a:t>
            </a:r>
          </a:p>
        </p:txBody>
      </p:sp>
      <p:sp>
        <p:nvSpPr>
          <p:cNvPr id="8" name="TextBox 7">
            <a:extLst>
              <a:ext uri="{FF2B5EF4-FFF2-40B4-BE49-F238E27FC236}">
                <a16:creationId xmlns:a16="http://schemas.microsoft.com/office/drawing/2014/main" id="{596E0CCA-2C5C-4A4A-8027-0B6A10BD38FF}"/>
              </a:ext>
            </a:extLst>
          </p:cNvPr>
          <p:cNvSpPr txBox="1"/>
          <p:nvPr/>
        </p:nvSpPr>
        <p:spPr>
          <a:xfrm>
            <a:off x="6537635" y="5185917"/>
            <a:ext cx="1691617" cy="276999"/>
          </a:xfrm>
          <a:prstGeom prst="rect">
            <a:avLst/>
          </a:prstGeom>
          <a:solidFill>
            <a:schemeClr val="bg1"/>
          </a:solidFill>
        </p:spPr>
        <p:txBody>
          <a:bodyPr wrap="none" rtlCol="0">
            <a:spAutoFit/>
          </a:bodyPr>
          <a:lstStyle/>
          <a:p>
            <a:r>
              <a:rPr lang="en-US" sz="1200" dirty="0"/>
              <a:t>Traveling wave initiation</a:t>
            </a:r>
          </a:p>
        </p:txBody>
      </p:sp>
      <p:sp>
        <p:nvSpPr>
          <p:cNvPr id="9" name="Oval 8">
            <a:extLst>
              <a:ext uri="{FF2B5EF4-FFF2-40B4-BE49-F238E27FC236}">
                <a16:creationId xmlns:a16="http://schemas.microsoft.com/office/drawing/2014/main" id="{DC0687B2-F8E9-40B5-85E6-EB2CFFB7E4C3}"/>
              </a:ext>
            </a:extLst>
          </p:cNvPr>
          <p:cNvSpPr/>
          <p:nvPr/>
        </p:nvSpPr>
        <p:spPr>
          <a:xfrm>
            <a:off x="7017534" y="4792648"/>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6EC87FF-9B8A-4A74-AD20-A39F61534443}"/>
              </a:ext>
            </a:extLst>
          </p:cNvPr>
          <p:cNvSpPr/>
          <p:nvPr/>
        </p:nvSpPr>
        <p:spPr>
          <a:xfrm>
            <a:off x="8025968" y="3455254"/>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9DBD500-14F5-4239-9943-8ACC9418086C}"/>
              </a:ext>
            </a:extLst>
          </p:cNvPr>
          <p:cNvSpPr txBox="1"/>
          <p:nvPr/>
        </p:nvSpPr>
        <p:spPr>
          <a:xfrm>
            <a:off x="7281802" y="3132104"/>
            <a:ext cx="2121863" cy="276999"/>
          </a:xfrm>
          <a:prstGeom prst="rect">
            <a:avLst/>
          </a:prstGeom>
          <a:solidFill>
            <a:schemeClr val="bg1"/>
          </a:solidFill>
        </p:spPr>
        <p:txBody>
          <a:bodyPr wrap="none" rtlCol="0">
            <a:spAutoFit/>
          </a:bodyPr>
          <a:lstStyle/>
          <a:p>
            <a:r>
              <a:rPr lang="en-US" sz="1200" dirty="0"/>
              <a:t>Wave collision and annihilation</a:t>
            </a:r>
          </a:p>
        </p:txBody>
      </p:sp>
      <p:sp>
        <p:nvSpPr>
          <p:cNvPr id="12" name="Oval 11">
            <a:extLst>
              <a:ext uri="{FF2B5EF4-FFF2-40B4-BE49-F238E27FC236}">
                <a16:creationId xmlns:a16="http://schemas.microsoft.com/office/drawing/2014/main" id="{165A52C6-860B-4C13-8FA3-D96C114AD85C}"/>
              </a:ext>
            </a:extLst>
          </p:cNvPr>
          <p:cNvSpPr/>
          <p:nvPr/>
        </p:nvSpPr>
        <p:spPr>
          <a:xfrm>
            <a:off x="9201965" y="4953403"/>
            <a:ext cx="457200" cy="50081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7A3CCB-497F-4447-B192-ABBB30EE25F7}"/>
              </a:ext>
            </a:extLst>
          </p:cNvPr>
          <p:cNvSpPr txBox="1"/>
          <p:nvPr/>
        </p:nvSpPr>
        <p:spPr>
          <a:xfrm>
            <a:off x="9736220" y="4469482"/>
            <a:ext cx="2266019" cy="646331"/>
          </a:xfrm>
          <a:prstGeom prst="rect">
            <a:avLst/>
          </a:prstGeom>
          <a:solidFill>
            <a:schemeClr val="bg1"/>
          </a:solidFill>
        </p:spPr>
        <p:txBody>
          <a:bodyPr wrap="square" rtlCol="0">
            <a:spAutoFit/>
          </a:bodyPr>
          <a:lstStyle/>
          <a:p>
            <a:r>
              <a:rPr lang="en-US" sz="1200" dirty="0"/>
              <a:t>Background firing activity defined as firing events that are not part of a wave structure</a:t>
            </a:r>
          </a:p>
        </p:txBody>
      </p:sp>
    </p:spTree>
    <p:extLst>
      <p:ext uri="{BB962C8B-B14F-4D97-AF65-F5344CB8AC3E}">
        <p14:creationId xmlns:p14="http://schemas.microsoft.com/office/powerpoint/2010/main" val="985252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14692</TotalTime>
  <Words>676</Words>
  <Application>Microsoft Office PowerPoint</Application>
  <PresentationFormat>Widescreen</PresentationFormat>
  <Paragraphs>64</Paragraphs>
  <Slides>14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1-dimensional traveling waves in neural minicolumns </vt:lpstr>
      <vt:lpstr>Summary</vt:lpstr>
      <vt:lpstr>Introduction</vt:lpstr>
      <vt:lpstr>Methods</vt:lpstr>
      <vt:lpstr>Neuron and Synapse Dynamics</vt:lpstr>
      <vt:lpstr>Izhikevich model of neuron dynamics</vt:lpstr>
      <vt:lpstr>Neuron Connectivity</vt:lpstr>
      <vt:lpstr>Column structure</vt:lpstr>
      <vt:lpstr>Traveling waves</vt:lpstr>
      <vt:lpstr>Wave detection and labeling</vt:lpstr>
      <vt:lpstr>Results</vt:lpstr>
      <vt:lpstr>Properties</vt:lpstr>
      <vt:lpstr>Wave initiation</vt:lpstr>
      <vt:lpstr>Wave propagation speed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172</cp:revision>
  <dcterms:created xsi:type="dcterms:W3CDTF">2018-05-08T12:57:52Z</dcterms:created>
  <dcterms:modified xsi:type="dcterms:W3CDTF">2019-05-31T00:52:11Z</dcterms:modified>
</cp:coreProperties>
</file>