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60" r:id="rId6"/>
    <p:sldId id="259" r:id="rId7"/>
    <p:sldId id="268" r:id="rId8"/>
    <p:sldId id="264" r:id="rId9"/>
    <p:sldId id="261" r:id="rId10"/>
    <p:sldId id="263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254-E829-4250-B5F8-0669947A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356E-F0C5-429F-B7EA-2868B604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583D-9322-45EB-B4CC-227DCA0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047B-F6A6-4533-AA33-AD79020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684A-3231-49B8-ABED-475B3A4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EC9-1C08-4B0A-B8C9-AF498C3E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6F01-4C58-4D11-A253-95A4D453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D664-E8BF-431E-BCDA-45AC8EA2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0265-6F1F-45B1-8580-A62683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4B92-33B1-4393-BED6-F36F230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443D9-5B25-406B-8277-DC0BE621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8818-C424-4E47-8941-60CE9CF5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370-621C-48CA-BF45-29E50BD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F451-7AF3-43C3-8E4B-EDA7E0F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3752-33E1-405B-AE16-77779562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C875-FF90-4A03-8C58-AF361A87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5DDD-4CD2-47E4-AB81-DC255B28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87A1-D092-404C-A64E-35D78E2C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E38B-84A0-4E0C-B8FC-35399634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A939-9FCD-4BD1-A959-B474E3F4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07F-893E-49A5-99BF-D6ED9B6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CB92-29C3-47D9-B6AD-5581057E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7470-50CB-442C-AD5C-C992ED55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7CA3-6B22-418D-A96A-9A7B7EA4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6D3-7942-4C8D-BF1C-E99CDED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A0C-B7BA-4DB6-8C82-859A100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2C2D-B6F1-4D5C-81C6-9C395E8EF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966C-7E1B-48C0-8FDE-9AE64805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0E7C-FAF7-4C21-A0E2-1102653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EC64-F49D-4EEF-AFFB-9AD9931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F11-1800-46E1-B930-5F2C3B86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B78-4CE3-4969-8A7D-4767950F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B203-E36F-4871-B59C-72F2BAEE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3E9F-7A0C-4873-B819-7C7612AA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D2C0-A497-47AF-9EBC-29D35217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6C19-7C9C-434C-88E9-D4E113A3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7655-6543-434C-8A22-EC82121C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6D4E-C007-4520-B474-4E2089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77017-3123-4BF4-B6FF-A0CEE91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F2EE-AB91-45BF-851C-D9F9F285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16FB7-485C-46C1-A8F7-C18264A5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1CA9-8569-48CD-AC2D-A1C0314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5554-A0F0-4928-80DB-CDE3796D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DB-A151-492A-97EF-F6F3CA04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50C7-F90E-49A4-8228-0612A331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3B9-58CF-46D1-8583-3C5E008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4825-00BE-483F-99BF-3F9A7FA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61FC-0043-43FD-AAA6-6AB021EC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31D2-AA39-4C1F-95FB-4DC96C0F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D871-1529-481A-87CE-B935CE60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8495-BACC-4E1E-9F50-DC0FF2E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17AA-9AA5-45D8-9816-D0EAB606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150B-A5AC-4D13-AB79-ECD44FE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9CDB-4C82-41C5-9E9E-3CF661D0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7E62-D425-4341-B95E-3477504F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E224-EFDD-4569-B02C-2923F680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F1A10-5D2F-416A-943B-F84B45F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B13A-636A-45E5-B327-7A4C8E5A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6B076-1ECA-400A-8CDB-E4435AB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31A5-2FB5-4097-B1E5-DADA8849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747E-925F-4499-A609-C16C52F7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92B9-D71C-4D72-9116-684F5B4E532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2E4D-480C-4A7F-90B6-8D61539A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D39A-7089-4BE4-8D86-A0EDC72B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7770-79DC-487C-A274-ECDAB5971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1764-ACF1-4D0A-AE93-8A23A7236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Separating </a:t>
            </a:r>
            <a:r>
              <a:rPr lang="en-US" dirty="0" err="1"/>
              <a:t>Cyslostationary</a:t>
            </a:r>
            <a:r>
              <a:rPr lang="en-US" dirty="0"/>
              <a:t> Signals using the Nonlinear Dynamics of Continuous-Time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35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5207-9B5E-42DE-B989-FE8B9CDA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dynamics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F87A-A757-4484-83DF-E021ECC4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/>
          <a:stretch/>
        </p:blipFill>
        <p:spPr>
          <a:xfrm>
            <a:off x="5971950" y="2918746"/>
            <a:ext cx="4550226" cy="371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2EF9D-4133-4988-B2C6-1AB321C47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4761"/>
          <a:stretch/>
        </p:blipFill>
        <p:spPr>
          <a:xfrm>
            <a:off x="974104" y="2912885"/>
            <a:ext cx="4462342" cy="3730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D41B8-5079-4FDE-A137-E8B20EF2DE39}"/>
              </a:ext>
            </a:extLst>
          </p:cNvPr>
          <p:cNvSpPr txBox="1"/>
          <p:nvPr/>
        </p:nvSpPr>
        <p:spPr>
          <a:xfrm>
            <a:off x="2061759" y="2560719"/>
            <a:ext cx="242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 </a:t>
            </a:r>
            <a:r>
              <a:rPr lang="en-US" dirty="0" err="1"/>
              <a:t>Izhikevich</a:t>
            </a:r>
            <a:r>
              <a:rPr lang="en-US" dirty="0"/>
              <a:t> (2003)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9CA4D-B714-490D-B85D-B3D9D4E8CBD7}"/>
              </a:ext>
            </a:extLst>
          </p:cNvPr>
          <p:cNvSpPr txBox="1"/>
          <p:nvPr/>
        </p:nvSpPr>
        <p:spPr>
          <a:xfrm>
            <a:off x="6611833" y="2560719"/>
            <a:ext cx="35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random synaptic delays 0-4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CA3A-F973-4D09-AA7F-5F125204E3AF}"/>
              </a:ext>
            </a:extLst>
          </p:cNvPr>
          <p:cNvSpPr txBox="1"/>
          <p:nvPr/>
        </p:nvSpPr>
        <p:spPr>
          <a:xfrm>
            <a:off x="974104" y="1518127"/>
            <a:ext cx="1072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neural simulation using the </a:t>
            </a:r>
            <a:r>
              <a:rPr lang="en-US" dirty="0" err="1"/>
              <a:t>Izhikevich</a:t>
            </a:r>
            <a:r>
              <a:rPr lang="en-US" dirty="0"/>
              <a:t> model for neural dynamics, added synaptic delays.</a:t>
            </a:r>
          </a:p>
          <a:p>
            <a:r>
              <a:rPr lang="en-US" dirty="0"/>
              <a:t>Validated synaptic delay implementation against </a:t>
            </a:r>
            <a:r>
              <a:rPr lang="en-US" dirty="0" err="1"/>
              <a:t>Izhikevich</a:t>
            </a:r>
            <a:r>
              <a:rPr lang="en-US" dirty="0"/>
              <a:t> ‘03 code, using the same parameters and inputs we see similar behavior.  </a:t>
            </a:r>
          </a:p>
        </p:txBody>
      </p:sp>
    </p:spTree>
    <p:extLst>
      <p:ext uri="{BB962C8B-B14F-4D97-AF65-F5344CB8AC3E}">
        <p14:creationId xmlns:p14="http://schemas.microsoft.com/office/powerpoint/2010/main" val="38013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7871-7EAB-498D-A07B-8A690D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47C8-A8A0-4D56-87C4-965976F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466" cy="4351338"/>
          </a:xfrm>
        </p:spPr>
        <p:txBody>
          <a:bodyPr/>
          <a:lstStyle/>
          <a:p>
            <a:r>
              <a:rPr lang="en-US" dirty="0"/>
              <a:t>Maas et al showed that dynamic </a:t>
            </a:r>
            <a:r>
              <a:rPr lang="en-US" dirty="0" err="1"/>
              <a:t>synpases</a:t>
            </a:r>
            <a:r>
              <a:rPr lang="en-US" dirty="0"/>
              <a:t> provide longer fading memory</a:t>
            </a:r>
          </a:p>
          <a:p>
            <a:r>
              <a:rPr lang="en-US" dirty="0"/>
              <a:t>Implemented first-order synapse dynamics</a:t>
            </a:r>
          </a:p>
          <a:p>
            <a:r>
              <a:rPr lang="en-US" dirty="0"/>
              <a:t>Synaptic delays based on inter-neuron distances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BE7D2-1DCD-44E3-A7A3-77B608AC8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8" t="18291" r="33660" b="33226"/>
          <a:stretch/>
        </p:blipFill>
        <p:spPr>
          <a:xfrm>
            <a:off x="6667895" y="1825625"/>
            <a:ext cx="4317476" cy="3167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6667895" y="5127968"/>
            <a:ext cx="486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Maas2002 demonstrated that dynamic synapses (top) provided better classification on a four-element characterization problem compared to static synapses (bottom) </a:t>
            </a:r>
          </a:p>
        </p:txBody>
      </p:sp>
    </p:spTree>
    <p:extLst>
      <p:ext uri="{BB962C8B-B14F-4D97-AF65-F5344CB8AC3E}">
        <p14:creationId xmlns:p14="http://schemas.microsoft.com/office/powerpoint/2010/main" val="5415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F8C-845C-4E83-96E1-403554EE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and </a:t>
            </a:r>
            <a:r>
              <a:rPr lang="en-US" dirty="0" err="1"/>
              <a:t>cyclostationary</a:t>
            </a:r>
            <a:r>
              <a:rPr lang="en-US" dirty="0"/>
              <a:t>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FA9C-1703-4214-95AC-065EF8C9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Stationary signals have constant statistical properties over time </a:t>
            </a:r>
          </a:p>
          <a:p>
            <a:r>
              <a:rPr lang="en-US" dirty="0"/>
              <a:t>Cyclostationary signals have statistical properties that vary </a:t>
            </a:r>
            <a:r>
              <a:rPr lang="en-US" dirty="0" err="1"/>
              <a:t>cyclicly</a:t>
            </a:r>
            <a:r>
              <a:rPr lang="en-US" dirty="0"/>
              <a:t> over time</a:t>
            </a:r>
          </a:p>
          <a:p>
            <a:pPr lvl="1"/>
            <a:r>
              <a:rPr lang="en-US" dirty="0"/>
              <a:t>Autocorrelation function is periodic</a:t>
            </a:r>
          </a:p>
          <a:p>
            <a:pPr lvl="1"/>
            <a:r>
              <a:rPr lang="en-US" dirty="0"/>
              <a:t>Leads to cyclic autocorrelation function and cycle frequencies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A78A0-92A7-4467-8DC4-8A45EA2FB2E8}"/>
              </a:ext>
            </a:extLst>
          </p:cNvPr>
          <p:cNvSpPr/>
          <p:nvPr/>
        </p:nvSpPr>
        <p:spPr>
          <a:xfrm>
            <a:off x="1734532" y="4675695"/>
            <a:ext cx="7579150" cy="13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Periodic and PPM spike train plots</a:t>
            </a:r>
          </a:p>
        </p:txBody>
      </p:sp>
    </p:spTree>
    <p:extLst>
      <p:ext uri="{BB962C8B-B14F-4D97-AF65-F5344CB8AC3E}">
        <p14:creationId xmlns:p14="http://schemas.microsoft.com/office/powerpoint/2010/main" val="171573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FFCC-813A-4FC8-BD07-EACD364E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spike 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CA80-9B08-4346-920E-56BA65BD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firing rate R with Poisson statistics</a:t>
            </a:r>
          </a:p>
          <a:p>
            <a:r>
              <a:rPr lang="en-US" dirty="0"/>
              <a:t>No frequency content visible at R </a:t>
            </a:r>
          </a:p>
          <a:p>
            <a:pPr lvl="1"/>
            <a:r>
              <a:rPr lang="en-US" dirty="0"/>
              <a:t>Gaussian spikes</a:t>
            </a:r>
          </a:p>
          <a:p>
            <a:pPr lvl="1"/>
            <a:r>
              <a:rPr lang="en-US" dirty="0"/>
              <a:t>De-</a:t>
            </a:r>
            <a:r>
              <a:rPr lang="en-US" dirty="0" err="1"/>
              <a:t>meaned</a:t>
            </a:r>
            <a:r>
              <a:rPr lang="en-US" dirty="0"/>
              <a:t> data</a:t>
            </a:r>
          </a:p>
          <a:p>
            <a:r>
              <a:rPr lang="en-US" dirty="0"/>
              <a:t>Mean ISI = 0.052 (R=20 Hz)</a:t>
            </a:r>
          </a:p>
          <a:p>
            <a:r>
              <a:rPr lang="en-US" dirty="0" err="1"/>
              <a:t>Std</a:t>
            </a:r>
            <a:r>
              <a:rPr lang="en-US" dirty="0"/>
              <a:t> of ISI = 0.055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A4625-3526-4871-90EB-5504E797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90" y="2522100"/>
            <a:ext cx="5029648" cy="39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FE17-997A-4985-A002-D0232AD2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FBD2-0267-4424-BCDF-E00E4310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machine learning paradigms don’t resemble the brain</a:t>
            </a:r>
          </a:p>
          <a:p>
            <a:r>
              <a:rPr lang="en-US" dirty="0"/>
              <a:t>Reservoir computing methods, especially Liquid State Machines, provide a biologically plausible computational framework</a:t>
            </a:r>
          </a:p>
          <a:p>
            <a:r>
              <a:rPr lang="en-US" dirty="0"/>
              <a:t>This work will investigate the liquid state machine framework with an emphasis on the nonlinear delay dynamics that arise from realistic distributions of synapse lengths and signal propagation times</a:t>
            </a:r>
          </a:p>
          <a:p>
            <a:r>
              <a:rPr lang="en-US" dirty="0"/>
              <a:t>The work will focus on recognizing stationary and </a:t>
            </a:r>
            <a:r>
              <a:rPr lang="en-US" dirty="0" err="1"/>
              <a:t>cyclostationary</a:t>
            </a:r>
            <a:r>
              <a:rPr lang="en-US" dirty="0"/>
              <a:t>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D43-6DB8-4694-99C0-F6341A4E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618-7638-4D69-95D4-80B51DB1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will explore the effect of realistic distance-based synaptic propagation times on the computational power of the neural circuit</a:t>
            </a:r>
          </a:p>
          <a:p>
            <a:r>
              <a:rPr lang="en-US" dirty="0"/>
              <a:t>This research will explore the contribution of spatial organization and disorganization</a:t>
            </a:r>
          </a:p>
          <a:p>
            <a:r>
              <a:rPr lang="en-US" dirty="0"/>
              <a:t>This research will examine the ability of neural circuits to separate </a:t>
            </a:r>
            <a:r>
              <a:rPr lang="en-US" dirty="0" err="1"/>
              <a:t>cyclostationary</a:t>
            </a:r>
            <a:r>
              <a:rPr lang="en-US" dirty="0"/>
              <a:t>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7D5E-7E58-429B-B8F7-06862E3A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4209-A940-4A23-A33B-5CB843E1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</a:t>
            </a:r>
            <a:r>
              <a:rPr lang="en-US" dirty="0" err="1"/>
              <a:t>Izhekevich</a:t>
            </a:r>
            <a:r>
              <a:rPr lang="en-US" dirty="0"/>
              <a:t> neural dynamics, first order synapse dynamics, and variable synaptic propagation times in MATLAB</a:t>
            </a:r>
          </a:p>
          <a:p>
            <a:r>
              <a:rPr lang="en-US" dirty="0"/>
              <a:t>Constructed columnar neural microcircuits with distance-dependent connectivity and synaptic delay</a:t>
            </a:r>
          </a:p>
          <a:p>
            <a:r>
              <a:rPr lang="en-US" dirty="0"/>
              <a:t>Demonstrated separation property of this neural circuit</a:t>
            </a:r>
          </a:p>
        </p:txBody>
      </p:sp>
    </p:spTree>
    <p:extLst>
      <p:ext uri="{BB962C8B-B14F-4D97-AF65-F5344CB8AC3E}">
        <p14:creationId xmlns:p14="http://schemas.microsoft.com/office/powerpoint/2010/main" val="42479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reservoir with fading memory is driven by an input</a:t>
            </a:r>
          </a:p>
          <a:p>
            <a:r>
              <a:rPr lang="en-US" dirty="0"/>
              <a:t>The input evokes complex dynamics in the reservoir</a:t>
            </a:r>
          </a:p>
          <a:p>
            <a:r>
              <a:rPr lang="en-US" dirty="0"/>
              <a:t>A linear readout map extracts the desired data from the reservoir</a:t>
            </a:r>
          </a:p>
          <a:p>
            <a:r>
              <a:rPr lang="en-US" dirty="0"/>
              <a:t>Multiple readouts can be trained with simple regression to extract different information from the same reservoir</a:t>
            </a:r>
          </a:p>
          <a:p>
            <a:r>
              <a:rPr lang="en-US" dirty="0"/>
              <a:t>Separated into machine learning (Echo State Machines) and biologically plausible neural dynamics (Liquid State Machines)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018-A37A-4F0E-AA23-7DBDE41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35CC-C14B-4172-B824-3A6058A9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reservoir can be viewed as a nonlinear filter L</a:t>
            </a:r>
            <a:r>
              <a:rPr lang="en-US" baseline="30000" dirty="0"/>
              <a:t>M </a:t>
            </a:r>
            <a:r>
              <a:rPr lang="en-US" dirty="0"/>
              <a:t>that transforms an input </a:t>
            </a:r>
            <a:r>
              <a:rPr lang="en-US" i="1" dirty="0"/>
              <a:t>u</a:t>
            </a:r>
            <a:r>
              <a:rPr lang="en-US" dirty="0"/>
              <a:t> into an M-dimensional state vector </a:t>
            </a:r>
            <a:r>
              <a:rPr lang="en-US" dirty="0" err="1"/>
              <a:t>x</a:t>
            </a:r>
            <a:r>
              <a:rPr lang="en-US" baseline="30000" dirty="0" err="1"/>
              <a:t>M</a:t>
            </a:r>
            <a:endParaRPr lang="en-US" baseline="30000" dirty="0"/>
          </a:p>
          <a:p>
            <a:r>
              <a:rPr lang="en-US" dirty="0"/>
              <a:t>Multiple readout functions </a:t>
            </a:r>
            <a:r>
              <a:rPr lang="en-US" dirty="0" err="1"/>
              <a:t>f</a:t>
            </a:r>
            <a:r>
              <a:rPr lang="en-US" baseline="30000" dirty="0" err="1"/>
              <a:t>M</a:t>
            </a:r>
            <a:r>
              <a:rPr lang="en-US" dirty="0"/>
              <a:t> then map the state vector onto the desired output(s) y</a:t>
            </a:r>
          </a:p>
          <a:p>
            <a:r>
              <a:rPr lang="en-US" dirty="0"/>
              <a:t>Readout functions are trained independently, reservoir is not trained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AE28-3147-402C-A26D-55ED544D00B9}"/>
              </a:ext>
            </a:extLst>
          </p:cNvPr>
          <p:cNvSpPr txBox="1"/>
          <p:nvPr/>
        </p:nvSpPr>
        <p:spPr>
          <a:xfrm>
            <a:off x="1385740" y="6400800"/>
            <a:ext cx="890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“Real-Time Computing Without Stable States: A New Framework for Neural Computation Based on Perturbations”, W. Maas, T. </a:t>
            </a:r>
            <a:r>
              <a:rPr lang="en-US" sz="1100" dirty="0" err="1"/>
              <a:t>Natschlager</a:t>
            </a:r>
            <a:r>
              <a:rPr lang="en-US" sz="1100" dirty="0"/>
              <a:t>, H. </a:t>
            </a:r>
            <a:r>
              <a:rPr lang="en-US" sz="1100" dirty="0" err="1"/>
              <a:t>Markram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DBAAD-FF46-475F-A8D8-6A395C9C8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7" t="23392" r="42211" b="55488"/>
          <a:stretch/>
        </p:blipFill>
        <p:spPr>
          <a:xfrm>
            <a:off x="2893731" y="4128940"/>
            <a:ext cx="4309611" cy="21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025-7D12-4932-A731-6E8DB349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 reservoirs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C0DB-A609-4251-81D5-A7833851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circuits have been used extensively as LSM reservoirs</a:t>
            </a:r>
          </a:p>
          <a:p>
            <a:r>
              <a:rPr lang="en-US" dirty="0"/>
              <a:t>Common topology is a column on a unit grid, initial work used a 3x3x15 column of 135 LIF neurons</a:t>
            </a:r>
          </a:p>
          <a:p>
            <a:r>
              <a:rPr lang="en-US" dirty="0"/>
              <a:t>Neuron connectivity is distance-based, biologically plausible connectivity has been shown to provide the best reservoir dynamics</a:t>
            </a:r>
          </a:p>
          <a:p>
            <a:r>
              <a:rPr lang="en-US" dirty="0"/>
              <a:t>Propagation times have NOT been modeled realistically, typically the propagation time down any synapse is not length-dependent</a:t>
            </a:r>
          </a:p>
        </p:txBody>
      </p:sp>
    </p:spTree>
    <p:extLst>
      <p:ext uri="{BB962C8B-B14F-4D97-AF65-F5344CB8AC3E}">
        <p14:creationId xmlns:p14="http://schemas.microsoft.com/office/powerpoint/2010/main" val="213903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BBC6F-3490-477E-8494-21469B69C214}"/>
              </a:ext>
            </a:extLst>
          </p:cNvPr>
          <p:cNvGrpSpPr/>
          <p:nvPr/>
        </p:nvGrpSpPr>
        <p:grpSpPr>
          <a:xfrm>
            <a:off x="271500" y="2996161"/>
            <a:ext cx="11530862" cy="3715716"/>
            <a:chOff x="167802" y="2659872"/>
            <a:chExt cx="11802493" cy="4019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9EC181-8761-4482-AC58-05BD0979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68" y="2667784"/>
              <a:ext cx="3009027" cy="401203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093033-12DB-4973-AEA5-F1D6B322CD25}"/>
                  </a:ext>
                </a:extLst>
              </p:cNvPr>
              <p:cNvSpPr txBox="1"/>
              <p:nvPr/>
            </p:nvSpPr>
            <p:spPr>
              <a:xfrm>
                <a:off x="1319134" y="1538949"/>
                <a:ext cx="6696705" cy="1062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Connection probability depends on neuron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Original LSM paper (Maas 2002) found best performance for </a:t>
                </a:r>
                <a:r>
                  <a:rPr lang="el-GR" dirty="0"/>
                  <a:t>λ</a:t>
                </a:r>
                <a:r>
                  <a:rPr lang="en-US" dirty="0"/>
                  <a:t>=2</a:t>
                </a:r>
              </a:p>
              <a:p>
                <a:r>
                  <a:rPr lang="en-US" dirty="0"/>
                  <a:t>3x3x15 column on integer grid locations, 135 neurons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093033-12DB-4973-AEA5-F1D6B322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34" y="1538949"/>
                <a:ext cx="6696705" cy="1062214"/>
              </a:xfrm>
              <a:prstGeom prst="rect">
                <a:avLst/>
              </a:prstGeom>
              <a:blipFill>
                <a:blip r:embed="rId6"/>
                <a:stretch>
                  <a:fillRect l="-72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C014946-5F99-4ED7-BBC6-2610D83D2C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816" t="17845" r="42368" b="54604"/>
          <a:stretch/>
        </p:blipFill>
        <p:spPr>
          <a:xfrm>
            <a:off x="8961268" y="1032543"/>
            <a:ext cx="2247202" cy="1972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A61D4-2AA1-4259-A52B-A0B463AB14DA}"/>
              </a:ext>
            </a:extLst>
          </p:cNvPr>
          <p:cNvCxnSpPr/>
          <p:nvPr/>
        </p:nvCxnSpPr>
        <p:spPr>
          <a:xfrm>
            <a:off x="7516141" y="2147227"/>
            <a:ext cx="12320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743-6B50-480B-AF62-78FE9E6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spectrum of neural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20EE2-F255-489D-83D1-7241EE951B74}"/>
              </a:ext>
            </a:extLst>
          </p:cNvPr>
          <p:cNvSpPr txBox="1"/>
          <p:nvPr/>
        </p:nvSpPr>
        <p:spPr>
          <a:xfrm>
            <a:off x="414779" y="4034674"/>
            <a:ext cx="232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Perceptron: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Weighted sum of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dynamic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 spiking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B6B7-8CD0-41A9-A8FD-5435E980A750}"/>
              </a:ext>
            </a:extLst>
          </p:cNvPr>
          <p:cNvSpPr txBox="1"/>
          <p:nvPr/>
        </p:nvSpPr>
        <p:spPr>
          <a:xfrm>
            <a:off x="5866383" y="4034674"/>
            <a:ext cx="22265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Izhikevich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Replicates observed spiking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85791-9C5A-443B-A2D8-FFFE2EC0CAAF}"/>
              </a:ext>
            </a:extLst>
          </p:cNvPr>
          <p:cNvSpPr txBox="1"/>
          <p:nvPr/>
        </p:nvSpPr>
        <p:spPr>
          <a:xfrm>
            <a:off x="8698861" y="4034674"/>
            <a:ext cx="270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Hodgkins</a:t>
            </a:r>
            <a:r>
              <a:rPr lang="en-US" dirty="0"/>
              <a:t>-Huxley: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&gt;10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Corresponds to known ion channels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E59867-3B45-4A3C-9E9F-71412D72B957}"/>
              </a:ext>
            </a:extLst>
          </p:cNvPr>
          <p:cNvSpPr/>
          <p:nvPr/>
        </p:nvSpPr>
        <p:spPr>
          <a:xfrm>
            <a:off x="414779" y="2790330"/>
            <a:ext cx="11161336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dynamic fidelity, increasing computational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C4E23-2DD4-4E10-B8E0-63BF8E9DC78B}"/>
              </a:ext>
            </a:extLst>
          </p:cNvPr>
          <p:cNvSpPr txBox="1"/>
          <p:nvPr/>
        </p:nvSpPr>
        <p:spPr>
          <a:xfrm>
            <a:off x="414779" y="1909170"/>
            <a:ext cx="16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computational models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BA634-C93C-43D5-955A-7C674C833ECB}"/>
              </a:ext>
            </a:extLst>
          </p:cNvPr>
          <p:cNvSpPr txBox="1"/>
          <p:nvPr/>
        </p:nvSpPr>
        <p:spPr>
          <a:xfrm>
            <a:off x="10146384" y="1954063"/>
            <a:ext cx="142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High-fidelity biological models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871F8-7DD5-4F88-B052-A47B81572DB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78848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8FC68C-0B93-44C9-A2A6-F458C90F5B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79647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5A7D6-4500-4326-8C12-9B5E750BA6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052309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F21C9B-70BB-44E5-A2F9-7CFEF99FC173}"/>
              </a:ext>
            </a:extLst>
          </p:cNvPr>
          <p:cNvSpPr/>
          <p:nvPr/>
        </p:nvSpPr>
        <p:spPr>
          <a:xfrm rot="16200000">
            <a:off x="8105384" y="2192648"/>
            <a:ext cx="394635" cy="65121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91F90-D843-4FD2-9733-CA816F6712A7}"/>
              </a:ext>
            </a:extLst>
          </p:cNvPr>
          <p:cNvSpPr txBox="1"/>
          <p:nvPr/>
        </p:nvSpPr>
        <p:spPr>
          <a:xfrm>
            <a:off x="5046649" y="5646017"/>
            <a:ext cx="651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 lives here, numerical integration in MATLAB and NEURON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588C1-E8D5-4A9A-8D8D-C37313EB5807}"/>
              </a:ext>
            </a:extLst>
          </p:cNvPr>
          <p:cNvSpPr txBox="1"/>
          <p:nvPr/>
        </p:nvSpPr>
        <p:spPr>
          <a:xfrm>
            <a:off x="2973188" y="4058886"/>
            <a:ext cx="2016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Simple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Basic spiking mechanism</a:t>
            </a:r>
          </a:p>
        </p:txBody>
      </p:sp>
    </p:spTree>
    <p:extLst>
      <p:ext uri="{BB962C8B-B14F-4D97-AF65-F5344CB8AC3E}">
        <p14:creationId xmlns:p14="http://schemas.microsoft.com/office/powerpoint/2010/main" val="40957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653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Thesis Plan</vt:lpstr>
      <vt:lpstr>Motivation</vt:lpstr>
      <vt:lpstr>Novel contributions</vt:lpstr>
      <vt:lpstr>Current status</vt:lpstr>
      <vt:lpstr>Reservoir Computing</vt:lpstr>
      <vt:lpstr>Liquid State Machines</vt:lpstr>
      <vt:lpstr>Liquid state machine reservoirs</vt:lpstr>
      <vt:lpstr>Neural connectivity</vt:lpstr>
      <vt:lpstr>Fidelity spectrum of neural models</vt:lpstr>
      <vt:lpstr>Neural dynamics</vt:lpstr>
      <vt:lpstr>Synapse dynamics</vt:lpstr>
      <vt:lpstr>Stationary and cyclostationary signals</vt:lpstr>
      <vt:lpstr>Poisson spike trains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Plan</dc:title>
  <dc:creator>vbaker</dc:creator>
  <cp:lastModifiedBy>vbaker</cp:lastModifiedBy>
  <cp:revision>34</cp:revision>
  <dcterms:created xsi:type="dcterms:W3CDTF">2017-12-23T15:45:58Z</dcterms:created>
  <dcterms:modified xsi:type="dcterms:W3CDTF">2018-01-12T13:45:51Z</dcterms:modified>
</cp:coreProperties>
</file>