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60" r:id="rId5"/>
    <p:sldId id="269" r:id="rId6"/>
    <p:sldId id="287" r:id="rId7"/>
    <p:sldId id="284" r:id="rId8"/>
    <p:sldId id="286" r:id="rId9"/>
    <p:sldId id="283" r:id="rId10"/>
    <p:sldId id="276" r:id="rId11"/>
    <p:sldId id="279" r:id="rId12"/>
    <p:sldId id="264" r:id="rId13"/>
    <p:sldId id="273" r:id="rId14"/>
    <p:sldId id="278" r:id="rId15"/>
    <p:sldId id="272" r:id="rId16"/>
    <p:sldId id="271" r:id="rId17"/>
    <p:sldId id="280" r:id="rId18"/>
    <p:sldId id="281" r:id="rId19"/>
    <p:sldId id="282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58E-B4D3-499D-AF00-902031FB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D230-EADF-4FF4-A0C7-BE89B838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B935-2DB8-4089-A42B-7C0798A4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21C7-87D2-4196-9E47-A5F56F3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3946-DBED-4B34-A87C-28C15C2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0869-ACE9-4CDE-BB96-76AA470E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962-F17D-4BA2-900B-C9155AE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7E01-677E-4DFD-9557-959CDF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1248-2022-4B0D-9D07-2B8D553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81319-6D3A-435F-BD52-641FEF81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215FE-FD3D-4E6A-AB2A-7B8C2BA9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5807-819B-456D-9817-F7A2F7A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CDCF-37CB-4045-BBBB-0A4919D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1FDE-278C-4C46-909D-1FB8C5D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C4FC-EE08-46E5-89EE-EF56F35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819E-66C3-4BC7-B396-922F8D54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ED31-6110-4E27-8C38-87889B7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A30D-45CE-44FD-BCF1-4BAAB75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B4A4-F400-4774-BDC0-ED1BCA1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FDF-867F-4A7F-B104-CEF29ED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7589-FD12-48B8-B3B7-3148530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AC300-581F-4D03-AC18-9837131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6C96-8181-4A8F-8601-9636E5B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A459-3700-4F71-A2FC-0277C9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AAA9-57CD-49D3-887B-D513D81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3EE-23C7-4D82-A8A2-3C8ABB69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1D18-9376-4798-925D-0CE6B949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B000-F1D5-4CF6-A3EE-C9B0676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322F-E87C-47D6-B2CA-4C204F9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78E9-B30F-4C8B-AC20-E5E7C20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C87-5716-4AF6-8A29-499CC64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44A3-FE25-4B7B-8020-CDFB673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BE78-C767-488B-A79C-752A7FBF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B9E4-C609-4F09-A5E3-AB21914C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8D56-2F8B-4913-B974-96B66C86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747E-F46B-40C8-A6D2-B842B6F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36956-F2CF-41E1-8DB0-791ACC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99B8F-AF06-4B7F-A7A9-3A52E5D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493A-0700-42F7-8A2D-301C1B0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AD3F7-FCD6-4041-8887-FF7BF8D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C060-96CB-4C74-A5DA-649C354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5F7D5-86CC-40DE-B92B-2826A281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897F0-1DC7-4517-B992-65E3801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05C99-3113-4C00-B4DB-CFF321B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78FF-F73B-43DF-9B10-54344E4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2D90-ABC7-478C-AF60-BFE36E0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DF43-FC87-4E8C-8569-51488F71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BBA8-8F86-4751-B787-80B9F4A7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051D-C122-47C8-8E9B-380ABA7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7928-E159-41FF-B0A3-8641E0B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F39D3-DBEB-42D4-ABB2-819E15D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58E-015C-4A2E-A82E-7F0E429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D136D-5BA6-4BAA-8DFA-4604091B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C80A8-CC0B-4970-B0F6-E1836ABC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773F-8C04-4316-BE23-BA327197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504E-E990-45C4-BC03-6A7D9A8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F50B-F8AB-4CBC-8186-94473F7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275B7-B1B5-47DC-A87E-6256DE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2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AFE6E-CF4D-44BF-8E28-18B1E6A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C2A8-B5CF-4120-9C5B-68B5483F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41BC-6B43-4B36-9B73-D1B1B88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37073-2B21-4CFB-BEF3-C015946096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86" y="320673"/>
            <a:ext cx="1320114" cy="1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329-1945-44B6-9937-B396D162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38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Computational Properties of Neural Columns arising from Temporal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5C531-1D75-46D5-A5A9-47885FDA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7704"/>
            <a:ext cx="9144000" cy="1655762"/>
          </a:xfrm>
        </p:spPr>
        <p:txBody>
          <a:bodyPr/>
          <a:lstStyle/>
          <a:p>
            <a:r>
              <a:rPr lang="en-US" dirty="0"/>
              <a:t>Vincent Baker</a:t>
            </a:r>
          </a:p>
          <a:p>
            <a:r>
              <a:rPr lang="en-US" dirty="0"/>
              <a:t>Drexel University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75046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139E-AFFE-46F8-B928-3AB424E8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C7A49-D55C-4745-A092-1B3307C9D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Simulated a small neural column</a:t>
            </a:r>
          </a:p>
          <a:p>
            <a:r>
              <a:rPr lang="en-US" dirty="0"/>
              <a:t>MATLAB model</a:t>
            </a:r>
          </a:p>
          <a:p>
            <a:pPr lvl="1"/>
            <a:r>
              <a:rPr lang="en-US" dirty="0"/>
              <a:t>Izhikevich dynamics, extended to support action potential propagation times</a:t>
            </a:r>
          </a:p>
          <a:p>
            <a:pPr lvl="1"/>
            <a:r>
              <a:rPr lang="en-US" dirty="0"/>
              <a:t>Column structure based on Maas</a:t>
            </a:r>
          </a:p>
          <a:p>
            <a:pPr lvl="1"/>
            <a:r>
              <a:rPr lang="en-US" dirty="0"/>
              <a:t>Distance-dependent connectivity based on Maas</a:t>
            </a:r>
          </a:p>
          <a:p>
            <a:r>
              <a:rPr lang="en-US" dirty="0"/>
              <a:t>Demonstrated that neural model with delays retains basic properties of Izhikevich model</a:t>
            </a:r>
          </a:p>
          <a:p>
            <a:r>
              <a:rPr lang="en-US" dirty="0"/>
              <a:t>Demonstrated that distance-dependent delays can be a critical parameter in synchronized firing</a:t>
            </a:r>
          </a:p>
          <a:p>
            <a:r>
              <a:rPr lang="en-US" dirty="0"/>
              <a:t>Showed that the propagation speed of a population “wave” depends on the width of the neural column</a:t>
            </a:r>
          </a:p>
          <a:p>
            <a:r>
              <a:rPr lang="en-US" dirty="0"/>
              <a:t>Showed that the neural circuit dynamics encode information about the input spike trains</a:t>
            </a:r>
          </a:p>
        </p:txBody>
      </p:sp>
    </p:spTree>
    <p:extLst>
      <p:ext uri="{BB962C8B-B14F-4D97-AF65-F5344CB8AC3E}">
        <p14:creationId xmlns:p14="http://schemas.microsoft.com/office/powerpoint/2010/main" val="301968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89EA-8981-4D8B-BFF9-EF6B5CE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BA1D3-8DC0-42EF-8053-6E80207338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2553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3x3x15 column on integer grid locations, 135 neurons</a:t>
                </a:r>
              </a:p>
              <a:p>
                <a:r>
                  <a:rPr lang="en-US" dirty="0"/>
                  <a:t>Distance-dependent connectivity,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l-GR" dirty="0"/>
                                  <m:t>λ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EFBA1D3-8DC0-42EF-8053-6E8020733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55326"/>
              </a:xfrm>
              <a:blipFill rotWithShape="0">
                <a:blip r:embed="rId2"/>
                <a:stretch>
                  <a:fillRect l="-812" t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27BBC6F-3490-477E-8494-21469B69C214}"/>
              </a:ext>
            </a:extLst>
          </p:cNvPr>
          <p:cNvGrpSpPr/>
          <p:nvPr/>
        </p:nvGrpSpPr>
        <p:grpSpPr>
          <a:xfrm>
            <a:off x="4999660" y="3215888"/>
            <a:ext cx="6720563" cy="3272496"/>
            <a:chOff x="167802" y="2659872"/>
            <a:chExt cx="8838725" cy="40199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86738C-618A-4C35-98F4-DE8DD67C0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02" y="2667787"/>
              <a:ext cx="3009028" cy="40120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DD1A8E-7A14-4A69-A89F-C48D23E58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922" y="2667786"/>
              <a:ext cx="3009028" cy="40120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EB060F-ED99-45D3-9BB2-BF5E00DF3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42" y="2659872"/>
              <a:ext cx="2924485" cy="395549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" r="5623"/>
          <a:stretch/>
        </p:blipFill>
        <p:spPr>
          <a:xfrm>
            <a:off x="389905" y="3269240"/>
            <a:ext cx="4349072" cy="321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3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2E8E-4104-45CA-BF80-CCAE1A31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2F40-9D0A-4B2B-8EBC-6C6B50E3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2481" cy="4351338"/>
          </a:xfrm>
        </p:spPr>
        <p:txBody>
          <a:bodyPr/>
          <a:lstStyle/>
          <a:p>
            <a:r>
              <a:rPr lang="en-US" dirty="0"/>
              <a:t>Original LSM paper (Maas 2002) found best performance for </a:t>
            </a:r>
            <a:r>
              <a:rPr lang="el-GR" dirty="0"/>
              <a:t>λ</a:t>
            </a:r>
            <a:r>
              <a:rPr lang="en-US" dirty="0"/>
              <a:t>=2</a:t>
            </a:r>
          </a:p>
          <a:p>
            <a:r>
              <a:rPr lang="en-US" dirty="0"/>
              <a:t>This work will explore how spatial organization and connectivity of the columns effect performance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27E8A9-79EC-4192-BA10-E750069FC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16" t="17845" r="42368" b="54604"/>
          <a:stretch/>
        </p:blipFill>
        <p:spPr>
          <a:xfrm>
            <a:off x="3672710" y="3374382"/>
            <a:ext cx="3192244" cy="2802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B686F4-A933-4AB7-89BE-72C1BCE4F7F0}"/>
              </a:ext>
            </a:extLst>
          </p:cNvPr>
          <p:cNvSpPr txBox="1"/>
          <p:nvPr/>
        </p:nvSpPr>
        <p:spPr>
          <a:xfrm>
            <a:off x="2268812" y="6173400"/>
            <a:ext cx="651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The liquid neural network performed best with a mix of local and global connectivity (Maas 2002)</a:t>
            </a:r>
          </a:p>
        </p:txBody>
      </p:sp>
    </p:spTree>
    <p:extLst>
      <p:ext uri="{BB962C8B-B14F-4D97-AF65-F5344CB8AC3E}">
        <p14:creationId xmlns:p14="http://schemas.microsoft.com/office/powerpoint/2010/main" val="212598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6115-048F-4F60-B353-3AEE9BB6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18B1-8E66-4478-AF65-BE72EA7F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941"/>
            <a:ext cx="10515600" cy="4351338"/>
          </a:xfrm>
        </p:spPr>
        <p:txBody>
          <a:bodyPr/>
          <a:lstStyle/>
          <a:p>
            <a:r>
              <a:rPr lang="en-US" dirty="0"/>
              <a:t>Original LSM set all propagation delays to 1.5 </a:t>
            </a:r>
            <a:r>
              <a:rPr lang="en-US" dirty="0" err="1"/>
              <a:t>ms</a:t>
            </a:r>
            <a:r>
              <a:rPr lang="en-US" dirty="0"/>
              <a:t> regardless of position</a:t>
            </a:r>
          </a:p>
          <a:p>
            <a:r>
              <a:rPr lang="en-US" dirty="0"/>
              <a:t>We extended Izhikevich simulation to include propagation delay</a:t>
            </a:r>
          </a:p>
          <a:p>
            <a:r>
              <a:rPr lang="en-US" dirty="0"/>
              <a:t>Our model retains basic behavior of the Izhikevich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0F3435-00C3-4483-83C9-F235EF4A1BD7}"/>
              </a:ext>
            </a:extLst>
          </p:cNvPr>
          <p:cNvGrpSpPr/>
          <p:nvPr/>
        </p:nvGrpSpPr>
        <p:grpSpPr>
          <a:xfrm>
            <a:off x="1567416" y="3005422"/>
            <a:ext cx="7757815" cy="3037910"/>
            <a:chOff x="1567416" y="3005422"/>
            <a:chExt cx="7757815" cy="30379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1A82E9A-EA27-40E8-AD4F-BFB478797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5292" y="3005422"/>
              <a:ext cx="3899939" cy="303791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26EFDE-91EF-41FB-8EEE-22A802F51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7416" y="3005422"/>
              <a:ext cx="3887218" cy="303791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1B686F4-A933-4AB7-89BE-72C1BCE4F7F0}"/>
              </a:ext>
            </a:extLst>
          </p:cNvPr>
          <p:cNvSpPr txBox="1"/>
          <p:nvPr/>
        </p:nvSpPr>
        <p:spPr>
          <a:xfrm>
            <a:off x="1338509" y="6067405"/>
            <a:ext cx="853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The original Izhikevich model (left) and our extended model with random delays (right) both show synchronization in response to randomized “thalamic” input (Izhikevich 2003, https://www.izhikevich.org/publications/spikes.htm)</a:t>
            </a:r>
          </a:p>
        </p:txBody>
      </p:sp>
    </p:spTree>
    <p:extLst>
      <p:ext uri="{BB962C8B-B14F-4D97-AF65-F5344CB8AC3E}">
        <p14:creationId xmlns:p14="http://schemas.microsoft.com/office/powerpoint/2010/main" val="149213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7203-94A7-4004-A2A3-B20DFB27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10384" cy="1325563"/>
          </a:xfrm>
        </p:spPr>
        <p:txBody>
          <a:bodyPr/>
          <a:lstStyle/>
          <a:p>
            <a:r>
              <a:rPr lang="en-US" dirty="0"/>
              <a:t>Delay-induced synchronization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B71117-7636-4241-B375-820BF5BB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45843" cy="4351338"/>
          </a:xfrm>
        </p:spPr>
        <p:txBody>
          <a:bodyPr/>
          <a:lstStyle/>
          <a:p>
            <a:r>
              <a:rPr lang="en-US" dirty="0"/>
              <a:t>Stimulated neurons in bottom 25% with random background, observed wavelike propagation up the column</a:t>
            </a:r>
          </a:p>
          <a:p>
            <a:r>
              <a:rPr lang="en-US" dirty="0"/>
              <a:t>Demonstrated that the distance-dependent delay can be a critical parameter for synchronized firing with propagation</a:t>
            </a:r>
          </a:p>
        </p:txBody>
      </p:sp>
      <p:pic>
        <p:nvPicPr>
          <p:cNvPr id="3" name="column_abc">
            <a:hlinkClick r:id="" action="ppaction://media"/>
            <a:extLst>
              <a:ext uri="{FF2B5EF4-FFF2-40B4-BE49-F238E27FC236}">
                <a16:creationId xmlns:a16="http://schemas.microsoft.com/office/drawing/2014/main" id="{9569281C-1D22-47E2-93CF-1221AD79273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26594" y="1911178"/>
            <a:ext cx="1458415" cy="4180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3D05C6-2A9E-4505-B106-0244E437B1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76" y="3531531"/>
            <a:ext cx="3103548" cy="2780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F03BD8-3EAE-4C1E-821B-2A0065236F05}"/>
              </a:ext>
            </a:extLst>
          </p:cNvPr>
          <p:cNvSpPr txBox="1"/>
          <p:nvPr/>
        </p:nvSpPr>
        <p:spPr>
          <a:xfrm>
            <a:off x="3726470" y="4001294"/>
            <a:ext cx="4622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Column with random propagation delays, no synchronized firing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62FB5-4C6F-4683-880C-73DE15A1113D}"/>
              </a:ext>
            </a:extLst>
          </p:cNvPr>
          <p:cNvSpPr txBox="1"/>
          <p:nvPr/>
        </p:nvSpPr>
        <p:spPr>
          <a:xfrm>
            <a:off x="3751262" y="5304235"/>
            <a:ext cx="365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Identical column with distance-dependent delays, we see synchronized firing that propagates up the column</a:t>
            </a:r>
          </a:p>
        </p:txBody>
      </p:sp>
    </p:spTree>
    <p:extLst>
      <p:ext uri="{BB962C8B-B14F-4D97-AF65-F5344CB8AC3E}">
        <p14:creationId xmlns:p14="http://schemas.microsoft.com/office/powerpoint/2010/main" val="36850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0F4E-B9AE-4446-883F-DE3CB06B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168F-51F4-49A4-B7B6-FCFC156C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6750" cy="17604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Propagating waves in neural circuits have been proposed as a mechanism for neural synchronization (Keane and Gong)</a:t>
            </a:r>
          </a:p>
          <a:p>
            <a:r>
              <a:rPr lang="en-US" dirty="0"/>
              <a:t>Neural column width affects effective propagation speed</a:t>
            </a:r>
          </a:p>
          <a:p>
            <a:r>
              <a:rPr lang="en-US" dirty="0"/>
              <a:t>Our group (J. </a:t>
            </a:r>
            <a:r>
              <a:rPr lang="en-US" dirty="0" err="1"/>
              <a:t>Tumulty</a:t>
            </a:r>
            <a:r>
              <a:rPr lang="en-US" dirty="0"/>
              <a:t>) has shown interesting synchronization phases in realistic neural networks with artificially slow propagation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5"/>
          <a:stretch/>
        </p:blipFill>
        <p:spPr>
          <a:xfrm>
            <a:off x="6000838" y="3720975"/>
            <a:ext cx="3206774" cy="2673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330" y="3888326"/>
            <a:ext cx="2287274" cy="22865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1644" y="6229942"/>
            <a:ext cx="301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Waves in a two-dimensional neural network (Keane and Gong)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0955" y="6376006"/>
            <a:ext cx="4153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Thinner columns exhibit slower effective propagation speed</a:t>
            </a:r>
          </a:p>
        </p:txBody>
      </p:sp>
    </p:spTree>
    <p:extLst>
      <p:ext uri="{BB962C8B-B14F-4D97-AF65-F5344CB8AC3E}">
        <p14:creationId xmlns:p14="http://schemas.microsoft.com/office/powerpoint/2010/main" val="1397563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distance vs. liquid state distance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19" y="2711823"/>
            <a:ext cx="4718571" cy="3538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05" y="2743199"/>
            <a:ext cx="4676737" cy="35075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9341" y="3019950"/>
            <a:ext cx="4587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9341" y="4645297"/>
            <a:ext cx="4507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9341" y="6223560"/>
            <a:ext cx="3139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Typical stimulus (A) and reservoir response (B)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6311900"/>
            <a:ext cx="5300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The distance between the input spike trains is reflected in the reservoir response</a:t>
            </a:r>
          </a:p>
        </p:txBody>
      </p:sp>
    </p:spTree>
    <p:extLst>
      <p:ext uri="{BB962C8B-B14F-4D97-AF65-F5344CB8AC3E}">
        <p14:creationId xmlns:p14="http://schemas.microsoft.com/office/powerpoint/2010/main" val="171772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139E-AFFE-46F8-B928-3AB424E8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C7A49-D55C-4745-A092-1B3307C9D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2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LSM classifier based on current column model</a:t>
            </a:r>
          </a:p>
          <a:p>
            <a:pPr lvl="1"/>
            <a:r>
              <a:rPr lang="en-US" dirty="0"/>
              <a:t>Speech classifier based on TI46 speech corpus</a:t>
            </a:r>
          </a:p>
          <a:p>
            <a:pPr lvl="1"/>
            <a:r>
              <a:rPr lang="en-US" dirty="0"/>
              <a:t>Commercial data sets</a:t>
            </a:r>
          </a:p>
          <a:p>
            <a:r>
              <a:rPr lang="en-US" dirty="0"/>
              <a:t>Further dynamics investigations</a:t>
            </a:r>
          </a:p>
          <a:p>
            <a:pPr lvl="1"/>
            <a:r>
              <a:rPr lang="en-US" dirty="0"/>
              <a:t>Neuron dynamics, especially delayed firing near a bifurcation for slow propagation</a:t>
            </a:r>
          </a:p>
          <a:p>
            <a:pPr lvl="1"/>
            <a:r>
              <a:rPr lang="en-US" dirty="0"/>
              <a:t>Spatial organization effect, especially </a:t>
            </a:r>
            <a:r>
              <a:rPr lang="en-US" dirty="0" err="1"/>
              <a:t>microcolumn</a:t>
            </a:r>
            <a:r>
              <a:rPr lang="en-US" dirty="0"/>
              <a:t> structures</a:t>
            </a:r>
          </a:p>
          <a:p>
            <a:r>
              <a:rPr lang="en-US" dirty="0"/>
              <a:t>Highly realistic simulation</a:t>
            </a:r>
          </a:p>
          <a:p>
            <a:pPr lvl="1"/>
            <a:r>
              <a:rPr lang="en-US" dirty="0"/>
              <a:t>NEURON simulator with validated biological parameters</a:t>
            </a:r>
          </a:p>
          <a:p>
            <a:r>
              <a:rPr lang="en-US" dirty="0"/>
              <a:t>Efficient hardware implementation of LSM</a:t>
            </a:r>
          </a:p>
          <a:p>
            <a:pPr lvl="1"/>
            <a:r>
              <a:rPr lang="en-US" dirty="0"/>
              <a:t>Concepts for application-specific integrated circuits</a:t>
            </a:r>
          </a:p>
          <a:p>
            <a:pPr lvl="1"/>
            <a:r>
              <a:rPr lang="en-US" dirty="0"/>
              <a:t>Photonic implementation (</a:t>
            </a:r>
            <a:r>
              <a:rPr lang="en-US" dirty="0" err="1"/>
              <a:t>Prucnal</a:t>
            </a:r>
            <a:r>
              <a:rPr lang="en-US" dirty="0"/>
              <a:t> group at Princeton)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3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82C3-7734-4537-92BC-2453EB82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C26D-C3F3-43F0-91DF-F02497A69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 question: how does cognition arise from the biophysical organization of the brain?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question: Can columns of neurons encode time series inputs into high-order dynamic states that facilitate classification?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approach: Simulate neural columns in the liquid state machine computational model, measure the effects of physical properties on computational performance in classifying time series inputs</a:t>
            </a:r>
          </a:p>
        </p:txBody>
      </p:sp>
    </p:spTree>
    <p:extLst>
      <p:ext uri="{BB962C8B-B14F-4D97-AF65-F5344CB8AC3E}">
        <p14:creationId xmlns:p14="http://schemas.microsoft.com/office/powerpoint/2010/main" val="2685010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3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Deeper understanding of biological neural circuits</a:t>
            </a:r>
          </a:p>
          <a:p>
            <a:pPr lvl="1"/>
            <a:r>
              <a:rPr lang="en-US" dirty="0"/>
              <a:t>Creates new measures of computational capability for biological networks</a:t>
            </a:r>
          </a:p>
          <a:p>
            <a:pPr lvl="1"/>
            <a:r>
              <a:rPr lang="en-US" dirty="0"/>
              <a:t>Biologically plausible adaptation mechanisms</a:t>
            </a:r>
          </a:p>
          <a:p>
            <a:pPr lvl="1"/>
            <a:r>
              <a:rPr lang="en-US" dirty="0"/>
              <a:t>New understanding of the role of neural dynamics in cognition</a:t>
            </a:r>
          </a:p>
          <a:p>
            <a:r>
              <a:rPr lang="en-US" dirty="0"/>
              <a:t>Improved liquid state machines for machine learning</a:t>
            </a:r>
          </a:p>
          <a:p>
            <a:pPr lvl="1"/>
            <a:r>
              <a:rPr lang="en-US" dirty="0"/>
              <a:t>Improved computational properties inspired by biological neuron dynamics</a:t>
            </a:r>
          </a:p>
          <a:p>
            <a:pPr lvl="1"/>
            <a:r>
              <a:rPr lang="en-US" dirty="0"/>
              <a:t>Fast implementation on application-specific hardware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1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021A-EED9-436A-A0DE-2465435F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94C0-40B2-4333-8604-D0F03675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623"/>
            <a:ext cx="10515600" cy="4351338"/>
          </a:xfrm>
        </p:spPr>
        <p:txBody>
          <a:bodyPr/>
          <a:lstStyle/>
          <a:p>
            <a:r>
              <a:rPr lang="en-US" dirty="0"/>
              <a:t>Nonlinear “liquid” with fading memory is driven by an input</a:t>
            </a:r>
          </a:p>
          <a:p>
            <a:r>
              <a:rPr lang="en-US" dirty="0"/>
              <a:t>The input evokes complex dynamics in the liquid</a:t>
            </a:r>
          </a:p>
          <a:p>
            <a:r>
              <a:rPr lang="en-US" dirty="0"/>
              <a:t>A </a:t>
            </a:r>
            <a:r>
              <a:rPr lang="en-US" u="sng" dirty="0"/>
              <a:t>linear</a:t>
            </a:r>
            <a:r>
              <a:rPr lang="en-US" dirty="0"/>
              <a:t> readout map extracts the desired data from the liquid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40A40-3F2D-48AF-906D-7DB8DD645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2" t="12688" r="25632" b="62707"/>
          <a:stretch/>
        </p:blipFill>
        <p:spPr>
          <a:xfrm>
            <a:off x="1084737" y="3695409"/>
            <a:ext cx="8797491" cy="2404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37DA81-C6A4-44FC-A631-E3C82791D1B6}"/>
              </a:ext>
            </a:extLst>
          </p:cNvPr>
          <p:cNvSpPr txBox="1"/>
          <p:nvPr/>
        </p:nvSpPr>
        <p:spPr>
          <a:xfrm>
            <a:off x="3859761" y="5915295"/>
            <a:ext cx="292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Lukosevicius</a:t>
            </a:r>
            <a:r>
              <a:rPr lang="en-US" dirty="0"/>
              <a:t> and Jaeger 2009</a:t>
            </a:r>
          </a:p>
        </p:txBody>
      </p:sp>
    </p:spTree>
    <p:extLst>
      <p:ext uri="{BB962C8B-B14F-4D97-AF65-F5344CB8AC3E}">
        <p14:creationId xmlns:p14="http://schemas.microsoft.com/office/powerpoint/2010/main" val="17419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7871-7EAB-498D-A07B-8A690D61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47C8-A8A0-4D56-87C4-965976FE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79227" cy="2070872"/>
          </a:xfrm>
        </p:spPr>
        <p:txBody>
          <a:bodyPr/>
          <a:lstStyle/>
          <a:p>
            <a:r>
              <a:rPr lang="en-US" dirty="0"/>
              <a:t>Maas et al showed that a reservoir with fading memory retains information about time history in its dynamic state</a:t>
            </a:r>
          </a:p>
          <a:p>
            <a:r>
              <a:rPr lang="en-US" dirty="0"/>
              <a:t>LSM was able to classify all 4 segments in a 1 second sequence based only on the liquid state at t=1 second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CC89A-7DB2-4E47-9A57-AF20541BECFA}"/>
              </a:ext>
            </a:extLst>
          </p:cNvPr>
          <p:cNvSpPr txBox="1"/>
          <p:nvPr/>
        </p:nvSpPr>
        <p:spPr>
          <a:xfrm>
            <a:off x="1622066" y="6192833"/>
            <a:ext cx="750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Maas2002 demonstrated that fading memory created by dynamic synapses (right, top) can recognize past events in a time series. The network with static synapses (right, bottom) showed limited memory.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2529EB-45AC-42AE-A179-8B0EC3770042}"/>
              </a:ext>
            </a:extLst>
          </p:cNvPr>
          <p:cNvGrpSpPr/>
          <p:nvPr/>
        </p:nvGrpSpPr>
        <p:grpSpPr>
          <a:xfrm>
            <a:off x="1735082" y="3560200"/>
            <a:ext cx="7396209" cy="2632633"/>
            <a:chOff x="1800985" y="3297194"/>
            <a:chExt cx="7396209" cy="26326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73BE7D2-1DCD-44E3-A7A3-77B608AC8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928" t="18291" r="33660" b="33226"/>
            <a:stretch/>
          </p:blipFill>
          <p:spPr>
            <a:xfrm>
              <a:off x="5654018" y="3330466"/>
              <a:ext cx="3543176" cy="25993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DFC503-0B69-4A1E-80AE-A2273686A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6" t="21989" r="19832" b="23940"/>
            <a:stretch/>
          </p:blipFill>
          <p:spPr>
            <a:xfrm>
              <a:off x="1800985" y="3297194"/>
              <a:ext cx="3521686" cy="2632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5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readouts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1160" cy="4351338"/>
          </a:xfrm>
        </p:spPr>
        <p:txBody>
          <a:bodyPr/>
          <a:lstStyle/>
          <a:p>
            <a:r>
              <a:rPr lang="en-US" dirty="0"/>
              <a:t>Multiple linear readouts can be trained to extract different information from a single reservoir</a:t>
            </a:r>
          </a:p>
          <a:p>
            <a:r>
              <a:rPr lang="en-US" dirty="0"/>
              <a:t>Simple adaptation mechanism for new information that does not disturb previously trained readout maps</a:t>
            </a:r>
          </a:p>
          <a:p>
            <a:r>
              <a:rPr lang="en-US" dirty="0"/>
              <a:t>Desirable property for adaptive learning where all classes are not known a priori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289" t="22519" r="42622" b="9334"/>
          <a:stretch/>
        </p:blipFill>
        <p:spPr>
          <a:xfrm>
            <a:off x="8114819" y="1825625"/>
            <a:ext cx="3113486" cy="3967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2CC89A-7DB2-4E47-9A57-AF20541BECFA}"/>
              </a:ext>
            </a:extLst>
          </p:cNvPr>
          <p:cNvSpPr txBox="1"/>
          <p:nvPr/>
        </p:nvSpPr>
        <p:spPr>
          <a:xfrm>
            <a:off x="7993782" y="5853797"/>
            <a:ext cx="399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6 readouts extracting diverse information from the same reservoir for the same input. Actual values plotted as dashed lines, readout response are solid lines (Maas 2002)</a:t>
            </a:r>
          </a:p>
        </p:txBody>
      </p:sp>
    </p:spTree>
    <p:extLst>
      <p:ext uri="{BB962C8B-B14F-4D97-AF65-F5344CB8AC3E}">
        <p14:creationId xmlns:p14="http://schemas.microsoft.com/office/powerpoint/2010/main" val="171868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3FFF-8E2C-4B7F-9726-3B4DE9C5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CB21F4-1B9F-436B-BEBC-ADD994CCA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dynamics play an important role in temporal response</a:t>
            </a:r>
          </a:p>
          <a:p>
            <a:r>
              <a:rPr lang="en-US" dirty="0"/>
              <a:t>We start with the Izhikevich model, a simplified 2D dynamic system</a:t>
            </a:r>
          </a:p>
          <a:p>
            <a:r>
              <a:rPr lang="en-US" dirty="0"/>
              <a:t>Can explore nonlinear dynamics while retaining fast simulation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A92C4-9CFA-4F73-BAD1-C3E8C6DB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24" y="3451903"/>
            <a:ext cx="8066903" cy="30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7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Izhikevich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4506" cy="4351338"/>
          </a:xfrm>
        </p:spPr>
        <p:txBody>
          <a:bodyPr/>
          <a:lstStyle/>
          <a:p>
            <a:r>
              <a:rPr lang="en-US" dirty="0"/>
              <a:t>Differential equations with threshold and reset</a:t>
            </a:r>
          </a:p>
          <a:p>
            <a:r>
              <a:rPr lang="en-US" dirty="0"/>
              <a:t>Simple system for exploring two-dimensional dynamics</a:t>
            </a:r>
          </a:p>
          <a:p>
            <a:r>
              <a:rPr lang="en-US" dirty="0"/>
              <a:t>Provides dynamic degrees of freedom not seen in LIF neurons used in previous LSM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438" y="2342486"/>
            <a:ext cx="4598707" cy="3337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2CC89A-7DB2-4E47-9A57-AF20541BECFA}"/>
              </a:ext>
            </a:extLst>
          </p:cNvPr>
          <p:cNvSpPr txBox="1"/>
          <p:nvPr/>
        </p:nvSpPr>
        <p:spPr>
          <a:xfrm>
            <a:off x="7072438" y="5850235"/>
            <a:ext cx="465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The Izhikevich model can replicate common spiking patterns with the appropriate choice of parameters (Izhikevich 2003)</a:t>
            </a:r>
          </a:p>
        </p:txBody>
      </p:sp>
    </p:spTree>
    <p:extLst>
      <p:ext uri="{BB962C8B-B14F-4D97-AF65-F5344CB8AC3E}">
        <p14:creationId xmlns:p14="http://schemas.microsoft.com/office/powerpoint/2010/main" val="202895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 and proposed function</a:t>
            </a:r>
          </a:p>
          <a:p>
            <a:r>
              <a:rPr lang="en-US" dirty="0" err="1"/>
              <a:t>Microcolumn</a:t>
            </a:r>
            <a:r>
              <a:rPr lang="en-US" dirty="0"/>
              <a:t> structures and correlation to age-related decline in Rhesus monkeys</a:t>
            </a:r>
          </a:p>
        </p:txBody>
      </p:sp>
    </p:spTree>
    <p:extLst>
      <p:ext uri="{BB962C8B-B14F-4D97-AF65-F5344CB8AC3E}">
        <p14:creationId xmlns:p14="http://schemas.microsoft.com/office/powerpoint/2010/main" val="17132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4918</TotalTime>
  <Words>879</Words>
  <Application>Microsoft Office PowerPoint</Application>
  <PresentationFormat>Widescreen</PresentationFormat>
  <Paragraphs>97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Computational Properties of Neural Columns arising from Temporal Dynamics</vt:lpstr>
      <vt:lpstr>Thesis</vt:lpstr>
      <vt:lpstr>Impact</vt:lpstr>
      <vt:lpstr>Liquid State Machines</vt:lpstr>
      <vt:lpstr>Fading memory</vt:lpstr>
      <vt:lpstr>Multiple readouts</vt:lpstr>
      <vt:lpstr>Neural models</vt:lpstr>
      <vt:lpstr>Izhikevich model</vt:lpstr>
      <vt:lpstr>Spatial organization</vt:lpstr>
      <vt:lpstr>Results</vt:lpstr>
      <vt:lpstr>Problem</vt:lpstr>
      <vt:lpstr>Column model</vt:lpstr>
      <vt:lpstr>Neural connectivity</vt:lpstr>
      <vt:lpstr>Neural models</vt:lpstr>
      <vt:lpstr>Delay-induced synchronization</vt:lpstr>
      <vt:lpstr>Propagation velocity</vt:lpstr>
      <vt:lpstr>Distance metrics</vt:lpstr>
      <vt:lpstr>Directions for future research</vt:lpstr>
      <vt:lpstr>Further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85</cp:revision>
  <dcterms:created xsi:type="dcterms:W3CDTF">2018-05-08T12:57:52Z</dcterms:created>
  <dcterms:modified xsi:type="dcterms:W3CDTF">2018-05-25T16:37:13Z</dcterms:modified>
</cp:coreProperties>
</file>