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Wave density/flux in neural columns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Previous work has demonstrated the existence of both traveling and standing wave structures in various areas of the brain</a:t>
            </a:r>
          </a:p>
          <a:p>
            <a:r>
              <a:rPr lang="en-US" dirty="0"/>
              <a:t>Previous simulation efforts have studied traveling waves in a 2-D planar neural networks with local connectivity</a:t>
            </a:r>
          </a:p>
          <a:p>
            <a:r>
              <a:rPr lang="en-US" dirty="0"/>
              <a:t>We observe traveling waves in “1-D” neural columns with local connectivity and random stimulus</a:t>
            </a:r>
          </a:p>
          <a:p>
            <a:endParaRPr lang="en-US" dirty="0"/>
          </a:p>
          <a:p>
            <a:r>
              <a:rPr lang="en-US" dirty="0"/>
              <a:t>2-D phase diagram: (flux, width, firing regularity) and speed versus speed constant and connectivity constant</a:t>
            </a:r>
          </a:p>
          <a:p>
            <a:r>
              <a:rPr lang="en-US" dirty="0"/>
              <a:t>Go to four column ensemble</a:t>
            </a:r>
          </a:p>
          <a:p>
            <a:endParaRPr lang="en-US" dirty="0"/>
          </a:p>
          <a:p>
            <a:r>
              <a:rPr lang="en-US" dirty="0"/>
              <a:t>We are interested in characterizing these waves and understanding how the neural column topology and dynamics change the wave behavior</a:t>
            </a:r>
          </a:p>
          <a:p>
            <a:pPr lvl="1"/>
            <a:r>
              <a:rPr lang="en-US" dirty="0"/>
              <a:t>Do we observe traveling waves at all?</a:t>
            </a:r>
          </a:p>
          <a:p>
            <a:pPr lvl="1"/>
            <a:r>
              <a:rPr lang="en-US" dirty="0"/>
              <a:t>How dense are the waves? </a:t>
            </a:r>
          </a:p>
          <a:p>
            <a:pPr lvl="2"/>
            <a:r>
              <a:rPr lang="en-US" dirty="0"/>
              <a:t>“Flux”</a:t>
            </a:r>
          </a:p>
          <a:p>
            <a:pPr lvl="2"/>
            <a:r>
              <a:rPr lang="en-US" dirty="0"/>
              <a:t>Wave firings versus total firings </a:t>
            </a:r>
          </a:p>
          <a:p>
            <a:pPr lvl="1"/>
            <a:r>
              <a:rPr lang="en-US" dirty="0"/>
              <a:t>Wave “thickness” or “wave packet height” or sigma? Plot histogram of a time interval</a:t>
            </a:r>
          </a:p>
          <a:p>
            <a:pPr lvl="1"/>
            <a:r>
              <a:rPr lang="en-US" dirty="0"/>
              <a:t>How regular are the waves? Histogram of start times</a:t>
            </a:r>
          </a:p>
          <a:p>
            <a:pPr lvl="1"/>
            <a:r>
              <a:rPr lang="en-US" dirty="0"/>
              <a:t>How fast do the waves travel?</a:t>
            </a:r>
          </a:p>
          <a:p>
            <a:pPr lvl="1"/>
            <a:r>
              <a:rPr lang="en-US" dirty="0"/>
              <a:t>What happens when waves collide?</a:t>
            </a:r>
          </a:p>
          <a:p>
            <a:pPr lvl="1"/>
            <a:r>
              <a:rPr lang="en-US" dirty="0"/>
              <a:t>How does the column topology and neuron characteristics change the wave behavior?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2BC0-86DC-4BFD-B114-6D8034D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DDDCB2-3E84-4B97-88C0-5DC5FA59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9728" cy="4351338"/>
          </a:xfrm>
        </p:spPr>
        <p:txBody>
          <a:bodyPr/>
          <a:lstStyle/>
          <a:p>
            <a:r>
              <a:rPr lang="en-US" dirty="0"/>
              <a:t>Neurons on a unit spacing</a:t>
            </a:r>
          </a:p>
          <a:p>
            <a:r>
              <a:rPr lang="en-US" dirty="0"/>
              <a:t>Column topology defined by x-y cross section and z height, waves travel along z axis </a:t>
            </a:r>
          </a:p>
          <a:p>
            <a:r>
              <a:rPr lang="en-US" dirty="0"/>
              <a:t>Neurons are connected probabilistically using distance model with exponential decay, high local connectivity with sparse long-distance connectivity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F3750-40DE-4523-8C49-C48F906281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4"/>
          <a:stretch/>
        </p:blipFill>
        <p:spPr>
          <a:xfrm>
            <a:off x="8374512" y="1968263"/>
            <a:ext cx="1533969" cy="461311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5C98740-0D84-479E-AECC-4161D464BE68}"/>
              </a:ext>
            </a:extLst>
          </p:cNvPr>
          <p:cNvSpPr/>
          <p:nvPr/>
        </p:nvSpPr>
        <p:spPr>
          <a:xfrm rot="10800000">
            <a:off x="9908481" y="3483864"/>
            <a:ext cx="365760" cy="1581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5BE8D-97F9-4DAE-B9FE-890E44474525}"/>
              </a:ext>
            </a:extLst>
          </p:cNvPr>
          <p:cNvSpPr txBox="1"/>
          <p:nvPr/>
        </p:nvSpPr>
        <p:spPr>
          <a:xfrm>
            <a:off x="9780465" y="3114532"/>
            <a:ext cx="69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3266B-49A7-45B6-8160-B7384E5205C8}"/>
              </a:ext>
            </a:extLst>
          </p:cNvPr>
          <p:cNvSpPr txBox="1"/>
          <p:nvPr/>
        </p:nvSpPr>
        <p:spPr>
          <a:xfrm>
            <a:off x="8671238" y="6176963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3x3x15 column</a:t>
            </a:r>
          </a:p>
        </p:txBody>
      </p:sp>
    </p:spTree>
    <p:extLst>
      <p:ext uri="{BB962C8B-B14F-4D97-AF65-F5344CB8AC3E}">
        <p14:creationId xmlns:p14="http://schemas.microsoft.com/office/powerpoint/2010/main" val="160767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B8028CE-603D-4B82-A50F-4E281853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69" y="1825625"/>
            <a:ext cx="5805411" cy="4583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348F1-4264-4078-8A1A-EC5ED2AB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8C418-B5EC-477C-8272-2C231AD4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34387" cy="2179447"/>
          </a:xfrm>
        </p:spPr>
        <p:txBody>
          <a:bodyPr>
            <a:normAutofit/>
          </a:bodyPr>
          <a:lstStyle/>
          <a:p>
            <a:r>
              <a:rPr lang="en-US" sz="2000" dirty="0"/>
              <a:t>We plot the neuron firings over time, with one black mark per firing event</a:t>
            </a:r>
          </a:p>
          <a:p>
            <a:r>
              <a:rPr lang="en-US" sz="2000" dirty="0"/>
              <a:t>We plot each neuron firing at the Z position of the neuron. There are multiple neurons at each Z position so there can be overlapping marks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E0CCA-2C5C-4A4A-8027-0B6A10BD38FF}"/>
              </a:ext>
            </a:extLst>
          </p:cNvPr>
          <p:cNvSpPr txBox="1"/>
          <p:nvPr/>
        </p:nvSpPr>
        <p:spPr>
          <a:xfrm>
            <a:off x="6537635" y="5185917"/>
            <a:ext cx="1691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Traveling wave initiation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687B2-F8E9-40B5-85E6-EB2CFFB7E4C3}"/>
              </a:ext>
            </a:extLst>
          </p:cNvPr>
          <p:cNvSpPr/>
          <p:nvPr/>
        </p:nvSpPr>
        <p:spPr>
          <a:xfrm>
            <a:off x="7017534" y="4792648"/>
            <a:ext cx="457200" cy="369332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EC87FF-9B8A-4A74-AD20-A39F61534443}"/>
              </a:ext>
            </a:extLst>
          </p:cNvPr>
          <p:cNvSpPr/>
          <p:nvPr/>
        </p:nvSpPr>
        <p:spPr>
          <a:xfrm>
            <a:off x="8025968" y="3455254"/>
            <a:ext cx="457200" cy="369332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BD500-14F5-4239-9943-8ACC9418086C}"/>
              </a:ext>
            </a:extLst>
          </p:cNvPr>
          <p:cNvSpPr txBox="1"/>
          <p:nvPr/>
        </p:nvSpPr>
        <p:spPr>
          <a:xfrm>
            <a:off x="7281802" y="3132104"/>
            <a:ext cx="21218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Wave collision and annihilation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5A52C6-860B-4C13-8FA3-D96C114AD85C}"/>
              </a:ext>
            </a:extLst>
          </p:cNvPr>
          <p:cNvSpPr/>
          <p:nvPr/>
        </p:nvSpPr>
        <p:spPr>
          <a:xfrm>
            <a:off x="9201965" y="4953403"/>
            <a:ext cx="457200" cy="500812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A3CCB-497F-4447-B192-ABBB30EE25F7}"/>
              </a:ext>
            </a:extLst>
          </p:cNvPr>
          <p:cNvSpPr txBox="1"/>
          <p:nvPr/>
        </p:nvSpPr>
        <p:spPr>
          <a:xfrm>
            <a:off x="9736220" y="4469482"/>
            <a:ext cx="226601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Background firing activity defined as firing events that are not part of a wave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4A0C0-8EB1-4576-AA25-1A1D71F32A66}"/>
              </a:ext>
            </a:extLst>
          </p:cNvPr>
          <p:cNvSpPr txBox="1"/>
          <p:nvPr/>
        </p:nvSpPr>
        <p:spPr>
          <a:xfrm>
            <a:off x="227480" y="5715298"/>
            <a:ext cx="5579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wave regularity set by specific groups of neurons?</a:t>
            </a:r>
          </a:p>
          <a:p>
            <a:r>
              <a:rPr lang="en-US" b="1" dirty="0"/>
              <a:t>Run same column with different stimulus.</a:t>
            </a:r>
          </a:p>
          <a:p>
            <a:r>
              <a:rPr lang="en-US" b="1" dirty="0"/>
              <a:t>Question: Is there a group of neurons that fire regularly?</a:t>
            </a:r>
          </a:p>
        </p:txBody>
      </p:sp>
    </p:spTree>
    <p:extLst>
      <p:ext uri="{BB962C8B-B14F-4D97-AF65-F5344CB8AC3E}">
        <p14:creationId xmlns:p14="http://schemas.microsoft.com/office/powerpoint/2010/main" val="98525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997E-9A23-4F9A-8358-54035435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B4D6-DAE4-4C20-9146-3C796E87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6891" cy="4351338"/>
          </a:xfrm>
        </p:spPr>
        <p:txBody>
          <a:bodyPr/>
          <a:lstStyle/>
          <a:p>
            <a:r>
              <a:rPr lang="en-US" dirty="0"/>
              <a:t>Plot density (histogram) over time (5 </a:t>
            </a:r>
            <a:r>
              <a:rPr lang="en-US" dirty="0" err="1"/>
              <a:t>ms</a:t>
            </a:r>
            <a:r>
              <a:rPr lang="en-US" dirty="0"/>
              <a:t> step, 10 </a:t>
            </a:r>
            <a:r>
              <a:rPr lang="en-US" dirty="0" err="1"/>
              <a:t>ms</a:t>
            </a:r>
            <a:r>
              <a:rPr lang="en-US" dirty="0"/>
              <a:t> window)</a:t>
            </a:r>
          </a:p>
          <a:p>
            <a:r>
              <a:rPr lang="en-US" dirty="0"/>
              <a:t>We observe variation in the firing density during wave propagation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86017-AF57-46C6-88DE-E921B99D9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82" y="2038927"/>
            <a:ext cx="6199218" cy="41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6EAA-BE6F-4D1F-8AFC-B2B3B2B8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animation</a:t>
            </a:r>
          </a:p>
        </p:txBody>
      </p:sp>
      <p:pic>
        <p:nvPicPr>
          <p:cNvPr id="6" name="wave_flux">
            <a:hlinkClick r:id="" action="ppaction://media"/>
            <a:extLst>
              <a:ext uri="{FF2B5EF4-FFF2-40B4-BE49-F238E27FC236}">
                <a16:creationId xmlns:a16="http://schemas.microsoft.com/office/drawing/2014/main" id="{6AAE43E6-E0AF-4A3D-9C0F-FF65C964F8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457325"/>
            <a:ext cx="12192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2AAE-1CDD-4C51-A90D-947B826B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078D-F0B3-4AB9-9AA4-76E593A0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 at bottom for controlled waves</a:t>
            </a:r>
          </a:p>
          <a:p>
            <a:r>
              <a:rPr lang="en-US" dirty="0"/>
              <a:t>Global histogram, try several bin sizes, look for regions of high/low activity</a:t>
            </a:r>
          </a:p>
          <a:p>
            <a:pPr lvl="1"/>
            <a:r>
              <a:rPr lang="en-US" dirty="0"/>
              <a:t>If so, look for correlation in wave initiation sites with background stimulus</a:t>
            </a:r>
          </a:p>
          <a:p>
            <a:r>
              <a:rPr lang="en-US" dirty="0"/>
              <a:t>Then move on to characterization (speed, density) versus (speed constant, connectivity) before micro analysis</a:t>
            </a:r>
          </a:p>
          <a:p>
            <a:r>
              <a:rPr lang="en-US" dirty="0"/>
              <a:t>Micro analysis: </a:t>
            </a:r>
          </a:p>
          <a:p>
            <a:pPr lvl="1"/>
            <a:r>
              <a:rPr lang="en-US" dirty="0"/>
              <a:t>Connectivity or neuron parameters explain firing sites</a:t>
            </a:r>
          </a:p>
          <a:p>
            <a:pPr lvl="1"/>
            <a:r>
              <a:rPr lang="en-US" dirty="0"/>
              <a:t>“Echo”</a:t>
            </a:r>
          </a:p>
        </p:txBody>
      </p:sp>
    </p:spTree>
    <p:extLst>
      <p:ext uri="{BB962C8B-B14F-4D97-AF65-F5344CB8AC3E}">
        <p14:creationId xmlns:p14="http://schemas.microsoft.com/office/powerpoint/2010/main" val="23424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</TotalTime>
  <Words>428</Words>
  <Application>Microsoft Office PowerPoint</Application>
  <PresentationFormat>Widescreen</PresentationFormat>
  <Paragraphs>48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Wave density/flux in neural columns </vt:lpstr>
      <vt:lpstr>Wave Structures</vt:lpstr>
      <vt:lpstr>Column structure</vt:lpstr>
      <vt:lpstr>Example waves</vt:lpstr>
      <vt:lpstr>Wave Density</vt:lpstr>
      <vt:lpstr>Wave animation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112</cp:revision>
  <dcterms:created xsi:type="dcterms:W3CDTF">2018-05-08T12:57:52Z</dcterms:created>
  <dcterms:modified xsi:type="dcterms:W3CDTF">2019-02-22T16:54:24Z</dcterms:modified>
</cp:coreProperties>
</file>