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Wave structure identification in neural columns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Previous work has demonstrated the existence of both traveling and standing wave structures in various areas of the brain</a:t>
            </a:r>
          </a:p>
          <a:p>
            <a:r>
              <a:rPr lang="en-US" dirty="0"/>
              <a:t>Previous simulation efforts have studied traveling waves in a 2-D planar neural networks with local connectivity</a:t>
            </a:r>
          </a:p>
          <a:p>
            <a:r>
              <a:rPr lang="en-US" dirty="0"/>
              <a:t>We observe traveling waves in “1-D” neural columns with local connectivity and random stimulus</a:t>
            </a:r>
          </a:p>
          <a:p>
            <a:endParaRPr lang="en-US" dirty="0"/>
          </a:p>
          <a:p>
            <a:r>
              <a:rPr lang="en-US" dirty="0"/>
              <a:t>2-D phase diagram: reach and speed versus speed constant and connectivity constant</a:t>
            </a:r>
          </a:p>
          <a:p>
            <a:r>
              <a:rPr lang="en-US" dirty="0"/>
              <a:t>Go to four column ensemble</a:t>
            </a:r>
          </a:p>
          <a:p>
            <a:endParaRPr lang="en-US" dirty="0"/>
          </a:p>
          <a:p>
            <a:r>
              <a:rPr lang="en-US" dirty="0"/>
              <a:t>We are interested in characterizing these waves and understanding how the neural column topology and dynamics change the wave behavior</a:t>
            </a:r>
          </a:p>
          <a:p>
            <a:pPr lvl="1"/>
            <a:r>
              <a:rPr lang="en-US" dirty="0"/>
              <a:t>Do we observe traveling waves at all?</a:t>
            </a:r>
          </a:p>
          <a:p>
            <a:pPr lvl="1"/>
            <a:r>
              <a:rPr lang="en-US" dirty="0"/>
              <a:t>How dense are the waves? </a:t>
            </a:r>
          </a:p>
          <a:p>
            <a:pPr lvl="2"/>
            <a:r>
              <a:rPr lang="en-US" dirty="0"/>
              <a:t>“Flux”</a:t>
            </a:r>
          </a:p>
          <a:p>
            <a:pPr lvl="2"/>
            <a:r>
              <a:rPr lang="en-US" dirty="0"/>
              <a:t>Wave firings versus total firings </a:t>
            </a:r>
          </a:p>
          <a:p>
            <a:pPr lvl="1"/>
            <a:r>
              <a:rPr lang="en-US" dirty="0"/>
              <a:t>Wave “thickness” or “wave packet height” or sigma? Plot histogram of a time interval</a:t>
            </a:r>
          </a:p>
          <a:p>
            <a:pPr lvl="1"/>
            <a:r>
              <a:rPr lang="en-US" dirty="0"/>
              <a:t>How regular are the waves? Histogram of start times</a:t>
            </a:r>
          </a:p>
          <a:p>
            <a:pPr lvl="1"/>
            <a:r>
              <a:rPr lang="en-US" dirty="0"/>
              <a:t>How fast do the waves travel?</a:t>
            </a:r>
          </a:p>
          <a:p>
            <a:pPr lvl="1"/>
            <a:r>
              <a:rPr lang="en-US" dirty="0"/>
              <a:t>What happens when waves collide?</a:t>
            </a:r>
          </a:p>
          <a:p>
            <a:pPr lvl="1"/>
            <a:r>
              <a:rPr lang="en-US" dirty="0"/>
              <a:t>How does the column topology and neuron characteristics change the wave behavior?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BC0-86DC-4BFD-B114-6D8034D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DDCB2-3E84-4B97-88C0-5DC5FA5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9728" cy="4351338"/>
          </a:xfrm>
        </p:spPr>
        <p:txBody>
          <a:bodyPr/>
          <a:lstStyle/>
          <a:p>
            <a:r>
              <a:rPr lang="en-US" dirty="0"/>
              <a:t>Neurons on a unit spacing</a:t>
            </a:r>
          </a:p>
          <a:p>
            <a:r>
              <a:rPr lang="en-US" dirty="0"/>
              <a:t>Column topology defined by x-y cross section and z height, waves travel along z axis </a:t>
            </a:r>
          </a:p>
          <a:p>
            <a:r>
              <a:rPr lang="en-US" dirty="0"/>
              <a:t>Neurons are connected probabilistically using distance model with exponential decay, high local connectivity with sparse long-distance connectivity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3750-40DE-4523-8C49-C48F906281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4"/>
          <a:stretch/>
        </p:blipFill>
        <p:spPr>
          <a:xfrm>
            <a:off x="8374512" y="1968263"/>
            <a:ext cx="1533969" cy="461311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5C98740-0D84-479E-AECC-4161D464BE68}"/>
              </a:ext>
            </a:extLst>
          </p:cNvPr>
          <p:cNvSpPr/>
          <p:nvPr/>
        </p:nvSpPr>
        <p:spPr>
          <a:xfrm rot="10800000">
            <a:off x="9908481" y="3483864"/>
            <a:ext cx="365760" cy="1581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BE8D-97F9-4DAE-B9FE-890E44474525}"/>
              </a:ext>
            </a:extLst>
          </p:cNvPr>
          <p:cNvSpPr txBox="1"/>
          <p:nvPr/>
        </p:nvSpPr>
        <p:spPr>
          <a:xfrm>
            <a:off x="9780465" y="3114532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3266B-49A7-45B6-8160-B7384E5205C8}"/>
              </a:ext>
            </a:extLst>
          </p:cNvPr>
          <p:cNvSpPr txBox="1"/>
          <p:nvPr/>
        </p:nvSpPr>
        <p:spPr>
          <a:xfrm>
            <a:off x="8671238" y="6176963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3x3x15 column</a:t>
            </a:r>
          </a:p>
        </p:txBody>
      </p:sp>
    </p:spTree>
    <p:extLst>
      <p:ext uri="{BB962C8B-B14F-4D97-AF65-F5344CB8AC3E}">
        <p14:creationId xmlns:p14="http://schemas.microsoft.com/office/powerpoint/2010/main" val="16076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B8028CE-603D-4B82-A50F-4E281853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69" y="1825625"/>
            <a:ext cx="5805411" cy="4583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348F1-4264-4078-8A1A-EC5ED2AB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8C418-B5EC-477C-8272-2C231AD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34387" cy="2179447"/>
          </a:xfrm>
        </p:spPr>
        <p:txBody>
          <a:bodyPr>
            <a:normAutofit/>
          </a:bodyPr>
          <a:lstStyle/>
          <a:p>
            <a:r>
              <a:rPr lang="en-US" sz="2000" dirty="0"/>
              <a:t>We plot the neuron firings over time, with one black mark per firing event</a:t>
            </a:r>
          </a:p>
          <a:p>
            <a:r>
              <a:rPr lang="en-US" sz="2000" dirty="0"/>
              <a:t>We plot each neuron firing at the Z position of the neuron. There are multiple neurons at each Z position so there can be overlapping marks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E0CCA-2C5C-4A4A-8027-0B6A10BD38FF}"/>
              </a:ext>
            </a:extLst>
          </p:cNvPr>
          <p:cNvSpPr txBox="1"/>
          <p:nvPr/>
        </p:nvSpPr>
        <p:spPr>
          <a:xfrm>
            <a:off x="6537635" y="5185917"/>
            <a:ext cx="1691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Traveling wave initiation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687B2-F8E9-40B5-85E6-EB2CFFB7E4C3}"/>
              </a:ext>
            </a:extLst>
          </p:cNvPr>
          <p:cNvSpPr/>
          <p:nvPr/>
        </p:nvSpPr>
        <p:spPr>
          <a:xfrm>
            <a:off x="7017534" y="4792648"/>
            <a:ext cx="457200" cy="36933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C87FF-9B8A-4A74-AD20-A39F61534443}"/>
              </a:ext>
            </a:extLst>
          </p:cNvPr>
          <p:cNvSpPr/>
          <p:nvPr/>
        </p:nvSpPr>
        <p:spPr>
          <a:xfrm>
            <a:off x="8025968" y="3455254"/>
            <a:ext cx="457200" cy="36933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BD500-14F5-4239-9943-8ACC9418086C}"/>
              </a:ext>
            </a:extLst>
          </p:cNvPr>
          <p:cNvSpPr txBox="1"/>
          <p:nvPr/>
        </p:nvSpPr>
        <p:spPr>
          <a:xfrm>
            <a:off x="7281802" y="3132104"/>
            <a:ext cx="21218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Wave collision and annihilation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5A52C6-860B-4C13-8FA3-D96C114AD85C}"/>
              </a:ext>
            </a:extLst>
          </p:cNvPr>
          <p:cNvSpPr/>
          <p:nvPr/>
        </p:nvSpPr>
        <p:spPr>
          <a:xfrm>
            <a:off x="9201965" y="4953403"/>
            <a:ext cx="457200" cy="500812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A3CCB-497F-4447-B192-ABBB30EE25F7}"/>
              </a:ext>
            </a:extLst>
          </p:cNvPr>
          <p:cNvSpPr txBox="1"/>
          <p:nvPr/>
        </p:nvSpPr>
        <p:spPr>
          <a:xfrm>
            <a:off x="9736220" y="4469482"/>
            <a:ext cx="22660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Background firing activity defined as firing events that are not part of a wave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4A0C0-8EB1-4576-AA25-1A1D71F32A66}"/>
              </a:ext>
            </a:extLst>
          </p:cNvPr>
          <p:cNvSpPr txBox="1"/>
          <p:nvPr/>
        </p:nvSpPr>
        <p:spPr>
          <a:xfrm>
            <a:off x="227480" y="5715298"/>
            <a:ext cx="5579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wave regularity set by specific groups of neurons?</a:t>
            </a:r>
          </a:p>
          <a:p>
            <a:r>
              <a:rPr lang="en-US" b="1" dirty="0"/>
              <a:t>Run same column with different stimulus.</a:t>
            </a:r>
          </a:p>
          <a:p>
            <a:r>
              <a:rPr lang="en-US" b="1" dirty="0"/>
              <a:t>Question: Is there a group of neurons that fire regularly?</a:t>
            </a:r>
          </a:p>
        </p:txBody>
      </p:sp>
    </p:spTree>
    <p:extLst>
      <p:ext uri="{BB962C8B-B14F-4D97-AF65-F5344CB8AC3E}">
        <p14:creationId xmlns:p14="http://schemas.microsoft.com/office/powerpoint/2010/main" val="9852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D68B-D873-4A51-AC77-94FEBF1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5189-D480-4965-9FEB-434494E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 automated process to ID waves so we can characterize them</a:t>
            </a:r>
          </a:p>
          <a:p>
            <a:r>
              <a:rPr lang="en-US" dirty="0"/>
              <a:t>What defines a traveling wave? A region of high firing density that propagates in the Z direction</a:t>
            </a:r>
          </a:p>
          <a:p>
            <a:r>
              <a:rPr lang="en-US" dirty="0"/>
              <a:t>ID approach:</a:t>
            </a:r>
          </a:p>
          <a:p>
            <a:pPr lvl="1"/>
            <a:r>
              <a:rPr lang="en-US" dirty="0"/>
              <a:t>Identify regions of high firing density with a filter-and-threshold operation, each region has a time and Z coordinate</a:t>
            </a:r>
          </a:p>
          <a:p>
            <a:pPr lvl="1"/>
            <a:r>
              <a:rPr lang="en-US" dirty="0"/>
              <a:t>Search through time until we find the first high density region. Mark it as the start of a new wave.</a:t>
            </a:r>
          </a:p>
          <a:p>
            <a:pPr lvl="1"/>
            <a:r>
              <a:rPr lang="en-US" dirty="0"/>
              <a:t>As we find new high density regions, test to see if they are part of any of the existing waves. If so, add that region to the existing wave. If not, start a new wave.</a:t>
            </a:r>
          </a:p>
          <a:p>
            <a:pPr lvl="1"/>
            <a:r>
              <a:rPr lang="en-US" dirty="0"/>
              <a:t>Continue through the end of the simulation time.</a:t>
            </a:r>
          </a:p>
        </p:txBody>
      </p:sp>
    </p:spTree>
    <p:extLst>
      <p:ext uri="{BB962C8B-B14F-4D97-AF65-F5344CB8AC3E}">
        <p14:creationId xmlns:p14="http://schemas.microsoft.com/office/powerpoint/2010/main" val="8861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9BD0-1269-40A3-A7C4-BD02A2A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ID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6F758-4AE4-47F5-BBC4-BCCBAFF3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" y="2295729"/>
            <a:ext cx="4881664" cy="3661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366A8-E30F-46DA-9697-F7CD0D695314}"/>
              </a:ext>
            </a:extLst>
          </p:cNvPr>
          <p:cNvSpPr txBox="1"/>
          <p:nvPr/>
        </p:nvSpPr>
        <p:spPr>
          <a:xfrm>
            <a:off x="2035456" y="2111063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Firing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62637-B852-459C-BE35-67C00AC4DE16}"/>
              </a:ext>
            </a:extLst>
          </p:cNvPr>
          <p:cNvSpPr txBox="1"/>
          <p:nvPr/>
        </p:nvSpPr>
        <p:spPr>
          <a:xfrm>
            <a:off x="8313339" y="2033401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density regions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9F6E45-A5A7-4002-93E4-F1DA8FDD9213}"/>
              </a:ext>
            </a:extLst>
          </p:cNvPr>
          <p:cNvSpPr/>
          <p:nvPr/>
        </p:nvSpPr>
        <p:spPr>
          <a:xfrm>
            <a:off x="5014941" y="3611881"/>
            <a:ext cx="1794421" cy="75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5DB8-AA50-44B8-B94F-B0E4E5BFB7FA}"/>
              </a:ext>
            </a:extLst>
          </p:cNvPr>
          <p:cNvSpPr txBox="1"/>
          <p:nvPr/>
        </p:nvSpPr>
        <p:spPr>
          <a:xfrm>
            <a:off x="5579014" y="3427215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75B32-BAEA-4555-8A2F-6DA244873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20" y="2402733"/>
            <a:ext cx="4881664" cy="3661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3AB51-D07D-48E2-8D8C-5C925D8D6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20" y="2347446"/>
            <a:ext cx="4881664" cy="3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9BD0-1269-40A3-A7C4-BD02A2A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ID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BDE0E-42B2-4EA0-AAA9-6F514E43E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0"/>
          <a:stretch/>
        </p:blipFill>
        <p:spPr>
          <a:xfrm>
            <a:off x="0" y="1984443"/>
            <a:ext cx="3591954" cy="4126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8C42C8-B0D9-483C-A41A-84B9E14B4708}"/>
              </a:ext>
            </a:extLst>
          </p:cNvPr>
          <p:cNvSpPr txBox="1"/>
          <p:nvPr/>
        </p:nvSpPr>
        <p:spPr>
          <a:xfrm>
            <a:off x="1400782" y="154517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073052-80B6-4142-A2ED-C6FAAD4B3408}"/>
              </a:ext>
            </a:extLst>
          </p:cNvPr>
          <p:cNvCxnSpPr/>
          <p:nvPr/>
        </p:nvCxnSpPr>
        <p:spPr>
          <a:xfrm>
            <a:off x="729574" y="1837565"/>
            <a:ext cx="0" cy="42729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F70D6E5-F4F1-4B06-B0CB-2A819ED49C50}"/>
              </a:ext>
            </a:extLst>
          </p:cNvPr>
          <p:cNvSpPr/>
          <p:nvPr/>
        </p:nvSpPr>
        <p:spPr>
          <a:xfrm>
            <a:off x="672830" y="3341451"/>
            <a:ext cx="152399" cy="194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2C0D8D-BED3-470E-A2CB-E507373C11AF}"/>
              </a:ext>
            </a:extLst>
          </p:cNvPr>
          <p:cNvSpPr/>
          <p:nvPr/>
        </p:nvSpPr>
        <p:spPr>
          <a:xfrm>
            <a:off x="653374" y="4379068"/>
            <a:ext cx="152399" cy="1945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5666A-FCFF-4340-9A0A-D578F048BBB9}"/>
              </a:ext>
            </a:extLst>
          </p:cNvPr>
          <p:cNvSpPr txBox="1"/>
          <p:nvPr/>
        </p:nvSpPr>
        <p:spPr>
          <a:xfrm>
            <a:off x="171855" y="6123543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new waves </a:t>
            </a:r>
            <a:r>
              <a:rPr lang="en-US" dirty="0" err="1"/>
              <a:t>ID’d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21442D-336C-47F8-A007-45177B111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0"/>
          <a:stretch/>
        </p:blipFill>
        <p:spPr>
          <a:xfrm>
            <a:off x="4154536" y="1997427"/>
            <a:ext cx="3591954" cy="41261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B9802-6D8B-4ECE-ABDA-392E6306E8C7}"/>
              </a:ext>
            </a:extLst>
          </p:cNvPr>
          <p:cNvSpPr txBox="1"/>
          <p:nvPr/>
        </p:nvSpPr>
        <p:spPr>
          <a:xfrm>
            <a:off x="5555318" y="155816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40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B2D490-587C-4DC9-950E-DA2FF0AEB812}"/>
              </a:ext>
            </a:extLst>
          </p:cNvPr>
          <p:cNvCxnSpPr/>
          <p:nvPr/>
        </p:nvCxnSpPr>
        <p:spPr>
          <a:xfrm>
            <a:off x="5020295" y="1850549"/>
            <a:ext cx="0" cy="42729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4D83AF-A89B-4491-8A88-DA9C22C87AB1}"/>
              </a:ext>
            </a:extLst>
          </p:cNvPr>
          <p:cNvSpPr/>
          <p:nvPr/>
        </p:nvSpPr>
        <p:spPr>
          <a:xfrm>
            <a:off x="4827366" y="3354435"/>
            <a:ext cx="152399" cy="194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E99449-4D44-43F1-8D3D-B7E8D6CA8B1B}"/>
              </a:ext>
            </a:extLst>
          </p:cNvPr>
          <p:cNvSpPr/>
          <p:nvPr/>
        </p:nvSpPr>
        <p:spPr>
          <a:xfrm>
            <a:off x="4807910" y="4392052"/>
            <a:ext cx="152399" cy="1945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F1291-43BE-4C25-A7FD-763383264495}"/>
              </a:ext>
            </a:extLst>
          </p:cNvPr>
          <p:cNvSpPr txBox="1"/>
          <p:nvPr/>
        </p:nvSpPr>
        <p:spPr>
          <a:xfrm>
            <a:off x="4326391" y="6136527"/>
            <a:ext cx="4315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 density regions associated to first two waves</a:t>
            </a:r>
          </a:p>
          <a:p>
            <a:r>
              <a:rPr lang="en-US" sz="1600" dirty="0"/>
              <a:t>Two new waves identified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5889C0-3E4F-4825-9382-E798A095477B}"/>
              </a:ext>
            </a:extLst>
          </p:cNvPr>
          <p:cNvSpPr/>
          <p:nvPr/>
        </p:nvSpPr>
        <p:spPr>
          <a:xfrm>
            <a:off x="4941105" y="2477366"/>
            <a:ext cx="152399" cy="194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BC778-A27B-43D3-A628-DD3B2382F914}"/>
              </a:ext>
            </a:extLst>
          </p:cNvPr>
          <p:cNvSpPr/>
          <p:nvPr/>
        </p:nvSpPr>
        <p:spPr>
          <a:xfrm>
            <a:off x="4947588" y="2804864"/>
            <a:ext cx="152399" cy="1945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12F86A-8EB9-4C05-8400-AF5109F3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0"/>
          <a:stretch/>
        </p:blipFill>
        <p:spPr>
          <a:xfrm>
            <a:off x="8032815" y="1984443"/>
            <a:ext cx="3591954" cy="41261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7C1B067-7C7E-49F9-8A50-C4D194576040}"/>
              </a:ext>
            </a:extLst>
          </p:cNvPr>
          <p:cNvSpPr txBox="1"/>
          <p:nvPr/>
        </p:nvSpPr>
        <p:spPr>
          <a:xfrm>
            <a:off x="9433597" y="154517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100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347D9B-68AF-4661-A662-6AC994C04CEF}"/>
              </a:ext>
            </a:extLst>
          </p:cNvPr>
          <p:cNvCxnSpPr/>
          <p:nvPr/>
        </p:nvCxnSpPr>
        <p:spPr>
          <a:xfrm>
            <a:off x="9264334" y="1837565"/>
            <a:ext cx="0" cy="42729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C6567D-E181-412D-8411-6A03B75DD4E9}"/>
              </a:ext>
            </a:extLst>
          </p:cNvPr>
          <p:cNvSpPr/>
          <p:nvPr/>
        </p:nvSpPr>
        <p:spPr>
          <a:xfrm>
            <a:off x="8705645" y="3341451"/>
            <a:ext cx="152399" cy="194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BC9562-DBE0-4B0A-BFA9-9E42BF75DABF}"/>
              </a:ext>
            </a:extLst>
          </p:cNvPr>
          <p:cNvSpPr/>
          <p:nvPr/>
        </p:nvSpPr>
        <p:spPr>
          <a:xfrm>
            <a:off x="8686189" y="4379068"/>
            <a:ext cx="152399" cy="1945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36D64D-262A-4074-ADC7-4EE3265AA844}"/>
              </a:ext>
            </a:extLst>
          </p:cNvPr>
          <p:cNvSpPr txBox="1"/>
          <p:nvPr/>
        </p:nvSpPr>
        <p:spPr>
          <a:xfrm>
            <a:off x="8978266" y="6133092"/>
            <a:ext cx="257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 IDs continue to extend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F7EA51-37A6-46E2-8B72-ADFE122B2185}"/>
              </a:ext>
            </a:extLst>
          </p:cNvPr>
          <p:cNvSpPr/>
          <p:nvPr/>
        </p:nvSpPr>
        <p:spPr>
          <a:xfrm>
            <a:off x="8819384" y="2464382"/>
            <a:ext cx="152399" cy="1945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1AE184-26E1-4F0A-B481-1E9F7F028DAE}"/>
              </a:ext>
            </a:extLst>
          </p:cNvPr>
          <p:cNvSpPr/>
          <p:nvPr/>
        </p:nvSpPr>
        <p:spPr>
          <a:xfrm>
            <a:off x="8825867" y="2791880"/>
            <a:ext cx="152399" cy="1945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10AAD6-E20B-484B-B154-AFBBA5BDAE8C}"/>
              </a:ext>
            </a:extLst>
          </p:cNvPr>
          <p:cNvSpPr/>
          <p:nvPr/>
        </p:nvSpPr>
        <p:spPr>
          <a:xfrm rot="19305276">
            <a:off x="8839815" y="2307739"/>
            <a:ext cx="495298" cy="2032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41D9DEB-725B-47F5-AFE1-83F4BF61249A}"/>
              </a:ext>
            </a:extLst>
          </p:cNvPr>
          <p:cNvSpPr/>
          <p:nvPr/>
        </p:nvSpPr>
        <p:spPr>
          <a:xfrm rot="19305276">
            <a:off x="8891631" y="2597299"/>
            <a:ext cx="495298" cy="2032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811A7C-8781-4D47-9529-A689579802D4}"/>
              </a:ext>
            </a:extLst>
          </p:cNvPr>
          <p:cNvSpPr/>
          <p:nvPr/>
        </p:nvSpPr>
        <p:spPr>
          <a:xfrm rot="19305276">
            <a:off x="8752754" y="3177535"/>
            <a:ext cx="495298" cy="20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68B58CF-1430-42DF-8924-5C23FAE7F372}"/>
              </a:ext>
            </a:extLst>
          </p:cNvPr>
          <p:cNvSpPr/>
          <p:nvPr/>
        </p:nvSpPr>
        <p:spPr>
          <a:xfrm rot="19305276">
            <a:off x="8737566" y="4170110"/>
            <a:ext cx="599792" cy="23226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E7F3011-F1F5-4C5A-9B40-43A0C2696464}"/>
              </a:ext>
            </a:extLst>
          </p:cNvPr>
          <p:cNvSpPr/>
          <p:nvPr/>
        </p:nvSpPr>
        <p:spPr>
          <a:xfrm rot="2124275">
            <a:off x="8764108" y="4571435"/>
            <a:ext cx="599792" cy="23226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2890D0-3470-4FFC-924F-5DE309786EBC}"/>
              </a:ext>
            </a:extLst>
          </p:cNvPr>
          <p:cNvSpPr/>
          <p:nvPr/>
        </p:nvSpPr>
        <p:spPr>
          <a:xfrm>
            <a:off x="9022432" y="5096904"/>
            <a:ext cx="152399" cy="194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1935E30-122F-469C-B480-47D5FCA21ED0}"/>
              </a:ext>
            </a:extLst>
          </p:cNvPr>
          <p:cNvSpPr/>
          <p:nvPr/>
        </p:nvSpPr>
        <p:spPr>
          <a:xfrm rot="2486475">
            <a:off x="8749235" y="3541209"/>
            <a:ext cx="495298" cy="17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9BD0-1269-40A3-A7C4-BD02A2A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ID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6F758-4AE4-47F5-BBC4-BCCBAFF3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21"/>
          <a:stretch/>
        </p:blipFill>
        <p:spPr>
          <a:xfrm>
            <a:off x="64008" y="1888502"/>
            <a:ext cx="2967945" cy="2843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366A8-E30F-46DA-9697-F7CD0D695314}"/>
              </a:ext>
            </a:extLst>
          </p:cNvPr>
          <p:cNvSpPr txBox="1"/>
          <p:nvPr/>
        </p:nvSpPr>
        <p:spPr>
          <a:xfrm>
            <a:off x="1048911" y="1755553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Firing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62637-B852-459C-BE35-67C00AC4DE16}"/>
              </a:ext>
            </a:extLst>
          </p:cNvPr>
          <p:cNvSpPr txBox="1"/>
          <p:nvPr/>
        </p:nvSpPr>
        <p:spPr>
          <a:xfrm>
            <a:off x="4511663" y="1755553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density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5DB8-AA50-44B8-B94F-B0E4E5BFB7FA}"/>
              </a:ext>
            </a:extLst>
          </p:cNvPr>
          <p:cNvSpPr txBox="1"/>
          <p:nvPr/>
        </p:nvSpPr>
        <p:spPr>
          <a:xfrm>
            <a:off x="3180715" y="2918132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E3AB51-D07D-48E2-8D8C-5C925D8D6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6"/>
          <a:stretch/>
        </p:blipFill>
        <p:spPr>
          <a:xfrm>
            <a:off x="3995750" y="2152914"/>
            <a:ext cx="3166168" cy="2552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14DE1-82CF-428B-ADA5-E9F2E2B10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"/>
          <a:stretch/>
        </p:blipFill>
        <p:spPr>
          <a:xfrm>
            <a:off x="8152411" y="2012501"/>
            <a:ext cx="3535504" cy="28329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9F6E45-A5A7-4002-93E4-F1DA8FDD9213}"/>
              </a:ext>
            </a:extLst>
          </p:cNvPr>
          <p:cNvSpPr/>
          <p:nvPr/>
        </p:nvSpPr>
        <p:spPr>
          <a:xfrm>
            <a:off x="3204066" y="3102798"/>
            <a:ext cx="867350" cy="544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DF1E4-AAC9-40AF-933E-783BDB7BD0BD}"/>
              </a:ext>
            </a:extLst>
          </p:cNvPr>
          <p:cNvSpPr txBox="1"/>
          <p:nvPr/>
        </p:nvSpPr>
        <p:spPr>
          <a:xfrm>
            <a:off x="9703087" y="1755553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26819C-4BC4-4524-B7AB-0929FC51C12F}"/>
              </a:ext>
            </a:extLst>
          </p:cNvPr>
          <p:cNvSpPr/>
          <p:nvPr/>
        </p:nvSpPr>
        <p:spPr>
          <a:xfrm>
            <a:off x="7223489" y="3123775"/>
            <a:ext cx="867350" cy="544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BDA3F3-00F3-4056-B943-9315A8B05365}"/>
              </a:ext>
            </a:extLst>
          </p:cNvPr>
          <p:cNvSpPr txBox="1"/>
          <p:nvPr/>
        </p:nvSpPr>
        <p:spPr>
          <a:xfrm>
            <a:off x="7383321" y="29181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7A76E-6FE6-485B-8CA5-2C0C17A5883E}"/>
              </a:ext>
            </a:extLst>
          </p:cNvPr>
          <p:cNvSpPr txBox="1"/>
          <p:nvPr/>
        </p:nvSpPr>
        <p:spPr>
          <a:xfrm>
            <a:off x="475963" y="5359380"/>
            <a:ext cx="1141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collection of wave structures. Each wave structure is a set of {time, height} points.</a:t>
            </a:r>
          </a:p>
          <a:p>
            <a:endParaRPr lang="en-US" sz="2400" dirty="0"/>
          </a:p>
          <a:p>
            <a:r>
              <a:rPr lang="en-US" sz="2400" dirty="0"/>
              <a:t>Test with bottom stimulus.</a:t>
            </a:r>
          </a:p>
        </p:txBody>
      </p:sp>
    </p:spTree>
    <p:extLst>
      <p:ext uri="{BB962C8B-B14F-4D97-AF65-F5344CB8AC3E}">
        <p14:creationId xmlns:p14="http://schemas.microsoft.com/office/powerpoint/2010/main" val="42275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BE49-89C4-4771-A744-D61411C1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versus 3x3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5C17A-F969-412D-A573-EC84618F6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21"/>
          <a:stretch/>
        </p:blipFill>
        <p:spPr>
          <a:xfrm>
            <a:off x="87562" y="1690688"/>
            <a:ext cx="2629234" cy="2519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1813A-FA5C-4342-B56F-C0A7436C63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"/>
          <a:stretch/>
        </p:blipFill>
        <p:spPr>
          <a:xfrm>
            <a:off x="2738133" y="1690688"/>
            <a:ext cx="3157728" cy="253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BCE3B-C758-468F-BFE1-1C914819F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5"/>
          <a:stretch/>
        </p:blipFill>
        <p:spPr>
          <a:xfrm>
            <a:off x="6242304" y="1690688"/>
            <a:ext cx="2861739" cy="2642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1A4FC-999D-4BA4-8A3B-08793D632D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3"/>
          <a:stretch/>
        </p:blipFill>
        <p:spPr>
          <a:xfrm>
            <a:off x="9058369" y="1731626"/>
            <a:ext cx="3133631" cy="2560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F826A-7CFC-4273-B686-5E9F96DE3E58}"/>
              </a:ext>
            </a:extLst>
          </p:cNvPr>
          <p:cNvSpPr txBox="1"/>
          <p:nvPr/>
        </p:nvSpPr>
        <p:spPr>
          <a:xfrm>
            <a:off x="996697" y="1479234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 firings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505A6-1FC8-4AD3-9D48-C35FAE15FAC2}"/>
              </a:ext>
            </a:extLst>
          </p:cNvPr>
          <p:cNvSpPr txBox="1"/>
          <p:nvPr/>
        </p:nvSpPr>
        <p:spPr>
          <a:xfrm>
            <a:off x="3750069" y="1479234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 waves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AC875-1BBA-46AF-B336-12593CCBDA92}"/>
              </a:ext>
            </a:extLst>
          </p:cNvPr>
          <p:cNvSpPr txBox="1"/>
          <p:nvPr/>
        </p:nvSpPr>
        <p:spPr>
          <a:xfrm>
            <a:off x="9867443" y="1506020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 waves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286FE-C685-49C7-8526-518F6DA58D19}"/>
              </a:ext>
            </a:extLst>
          </p:cNvPr>
          <p:cNvSpPr txBox="1"/>
          <p:nvPr/>
        </p:nvSpPr>
        <p:spPr>
          <a:xfrm>
            <a:off x="7460514" y="1479234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 firings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79C63-E754-4E9A-A107-C749D6C525CD}"/>
              </a:ext>
            </a:extLst>
          </p:cNvPr>
          <p:cNvSpPr txBox="1"/>
          <p:nvPr/>
        </p:nvSpPr>
        <p:spPr>
          <a:xfrm>
            <a:off x="530945" y="4227482"/>
            <a:ext cx="11422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both 2x2 and 3x3 columns many waves seem to spawn from same Z coordinate (orange dashed lines). This behavior is consistent, but the specific Z positions vary between simulations. The thicker lines in the 3x3 column create issues in the wave identification – the zoomed region below spawns 5 waves but they all end up labeled as a single wave.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47D5E6-B804-4D78-808C-CD153F74CF59}"/>
              </a:ext>
            </a:extLst>
          </p:cNvPr>
          <p:cNvCxnSpPr/>
          <p:nvPr/>
        </p:nvCxnSpPr>
        <p:spPr>
          <a:xfrm>
            <a:off x="3026664" y="2060020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CF6D0-A4A5-491C-AADF-309778DFAEFF}"/>
              </a:ext>
            </a:extLst>
          </p:cNvPr>
          <p:cNvCxnSpPr/>
          <p:nvPr/>
        </p:nvCxnSpPr>
        <p:spPr>
          <a:xfrm>
            <a:off x="3137421" y="2552889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53592E-B59B-4EA6-8009-8826E6415207}"/>
              </a:ext>
            </a:extLst>
          </p:cNvPr>
          <p:cNvCxnSpPr/>
          <p:nvPr/>
        </p:nvCxnSpPr>
        <p:spPr>
          <a:xfrm>
            <a:off x="3137421" y="3220855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09D32-9582-4995-B924-D1EE2638B600}"/>
              </a:ext>
            </a:extLst>
          </p:cNvPr>
          <p:cNvCxnSpPr/>
          <p:nvPr/>
        </p:nvCxnSpPr>
        <p:spPr>
          <a:xfrm>
            <a:off x="9445608" y="2753927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239FE9-99B4-48B0-81C6-1A19EC530CC0}"/>
              </a:ext>
            </a:extLst>
          </p:cNvPr>
          <p:cNvCxnSpPr/>
          <p:nvPr/>
        </p:nvCxnSpPr>
        <p:spPr>
          <a:xfrm>
            <a:off x="9374272" y="3116010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A54629-2B2A-41BF-BE79-3DE6FBADCEF1}"/>
              </a:ext>
            </a:extLst>
          </p:cNvPr>
          <p:cNvCxnSpPr/>
          <p:nvPr/>
        </p:nvCxnSpPr>
        <p:spPr>
          <a:xfrm>
            <a:off x="9374272" y="3560240"/>
            <a:ext cx="2359152" cy="0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B668A3F-FC8D-493F-BD14-02A60E247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79" y="5550921"/>
            <a:ext cx="4236063" cy="118004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D6010ED-07F8-4C9F-9446-F5B1B0DAF13B}"/>
              </a:ext>
            </a:extLst>
          </p:cNvPr>
          <p:cNvSpPr/>
          <p:nvPr/>
        </p:nvSpPr>
        <p:spPr>
          <a:xfrm>
            <a:off x="6371617" y="2443192"/>
            <a:ext cx="2861739" cy="519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E5171-DD0B-4502-8086-0004FC243D6C}"/>
              </a:ext>
            </a:extLst>
          </p:cNvPr>
          <p:cNvSpPr txBox="1"/>
          <p:nvPr/>
        </p:nvSpPr>
        <p:spPr>
          <a:xfrm>
            <a:off x="6717879" y="2086439"/>
            <a:ext cx="13458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Zoom below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60866-6AA7-4B41-932E-7C94EA90630C}"/>
              </a:ext>
            </a:extLst>
          </p:cNvPr>
          <p:cNvSpPr txBox="1"/>
          <p:nvPr/>
        </p:nvSpPr>
        <p:spPr>
          <a:xfrm>
            <a:off x="4105656" y="6064273"/>
            <a:ext cx="2938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 of the region in the 3x3 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CBF5F-7052-4347-BC93-A8B435CB5DFF}"/>
              </a:ext>
            </a:extLst>
          </p:cNvPr>
          <p:cNvSpPr txBox="1"/>
          <p:nvPr/>
        </p:nvSpPr>
        <p:spPr>
          <a:xfrm>
            <a:off x="278744" y="5994655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 ECHO?</a:t>
            </a:r>
          </a:p>
        </p:txBody>
      </p:sp>
    </p:spTree>
    <p:extLst>
      <p:ext uri="{BB962C8B-B14F-4D97-AF65-F5344CB8AC3E}">
        <p14:creationId xmlns:p14="http://schemas.microsoft.com/office/powerpoint/2010/main" val="198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614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Wave structure identification in neural columns </vt:lpstr>
      <vt:lpstr>Wave Structures</vt:lpstr>
      <vt:lpstr>Column structure</vt:lpstr>
      <vt:lpstr>Example waves</vt:lpstr>
      <vt:lpstr>Wave identification</vt:lpstr>
      <vt:lpstr>Wave ID example</vt:lpstr>
      <vt:lpstr>Wave ID example</vt:lpstr>
      <vt:lpstr>Wave ID results</vt:lpstr>
      <vt:lpstr>2x2 versus 3x3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108</cp:revision>
  <dcterms:created xsi:type="dcterms:W3CDTF">2018-05-08T12:57:52Z</dcterms:created>
  <dcterms:modified xsi:type="dcterms:W3CDTF">2019-02-08T17:16:59Z</dcterms:modified>
</cp:coreProperties>
</file>