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74" r:id="rId5"/>
    <p:sldId id="275" r:id="rId6"/>
    <p:sldId id="271" r:id="rId7"/>
    <p:sldId id="273" r:id="rId8"/>
    <p:sldId id="276" r:id="rId9"/>
    <p:sldId id="27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Neural microcolumns as transmission lines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E48D-7402-46BD-A837-D7BF86B6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9D44-BA51-4910-9E7E-9FCAF446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033A-821D-4E46-AF39-96F1284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CD13-F094-447D-96B6-E9D18FB7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 neural microcolumn structures can exhibit traveling waves, synchronized firing activity that propagates along the microcolumn</a:t>
            </a:r>
          </a:p>
          <a:p>
            <a:r>
              <a:rPr lang="en-US" dirty="0"/>
              <a:t>Microcolumns could provide an effective means to transfer information between regions of the cortex</a:t>
            </a:r>
          </a:p>
          <a:p>
            <a:pPr lvl="1"/>
            <a:r>
              <a:rPr lang="en-US" dirty="0"/>
              <a:t>The local connectivity of the microcolumn provides specificity in the source and target sites</a:t>
            </a:r>
          </a:p>
          <a:p>
            <a:pPr lvl="1"/>
            <a:r>
              <a:rPr lang="en-US" dirty="0"/>
              <a:t>The all-or-nothing response of the traveling waves encodes sparse source information (i.e. average firing rate) into strong synchronized events</a:t>
            </a:r>
          </a:p>
          <a:p>
            <a:pPr lvl="1"/>
            <a:r>
              <a:rPr lang="en-US" dirty="0"/>
              <a:t>Microcolumns </a:t>
            </a:r>
          </a:p>
        </p:txBody>
      </p:sp>
    </p:spTree>
    <p:extLst>
      <p:ext uri="{BB962C8B-B14F-4D97-AF65-F5344CB8AC3E}">
        <p14:creationId xmlns:p14="http://schemas.microsoft.com/office/powerpoint/2010/main" val="263003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Neural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824"/>
          </a:xfrm>
        </p:spPr>
        <p:txBody>
          <a:bodyPr>
            <a:normAutofit/>
          </a:bodyPr>
          <a:lstStyle/>
          <a:p>
            <a:r>
              <a:rPr lang="en-US" dirty="0"/>
              <a:t>Simulation constructed from a pool of input neurons, a microcolumn (or microcolumn ensemble) as transmission line, and a pool of target neurons</a:t>
            </a:r>
          </a:p>
          <a:p>
            <a:r>
              <a:rPr lang="en-US" dirty="0" err="1"/>
              <a:t>asdasdasd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3EB5F3-B621-4A59-82BA-284089452DC3}"/>
              </a:ext>
            </a:extLst>
          </p:cNvPr>
          <p:cNvSpPr/>
          <p:nvPr/>
        </p:nvSpPr>
        <p:spPr>
          <a:xfrm>
            <a:off x="3383560" y="3729464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80132D-EF04-4F4F-A305-8477AE8E234A}"/>
              </a:ext>
            </a:extLst>
          </p:cNvPr>
          <p:cNvSpPr/>
          <p:nvPr/>
        </p:nvSpPr>
        <p:spPr>
          <a:xfrm>
            <a:off x="3284706" y="4343183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790BD-DBF4-467E-9022-0649F42A8398}"/>
              </a:ext>
            </a:extLst>
          </p:cNvPr>
          <p:cNvSpPr/>
          <p:nvPr/>
        </p:nvSpPr>
        <p:spPr>
          <a:xfrm>
            <a:off x="3840760" y="4155536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F85E78-099C-4790-B557-2B1737DD9742}"/>
              </a:ext>
            </a:extLst>
          </p:cNvPr>
          <p:cNvSpPr/>
          <p:nvPr/>
        </p:nvSpPr>
        <p:spPr>
          <a:xfrm>
            <a:off x="3686301" y="4802207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78805B-F8D4-42F1-9366-70906548E8B4}"/>
              </a:ext>
            </a:extLst>
          </p:cNvPr>
          <p:cNvGrpSpPr/>
          <p:nvPr/>
        </p:nvGrpSpPr>
        <p:grpSpPr>
          <a:xfrm>
            <a:off x="5082614" y="4121641"/>
            <a:ext cx="1995616" cy="614663"/>
            <a:chOff x="3321908" y="3967399"/>
            <a:chExt cx="1995616" cy="6146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0F0C23-A6CF-4EF8-900D-36E39CBE4354}"/>
                </a:ext>
              </a:extLst>
            </p:cNvPr>
            <p:cNvSpPr/>
            <p:nvPr/>
          </p:nvSpPr>
          <p:spPr>
            <a:xfrm>
              <a:off x="3321908" y="3976582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E05C3B-B74B-4B36-B7FC-7D0F5F019E6E}"/>
                </a:ext>
              </a:extLst>
            </p:cNvPr>
            <p:cNvSpPr/>
            <p:nvPr/>
          </p:nvSpPr>
          <p:spPr>
            <a:xfrm>
              <a:off x="3321908" y="4376116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91146-860B-445D-A9CA-682DADCACCF2}"/>
                </a:ext>
              </a:extLst>
            </p:cNvPr>
            <p:cNvSpPr/>
            <p:nvPr/>
          </p:nvSpPr>
          <p:spPr>
            <a:xfrm>
              <a:off x="3681490" y="3970167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5BDFC-11FF-4C26-BEFD-1988AB7F850F}"/>
                </a:ext>
              </a:extLst>
            </p:cNvPr>
            <p:cNvSpPr/>
            <p:nvPr/>
          </p:nvSpPr>
          <p:spPr>
            <a:xfrm>
              <a:off x="3681490" y="4369701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A180AF-22B0-4FF4-A2EF-BAF033830733}"/>
                </a:ext>
              </a:extLst>
            </p:cNvPr>
            <p:cNvSpPr/>
            <p:nvPr/>
          </p:nvSpPr>
          <p:spPr>
            <a:xfrm>
              <a:off x="4041072" y="3970167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0FB5B-E489-4974-AC05-DA2D7F6A2EBB}"/>
                </a:ext>
              </a:extLst>
            </p:cNvPr>
            <p:cNvSpPr/>
            <p:nvPr/>
          </p:nvSpPr>
          <p:spPr>
            <a:xfrm>
              <a:off x="4041072" y="4369701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89670-BB87-4F81-B45D-28AB0602E166}"/>
                </a:ext>
              </a:extLst>
            </p:cNvPr>
            <p:cNvSpPr/>
            <p:nvPr/>
          </p:nvSpPr>
          <p:spPr>
            <a:xfrm>
              <a:off x="4400654" y="3973814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21C788-2EF5-4CA6-8B0D-81E10A1F4FCC}"/>
                </a:ext>
              </a:extLst>
            </p:cNvPr>
            <p:cNvSpPr/>
            <p:nvPr/>
          </p:nvSpPr>
          <p:spPr>
            <a:xfrm>
              <a:off x="4400654" y="4373348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7E129B-0352-4CF0-95B2-81D41D4F2133}"/>
                </a:ext>
              </a:extLst>
            </p:cNvPr>
            <p:cNvSpPr/>
            <p:nvPr/>
          </p:nvSpPr>
          <p:spPr>
            <a:xfrm>
              <a:off x="4760236" y="3967399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A3E094-3886-4C3F-8A89-69CDDA36758A}"/>
                </a:ext>
              </a:extLst>
            </p:cNvPr>
            <p:cNvSpPr/>
            <p:nvPr/>
          </p:nvSpPr>
          <p:spPr>
            <a:xfrm>
              <a:off x="4760236" y="4366933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4552C3-868B-495C-A35C-F70C1BC9D0C8}"/>
                </a:ext>
              </a:extLst>
            </p:cNvPr>
            <p:cNvSpPr/>
            <p:nvPr/>
          </p:nvSpPr>
          <p:spPr>
            <a:xfrm>
              <a:off x="5119816" y="3967399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16E60E-6AFF-4F61-8997-646B0917DB7A}"/>
                </a:ext>
              </a:extLst>
            </p:cNvPr>
            <p:cNvSpPr/>
            <p:nvPr/>
          </p:nvSpPr>
          <p:spPr>
            <a:xfrm>
              <a:off x="5119816" y="4366933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38A26-1285-494C-9BAD-319A435395E3}"/>
              </a:ext>
            </a:extLst>
          </p:cNvPr>
          <p:cNvGrpSpPr/>
          <p:nvPr/>
        </p:nvGrpSpPr>
        <p:grpSpPr>
          <a:xfrm>
            <a:off x="7757852" y="3690552"/>
            <a:ext cx="197708" cy="1484162"/>
            <a:chOff x="5997146" y="3575222"/>
            <a:chExt cx="197708" cy="148416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592E90-CB15-4719-8A9C-E9037F5D9FA4}"/>
                </a:ext>
              </a:extLst>
            </p:cNvPr>
            <p:cNvSpPr/>
            <p:nvPr/>
          </p:nvSpPr>
          <p:spPr>
            <a:xfrm>
              <a:off x="5997146" y="3575222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CAA707-0267-4151-99BB-7B2A4B33AEAC}"/>
                </a:ext>
              </a:extLst>
            </p:cNvPr>
            <p:cNvSpPr/>
            <p:nvPr/>
          </p:nvSpPr>
          <p:spPr>
            <a:xfrm>
              <a:off x="5997146" y="4001294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49CFC2-EE0D-4415-97FC-44226DB5C374}"/>
                </a:ext>
              </a:extLst>
            </p:cNvPr>
            <p:cNvSpPr/>
            <p:nvPr/>
          </p:nvSpPr>
          <p:spPr>
            <a:xfrm>
              <a:off x="5997146" y="4427366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89FB30-C058-4EAE-8906-41157EADCDD7}"/>
                </a:ext>
              </a:extLst>
            </p:cNvPr>
            <p:cNvSpPr/>
            <p:nvPr/>
          </p:nvSpPr>
          <p:spPr>
            <a:xfrm>
              <a:off x="5997146" y="4853438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49960B-7137-4A2F-AE2A-A2E2E70451BA}"/>
              </a:ext>
            </a:extLst>
          </p:cNvPr>
          <p:cNvSpPr txBox="1"/>
          <p:nvPr/>
        </p:nvSpPr>
        <p:spPr>
          <a:xfrm>
            <a:off x="2897527" y="5521616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5B0614-D915-493D-937E-C2725ACB3E21}"/>
              </a:ext>
            </a:extLst>
          </p:cNvPr>
          <p:cNvSpPr txBox="1"/>
          <p:nvPr/>
        </p:nvSpPr>
        <p:spPr>
          <a:xfrm>
            <a:off x="5196916" y="4892296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040E0-5430-4AE7-ACF8-A862389337A4}"/>
              </a:ext>
            </a:extLst>
          </p:cNvPr>
          <p:cNvSpPr txBox="1"/>
          <p:nvPr/>
        </p:nvSpPr>
        <p:spPr>
          <a:xfrm>
            <a:off x="7299668" y="552161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neurons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3A09A7-9020-466E-87DF-372CFA53EEB9}"/>
              </a:ext>
            </a:extLst>
          </p:cNvPr>
          <p:cNvSpPr/>
          <p:nvPr/>
        </p:nvSpPr>
        <p:spPr>
          <a:xfrm>
            <a:off x="3453135" y="5158655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63AD66-B322-4499-8E54-546DF9984CA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038468" y="4233797"/>
            <a:ext cx="1044146" cy="2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8431E-5247-4571-9232-5815C96A92B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884009" y="4233797"/>
            <a:ext cx="1198605" cy="671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8C5E9F-45E5-408F-9302-BC5B1205574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84009" y="4633331"/>
            <a:ext cx="1198605" cy="2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E17656-D06B-4DEB-9E34-8B568E13756C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3552314" y="3905250"/>
            <a:ext cx="1530300" cy="32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CF4E4D-1131-480B-96B7-94C5C3333BE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3482414" y="4233797"/>
            <a:ext cx="1600200" cy="21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5C06D0-D2AD-46A2-9E67-252DA1EB9919}"/>
              </a:ext>
            </a:extLst>
          </p:cNvPr>
          <p:cNvCxnSpPr>
            <a:cxnSpLocks/>
            <a:stCxn id="30" idx="6"/>
            <a:endCxn id="9" idx="2"/>
          </p:cNvCxnSpPr>
          <p:nvPr/>
        </p:nvCxnSpPr>
        <p:spPr>
          <a:xfrm flipV="1">
            <a:off x="3650843" y="4633331"/>
            <a:ext cx="1431771" cy="62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A0F5CE-A4A4-419B-A770-5E1C2F25B96F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7078230" y="3793525"/>
            <a:ext cx="679622" cy="43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6A59A0-8D21-4E17-9071-1CFA6ACD4A9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7078230" y="4219597"/>
            <a:ext cx="679622" cy="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3A9946-9B25-4E1F-B0A5-D0BE1DA45377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7078230" y="4224614"/>
            <a:ext cx="679622" cy="42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56EF89-93C4-4705-AB99-41B3ABB8BD55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>
          <a:xfrm flipV="1">
            <a:off x="7078230" y="3720712"/>
            <a:ext cx="708576" cy="90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24B885-AF7C-49AD-BC79-E097AF6260E1}"/>
              </a:ext>
            </a:extLst>
          </p:cNvPr>
          <p:cNvCxnSpPr>
            <a:cxnSpLocks/>
            <a:stCxn id="19" idx="6"/>
            <a:endCxn id="25" idx="1"/>
          </p:cNvCxnSpPr>
          <p:nvPr/>
        </p:nvCxnSpPr>
        <p:spPr>
          <a:xfrm>
            <a:off x="7078230" y="4224614"/>
            <a:ext cx="708576" cy="77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955F9F-0413-4715-93E8-6FA89C7448EC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7078230" y="4219597"/>
            <a:ext cx="679622" cy="404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1DC415-8899-41D1-A16B-F344A50CD0B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7078230" y="4624148"/>
            <a:ext cx="679622" cy="2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68D412-0B73-4F3B-9692-4E5761E02F5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078230" y="4624148"/>
            <a:ext cx="679622" cy="44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04D6AAD-ACFB-4E25-B4D8-F81D7593A6C0}"/>
              </a:ext>
            </a:extLst>
          </p:cNvPr>
          <p:cNvSpPr txBox="1"/>
          <p:nvPr/>
        </p:nvSpPr>
        <p:spPr>
          <a:xfrm>
            <a:off x="3884009" y="3236757"/>
            <a:ext cx="1633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neurons randomly connected to input layer of transmission line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C5E6DC-D953-40C8-9072-3C44BE546198}"/>
              </a:ext>
            </a:extLst>
          </p:cNvPr>
          <p:cNvSpPr txBox="1"/>
          <p:nvPr/>
        </p:nvSpPr>
        <p:spPr>
          <a:xfrm>
            <a:off x="6581027" y="3214477"/>
            <a:ext cx="1916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layer of transmission line fully connected to output neurons</a:t>
            </a:r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D14E-4CAE-4C79-BF26-4FB7462D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8DC6-AC5C-4C72-8649-513D9DBF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1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Neurons in input pool fire at a specified firing rate, Poisson spike trains</a:t>
            </a:r>
          </a:p>
          <a:p>
            <a:r>
              <a:rPr lang="en-US" dirty="0"/>
              <a:t>Input pool randomly connected to transmission line with probability Pc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4761A2-02E8-4524-B9AC-7C3387E167FB}"/>
              </a:ext>
            </a:extLst>
          </p:cNvPr>
          <p:cNvGrpSpPr/>
          <p:nvPr/>
        </p:nvGrpSpPr>
        <p:grpSpPr>
          <a:xfrm>
            <a:off x="4453385" y="2626469"/>
            <a:ext cx="6755637" cy="4090241"/>
            <a:chOff x="2206402" y="2597285"/>
            <a:chExt cx="6755637" cy="4090241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505CE723-B3B4-4F2F-9DE4-B70E2BC09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5" r="9218"/>
            <a:stretch/>
          </p:blipFill>
          <p:spPr>
            <a:xfrm>
              <a:off x="2206402" y="2597285"/>
              <a:ext cx="6755637" cy="3579779"/>
            </a:xfrm>
            <a:prstGeom prst="rect">
              <a:avLst/>
            </a:prstGeom>
          </p:spPr>
        </p:pic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AEF54B47-2498-47E9-8CA2-CE1169DA232F}"/>
                </a:ext>
              </a:extLst>
            </p:cNvPr>
            <p:cNvSpPr/>
            <p:nvPr/>
          </p:nvSpPr>
          <p:spPr>
            <a:xfrm rot="5400000">
              <a:off x="3898478" y="4890700"/>
              <a:ext cx="276999" cy="2762655"/>
            </a:xfrm>
            <a:prstGeom prst="rightBrace">
              <a:avLst>
                <a:gd name="adj1" fmla="val 8333"/>
                <a:gd name="adj2" fmla="val 4915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C99389-6CAD-4E66-9802-E78DC1590EA9}"/>
                </a:ext>
              </a:extLst>
            </p:cNvPr>
            <p:cNvSpPr txBox="1"/>
            <p:nvPr/>
          </p:nvSpPr>
          <p:spPr>
            <a:xfrm>
              <a:off x="3408215" y="6410527"/>
              <a:ext cx="1257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 spikes/second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183FEA3-6CCE-43C0-971B-C644C0F29AFF}"/>
                </a:ext>
              </a:extLst>
            </p:cNvPr>
            <p:cNvSpPr/>
            <p:nvPr/>
          </p:nvSpPr>
          <p:spPr>
            <a:xfrm rot="5400000">
              <a:off x="6755167" y="4890700"/>
              <a:ext cx="276999" cy="2762655"/>
            </a:xfrm>
            <a:prstGeom prst="rightBrace">
              <a:avLst>
                <a:gd name="adj1" fmla="val 8333"/>
                <a:gd name="adj2" fmla="val 4915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B9FD2-FB44-4CD2-9F95-6761D7CEBF21}"/>
                </a:ext>
              </a:extLst>
            </p:cNvPr>
            <p:cNvSpPr txBox="1"/>
            <p:nvPr/>
          </p:nvSpPr>
          <p:spPr>
            <a:xfrm>
              <a:off x="6264904" y="6410527"/>
              <a:ext cx="1257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30 spikes/second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3665EA-2A2A-47C8-A3F5-AB0331C31AFE}"/>
              </a:ext>
            </a:extLst>
          </p:cNvPr>
          <p:cNvSpPr txBox="1"/>
          <p:nvPr/>
        </p:nvSpPr>
        <p:spPr>
          <a:xfrm>
            <a:off x="340467" y="3552178"/>
            <a:ext cx="387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input pool of 20 neurons all fire with an average spike rate of 15 spikes/second for the first 5000 </a:t>
            </a:r>
            <a:r>
              <a:rPr lang="en-US" sz="1600" dirty="0" err="1"/>
              <a:t>ms</a:t>
            </a:r>
            <a:r>
              <a:rPr lang="en-US" sz="1600" dirty="0"/>
              <a:t>, then with an average rate of 30 spikes/second for the second 5000 </a:t>
            </a:r>
            <a:r>
              <a:rPr lang="en-US" sz="1600" dirty="0" err="1"/>
              <a:t>ms.</a:t>
            </a:r>
            <a:r>
              <a:rPr lang="en-US" sz="1600" dirty="0"/>
              <a:t> The colors indicate the number of spikes emitted by that neuron in a 50 </a:t>
            </a:r>
            <a:r>
              <a:rPr lang="en-US" sz="1600" dirty="0" err="1"/>
              <a:t>ms</a:t>
            </a:r>
            <a:r>
              <a:rPr lang="en-US" sz="1600" dirty="0"/>
              <a:t> window. </a:t>
            </a:r>
          </a:p>
        </p:txBody>
      </p:sp>
    </p:spTree>
    <p:extLst>
      <p:ext uri="{BB962C8B-B14F-4D97-AF65-F5344CB8AC3E}">
        <p14:creationId xmlns:p14="http://schemas.microsoft.com/office/powerpoint/2010/main" val="17999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B19-B612-4E75-91A5-3E10E73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Transmission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B902-0964-42AB-A92F-B5FF78CF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a single microcolumn or an ensemble of microcolumns</a:t>
            </a:r>
          </a:p>
        </p:txBody>
      </p:sp>
    </p:spTree>
    <p:extLst>
      <p:ext uri="{BB962C8B-B14F-4D97-AF65-F5344CB8AC3E}">
        <p14:creationId xmlns:p14="http://schemas.microsoft.com/office/powerpoint/2010/main" val="2616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18FD-050F-4931-84D9-77D7AC76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8DC-FCEA-45E9-A9D2-F66D3E40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firing rate of input pool (Poisson spike trains) and output response</a:t>
            </a:r>
          </a:p>
          <a:p>
            <a:r>
              <a:rPr lang="en-US" dirty="0"/>
              <a:t>Correlation between input synchronization and output response</a:t>
            </a:r>
          </a:p>
          <a:p>
            <a:pPr lvl="1"/>
            <a:r>
              <a:rPr lang="en-US" dirty="0"/>
              <a:t>Reliable transport of an input “event”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2B3F4A-287C-4FDA-9FC8-5B71A01F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44" y="1806184"/>
            <a:ext cx="4046556" cy="3086158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37727-6C18-4774-9CFD-5624EE77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91" y="1831749"/>
            <a:ext cx="3578687" cy="2684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0C32D-2084-41EE-B0E0-8D98E27F4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965" y="4790924"/>
            <a:ext cx="5029581" cy="18057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28C0BE-0F31-46A6-ACC9-328BE575B829}"/>
              </a:ext>
            </a:extLst>
          </p:cNvPr>
          <p:cNvSpPr/>
          <p:nvPr/>
        </p:nvSpPr>
        <p:spPr>
          <a:xfrm>
            <a:off x="2645923" y="4544336"/>
            <a:ext cx="1100181" cy="222611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C2091-29C5-4C11-BEA6-91D22CB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1 Microcolumn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61845-A418-4E47-B73F-6F2F99B2F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19" y="2178995"/>
            <a:ext cx="3067483" cy="1877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9EDFB-7CB5-4654-AF04-9BBD607079B1}"/>
              </a:ext>
            </a:extLst>
          </p:cNvPr>
          <p:cNvSpPr txBox="1"/>
          <p:nvPr/>
        </p:nvSpPr>
        <p:spPr>
          <a:xfrm>
            <a:off x="4363621" y="1565596"/>
            <a:ext cx="274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Transmission line firing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51781-CFD1-4C84-A24B-56ABC8100CFD}"/>
              </a:ext>
            </a:extLst>
          </p:cNvPr>
          <p:cNvSpPr txBox="1"/>
          <p:nvPr/>
        </p:nvSpPr>
        <p:spPr>
          <a:xfrm>
            <a:off x="681243" y="1806184"/>
            <a:ext cx="2170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Input pool firing events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32BF46-44A0-4A18-A19D-E90F34F85CB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64987" y="4056029"/>
            <a:ext cx="842054" cy="814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5733DC-CA26-4CD5-B8B3-A2798F1EDD7A}"/>
              </a:ext>
            </a:extLst>
          </p:cNvPr>
          <p:cNvSpPr/>
          <p:nvPr/>
        </p:nvSpPr>
        <p:spPr>
          <a:xfrm>
            <a:off x="4464027" y="4939651"/>
            <a:ext cx="2851173" cy="129577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74849-303A-4999-87E0-B7138AD08879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38036" y="4496991"/>
            <a:ext cx="151578" cy="44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982B920-3B56-4BFA-855F-12136DE9F06E}"/>
              </a:ext>
            </a:extLst>
          </p:cNvPr>
          <p:cNvSpPr/>
          <p:nvPr/>
        </p:nvSpPr>
        <p:spPr>
          <a:xfrm>
            <a:off x="7335201" y="4607630"/>
            <a:ext cx="861858" cy="198907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8DB47-7C2F-484E-8313-B0268938E0FA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8197059" y="4790924"/>
            <a:ext cx="1079186" cy="811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569A72-A2CA-482D-A995-6A57267080D4}"/>
              </a:ext>
            </a:extLst>
          </p:cNvPr>
          <p:cNvSpPr txBox="1"/>
          <p:nvPr/>
        </p:nvSpPr>
        <p:spPr>
          <a:xfrm>
            <a:off x="3596874" y="4870343"/>
            <a:ext cx="92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Pc = 50%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23B4B-FD39-4E35-B35E-7CBD6F2C213B}"/>
              </a:ext>
            </a:extLst>
          </p:cNvPr>
          <p:cNvSpPr txBox="1"/>
          <p:nvPr/>
        </p:nvSpPr>
        <p:spPr>
          <a:xfrm>
            <a:off x="4958051" y="5908234"/>
            <a:ext cx="195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2x2x25 microcolumn</a:t>
            </a:r>
          </a:p>
        </p:txBody>
      </p:sp>
    </p:spTree>
    <p:extLst>
      <p:ext uri="{BB962C8B-B14F-4D97-AF65-F5344CB8AC3E}">
        <p14:creationId xmlns:p14="http://schemas.microsoft.com/office/powerpoint/2010/main" val="198758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0C32D-2084-41EE-B0E0-8D98E27F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65" y="4790924"/>
            <a:ext cx="5029581" cy="18057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28C0BE-0F31-46A6-ACC9-328BE575B829}"/>
              </a:ext>
            </a:extLst>
          </p:cNvPr>
          <p:cNvSpPr/>
          <p:nvPr/>
        </p:nvSpPr>
        <p:spPr>
          <a:xfrm>
            <a:off x="2645923" y="4544336"/>
            <a:ext cx="1100181" cy="222611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C2091-29C5-4C11-BEA6-91D22CB3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7630" cy="1325563"/>
          </a:xfrm>
        </p:spPr>
        <p:txBody>
          <a:bodyPr/>
          <a:lstStyle/>
          <a:p>
            <a:r>
              <a:rPr lang="en-US" dirty="0"/>
              <a:t>Example – Ensemble, closely spaced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61845-A418-4E47-B73F-6F2F99B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9" y="2178995"/>
            <a:ext cx="3067483" cy="1877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9EDFB-7CB5-4654-AF04-9BBD607079B1}"/>
              </a:ext>
            </a:extLst>
          </p:cNvPr>
          <p:cNvSpPr txBox="1"/>
          <p:nvPr/>
        </p:nvSpPr>
        <p:spPr>
          <a:xfrm>
            <a:off x="4363621" y="1565596"/>
            <a:ext cx="274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Transmission line firing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51781-CFD1-4C84-A24B-56ABC8100CFD}"/>
              </a:ext>
            </a:extLst>
          </p:cNvPr>
          <p:cNvSpPr txBox="1"/>
          <p:nvPr/>
        </p:nvSpPr>
        <p:spPr>
          <a:xfrm>
            <a:off x="681243" y="1806184"/>
            <a:ext cx="2170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Input pool firing events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32BF46-44A0-4A18-A19D-E90F34F85CB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64987" y="4056029"/>
            <a:ext cx="842054" cy="814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5733DC-CA26-4CD5-B8B3-A2798F1EDD7A}"/>
              </a:ext>
            </a:extLst>
          </p:cNvPr>
          <p:cNvSpPr/>
          <p:nvPr/>
        </p:nvSpPr>
        <p:spPr>
          <a:xfrm>
            <a:off x="4464027" y="4939651"/>
            <a:ext cx="2851173" cy="129577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74849-303A-4999-87E0-B7138AD08879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38036" y="4496991"/>
            <a:ext cx="151578" cy="44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982B920-3B56-4BFA-855F-12136DE9F06E}"/>
              </a:ext>
            </a:extLst>
          </p:cNvPr>
          <p:cNvSpPr/>
          <p:nvPr/>
        </p:nvSpPr>
        <p:spPr>
          <a:xfrm>
            <a:off x="7335201" y="4607630"/>
            <a:ext cx="861858" cy="198907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8DB47-7C2F-484E-8313-B0268938E0FA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8197059" y="4790924"/>
            <a:ext cx="1079186" cy="811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569A72-A2CA-482D-A995-6A57267080D4}"/>
              </a:ext>
            </a:extLst>
          </p:cNvPr>
          <p:cNvSpPr txBox="1"/>
          <p:nvPr/>
        </p:nvSpPr>
        <p:spPr>
          <a:xfrm>
            <a:off x="3596874" y="4870343"/>
            <a:ext cx="92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Pc = 50%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23B4B-FD39-4E35-B35E-7CBD6F2C213B}"/>
              </a:ext>
            </a:extLst>
          </p:cNvPr>
          <p:cNvSpPr txBox="1"/>
          <p:nvPr/>
        </p:nvSpPr>
        <p:spPr>
          <a:xfrm>
            <a:off x="4685521" y="6098801"/>
            <a:ext cx="2546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4-column ensemble</a:t>
            </a:r>
          </a:p>
          <a:p>
            <a:r>
              <a:rPr lang="en-US" sz="1600" b="1" dirty="0"/>
              <a:t>Spacing 7 between columns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6F7518-8EF0-4D7A-97BF-9EF97D40D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60" y="1887602"/>
            <a:ext cx="3321663" cy="249124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D9F94-FAD6-4CB0-8916-20720CA3D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60" y="1996484"/>
            <a:ext cx="3859843" cy="28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7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32BDE0-E548-4D7C-937E-2FCF6598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89" y="1768512"/>
            <a:ext cx="4215311" cy="3122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0C32D-2084-41EE-B0E0-8D98E27F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65" y="4790924"/>
            <a:ext cx="5029581" cy="18057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28C0BE-0F31-46A6-ACC9-328BE575B829}"/>
              </a:ext>
            </a:extLst>
          </p:cNvPr>
          <p:cNvSpPr/>
          <p:nvPr/>
        </p:nvSpPr>
        <p:spPr>
          <a:xfrm>
            <a:off x="2645923" y="4544336"/>
            <a:ext cx="1100181" cy="222611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C2091-29C5-4C11-BEA6-91D22CB3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7630" cy="1325563"/>
          </a:xfrm>
        </p:spPr>
        <p:txBody>
          <a:bodyPr/>
          <a:lstStyle/>
          <a:p>
            <a:r>
              <a:rPr lang="en-US" dirty="0"/>
              <a:t>Example – Ensemble, widely spaced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61845-A418-4E47-B73F-6F2F99B2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19" y="2178995"/>
            <a:ext cx="3067483" cy="1877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9EDFB-7CB5-4654-AF04-9BBD607079B1}"/>
              </a:ext>
            </a:extLst>
          </p:cNvPr>
          <p:cNvSpPr txBox="1"/>
          <p:nvPr/>
        </p:nvSpPr>
        <p:spPr>
          <a:xfrm>
            <a:off x="4363621" y="1565596"/>
            <a:ext cx="274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Transmission line firing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51781-CFD1-4C84-A24B-56ABC8100CFD}"/>
              </a:ext>
            </a:extLst>
          </p:cNvPr>
          <p:cNvSpPr txBox="1"/>
          <p:nvPr/>
        </p:nvSpPr>
        <p:spPr>
          <a:xfrm>
            <a:off x="681243" y="1806184"/>
            <a:ext cx="2170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Input pool firing events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32BF46-44A0-4A18-A19D-E90F34F85CB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64987" y="4056029"/>
            <a:ext cx="842054" cy="814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5733DC-CA26-4CD5-B8B3-A2798F1EDD7A}"/>
              </a:ext>
            </a:extLst>
          </p:cNvPr>
          <p:cNvSpPr/>
          <p:nvPr/>
        </p:nvSpPr>
        <p:spPr>
          <a:xfrm>
            <a:off x="4464027" y="4939651"/>
            <a:ext cx="2851173" cy="129577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74849-303A-4999-87E0-B7138AD08879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38036" y="4496991"/>
            <a:ext cx="151578" cy="44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982B920-3B56-4BFA-855F-12136DE9F06E}"/>
              </a:ext>
            </a:extLst>
          </p:cNvPr>
          <p:cNvSpPr/>
          <p:nvPr/>
        </p:nvSpPr>
        <p:spPr>
          <a:xfrm>
            <a:off x="7335201" y="4607630"/>
            <a:ext cx="861858" cy="198907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8DB47-7C2F-484E-8313-B0268938E0FA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8197059" y="4790924"/>
            <a:ext cx="1079186" cy="811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569A72-A2CA-482D-A995-6A57267080D4}"/>
              </a:ext>
            </a:extLst>
          </p:cNvPr>
          <p:cNvSpPr txBox="1"/>
          <p:nvPr/>
        </p:nvSpPr>
        <p:spPr>
          <a:xfrm>
            <a:off x="3596874" y="4870343"/>
            <a:ext cx="92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Pc = 50%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23B4B-FD39-4E35-B35E-7CBD6F2C213B}"/>
              </a:ext>
            </a:extLst>
          </p:cNvPr>
          <p:cNvSpPr txBox="1"/>
          <p:nvPr/>
        </p:nvSpPr>
        <p:spPr>
          <a:xfrm>
            <a:off x="4685521" y="6098801"/>
            <a:ext cx="2650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4-column ensemble</a:t>
            </a:r>
          </a:p>
          <a:p>
            <a:r>
              <a:rPr lang="en-US" sz="1600" b="1" dirty="0"/>
              <a:t>Spacing 20 between columns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CD0F56-0C68-44B0-9E23-D47D0FE26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11" y="1888148"/>
            <a:ext cx="3529704" cy="26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347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Neural microcolumns as transmission lines </vt:lpstr>
      <vt:lpstr>Hypothesis</vt:lpstr>
      <vt:lpstr>Methods – Neural Circuit</vt:lpstr>
      <vt:lpstr>Methods - Input</vt:lpstr>
      <vt:lpstr>Methods – Transmission Line</vt:lpstr>
      <vt:lpstr>Methods - Observations</vt:lpstr>
      <vt:lpstr>Example – 1 Microcolumn</vt:lpstr>
      <vt:lpstr>Example – Ensemble, closely spaced</vt:lpstr>
      <vt:lpstr>Example – Ensemble, widely spaced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138</cp:revision>
  <dcterms:created xsi:type="dcterms:W3CDTF">2018-05-08T12:57:52Z</dcterms:created>
  <dcterms:modified xsi:type="dcterms:W3CDTF">2020-03-06T16:59:01Z</dcterms:modified>
</cp:coreProperties>
</file>