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64" r:id="rId6"/>
    <p:sldId id="273" r:id="rId7"/>
    <p:sldId id="274" r:id="rId8"/>
    <p:sldId id="275" r:id="rId9"/>
    <p:sldId id="276" r:id="rId10"/>
    <p:sldId id="27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E58E-B4D3-499D-AF00-902031FB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D230-EADF-4FF4-A0C7-BE89B838D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3B935-2DB8-4089-A42B-7C0798A4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21C7-87D2-4196-9E47-A5F56F35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3946-DBED-4B34-A87C-28C15C2C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0869-ACE9-4CDE-BB96-76AA470EC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962-F17D-4BA2-900B-C9155AE0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7E01-677E-4DFD-9557-959CDF6D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1248-2022-4B0D-9D07-2B8D5532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81319-6D3A-435F-BD52-641FEF816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215FE-FD3D-4E6A-AB2A-7B8C2BA9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5807-819B-456D-9817-F7A2F7A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CDCF-37CB-4045-BBBB-0A4919D8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1FDE-278C-4C46-909D-1FB8C5D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C4FC-EE08-46E5-89EE-EF56F358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819E-66C3-4BC7-B396-922F8D54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ED31-6110-4E27-8C38-87889B71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A30D-45CE-44FD-BCF1-4BAAB75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FB4A4-F400-4774-BDC0-ED1BCA1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DFDF-867F-4A7F-B104-CEF29ED5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7589-FD12-48B8-B3B7-314853083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AC300-581F-4D03-AC18-9837131E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06C96-8181-4A8F-8601-9636E5B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5A459-3700-4F71-A2FC-0277C9A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2AAA9-57CD-49D3-887B-D513D815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3EE-23C7-4D82-A8A2-3C8ABB69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1D18-9376-4798-925D-0CE6B949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B000-F1D5-4CF6-A3EE-C9B06762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322F-E87C-47D6-B2CA-4C204F9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78E9-B30F-4C8B-AC20-E5E7C204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0C87-5716-4AF6-8A29-499CC641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44A3-FE25-4B7B-8020-CDFB6737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BE78-C767-488B-A79C-752A7FBF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8B9E4-C609-4F09-A5E3-AB21914CF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8D56-2F8B-4913-B974-96B66C86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1747E-F46B-40C8-A6D2-B842B6F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36956-F2CF-41E1-8DB0-791ACC56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99B8F-AF06-4B7F-A7A9-3A52E5D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493A-0700-42F7-8A2D-301C1B0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AD3F7-FCD6-4041-8887-FF7BF8D9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C060-96CB-4C74-A5DA-649C354F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5F7D5-86CC-40DE-B92B-2826A281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897F0-1DC7-4517-B992-65E38012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05C99-3113-4C00-B4DB-CFF321BD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78FF-F73B-43DF-9B10-54344E42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2D90-ABC7-478C-AF60-BFE36E0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DF43-FC87-4E8C-8569-51488F71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BBA8-8F86-4751-B787-80B9F4A7A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2051D-C122-47C8-8E9B-380ABA7D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7928-E159-41FF-B0A3-8641E0B9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F39D3-DBEB-42D4-ABB2-819E15DC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858E-015C-4A2E-A82E-7F0E429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D136D-5BA6-4BAA-8DFA-4604091BA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C80A8-CC0B-4970-B0F6-E1836ABC0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773F-8C04-4316-BE23-BA327197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610E4-0AD4-4B2C-A1AF-CEC06808CA2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504E-E990-45C4-BC03-6A7D9A8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EF50B-F8AB-4CBC-8186-94473F78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AB9C-EE1C-4084-A869-679B6138C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275B7-B1B5-47DC-A87E-6256DE7A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24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AFE6E-CF4D-44BF-8E28-18B1E6A1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C2A8-B5CF-4120-9C5B-68B5483F6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41BC-6B43-4B36-9B73-D1B1B8817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AB9C-EE1C-4084-A869-679B6138C16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E37073-2B21-4CFB-BEF3-C015946096F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86" y="320673"/>
            <a:ext cx="1320114" cy="13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E329-1945-44B6-9937-B396D162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538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Computational Properties of Neural Columns arising from Temporal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5C531-1D75-46D5-A5A9-47885FDA3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7704"/>
            <a:ext cx="9144000" cy="1655762"/>
          </a:xfrm>
        </p:spPr>
        <p:txBody>
          <a:bodyPr/>
          <a:lstStyle/>
          <a:p>
            <a:r>
              <a:rPr lang="en-US" dirty="0"/>
              <a:t>Vincent Baker</a:t>
            </a:r>
          </a:p>
          <a:p>
            <a:r>
              <a:rPr lang="en-US" dirty="0"/>
              <a:t>Drexel University Department of Physics</a:t>
            </a:r>
          </a:p>
        </p:txBody>
      </p:sp>
    </p:spTree>
    <p:extLst>
      <p:ext uri="{BB962C8B-B14F-4D97-AF65-F5344CB8AC3E}">
        <p14:creationId xmlns:p14="http://schemas.microsoft.com/office/powerpoint/2010/main" val="75046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7203-94A7-4004-A2A3-B20DFB27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simulation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B71117-7636-4241-B375-820BF5BB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45843" cy="4351338"/>
          </a:xfrm>
        </p:spPr>
        <p:txBody>
          <a:bodyPr/>
          <a:lstStyle/>
          <a:p>
            <a:r>
              <a:rPr lang="en-US" dirty="0"/>
              <a:t>Created column models similar to Maas</a:t>
            </a:r>
          </a:p>
          <a:p>
            <a:r>
              <a:rPr lang="en-US" dirty="0"/>
              <a:t>Stimulated neurons in bottom 25% with random background, observed wavelike propagation up the column</a:t>
            </a:r>
          </a:p>
          <a:p>
            <a:r>
              <a:rPr lang="en-US" dirty="0"/>
              <a:t>Demonstrated that the distance-dependent delay can be a critical parameter for synchronized firing with propagation</a:t>
            </a:r>
          </a:p>
        </p:txBody>
      </p:sp>
      <p:pic>
        <p:nvPicPr>
          <p:cNvPr id="3" name="column_abc">
            <a:hlinkClick r:id="" action="ppaction://media"/>
            <a:extLst>
              <a:ext uri="{FF2B5EF4-FFF2-40B4-BE49-F238E27FC236}">
                <a16:creationId xmlns:a16="http://schemas.microsoft.com/office/drawing/2014/main" id="{9569281C-1D22-47E2-93CF-1221AD79273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926594" y="1911178"/>
            <a:ext cx="1458415" cy="4180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3D05C6-2A9E-4505-B106-0244E437B1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66" y="3850814"/>
            <a:ext cx="3103548" cy="2780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F03BD8-3EAE-4C1E-821B-2A0065236F05}"/>
              </a:ext>
            </a:extLst>
          </p:cNvPr>
          <p:cNvSpPr txBox="1"/>
          <p:nvPr/>
        </p:nvSpPr>
        <p:spPr>
          <a:xfrm>
            <a:off x="3677043" y="4325028"/>
            <a:ext cx="4173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Column with random propagation delays, no synchronized firing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62FB5-4C6F-4683-880C-73DE15A1113D}"/>
              </a:ext>
            </a:extLst>
          </p:cNvPr>
          <p:cNvSpPr txBox="1"/>
          <p:nvPr/>
        </p:nvSpPr>
        <p:spPr>
          <a:xfrm>
            <a:off x="3726471" y="5630238"/>
            <a:ext cx="365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Identical column with distance-dependent delays, we see synchronized firing that propagates up the column</a:t>
            </a:r>
          </a:p>
        </p:txBody>
      </p:sp>
    </p:spTree>
    <p:extLst>
      <p:ext uri="{BB962C8B-B14F-4D97-AF65-F5344CB8AC3E}">
        <p14:creationId xmlns:p14="http://schemas.microsoft.com/office/powerpoint/2010/main" val="36850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0F4E-B9AE-4446-883F-DE3CB06B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168F-51F4-49A4-B7B6-FCFC156C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column width affects effective propagation velocity</a:t>
            </a:r>
          </a:p>
          <a:p>
            <a:r>
              <a:rPr lang="en-US" dirty="0"/>
              <a:t>Liquid state distance increases with input spike train distance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70A36-4DB0-4BC4-B22C-5FE2076E9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9" y="3244373"/>
            <a:ext cx="4543221" cy="3221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7AC49-2C48-402C-B878-35AD5F1C8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534" y="3244373"/>
            <a:ext cx="4265535" cy="320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6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82C3-7734-4537-92BC-2453EB82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C26D-C3F3-43F0-91DF-F02497A69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 question: how does cognition arise from the biophysical organization of the brain?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question: Can columns of neurons encode time series inputs into high-order dynamic states that facilitate classification?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approach: Simulate neural columns in the liquid state machine computational model, measure the effects of physical properties on computational performance in classifying time series inputs</a:t>
            </a:r>
          </a:p>
        </p:txBody>
      </p:sp>
    </p:spTree>
    <p:extLst>
      <p:ext uri="{BB962C8B-B14F-4D97-AF65-F5344CB8AC3E}">
        <p14:creationId xmlns:p14="http://schemas.microsoft.com/office/powerpoint/2010/main" val="268501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021A-EED9-436A-A0DE-2465435F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394C0-40B2-4333-8604-D0F03675F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623"/>
            <a:ext cx="10515600" cy="4351338"/>
          </a:xfrm>
        </p:spPr>
        <p:txBody>
          <a:bodyPr/>
          <a:lstStyle/>
          <a:p>
            <a:r>
              <a:rPr lang="en-US" dirty="0"/>
              <a:t>Nonlinear “liquid” with fading memory is driven by an input</a:t>
            </a:r>
          </a:p>
          <a:p>
            <a:r>
              <a:rPr lang="en-US" dirty="0"/>
              <a:t>The input evokes complex dynamics in the liquid</a:t>
            </a:r>
          </a:p>
          <a:p>
            <a:r>
              <a:rPr lang="en-US" dirty="0"/>
              <a:t>A linear readout map extracts the desired data from the liquid</a:t>
            </a:r>
          </a:p>
          <a:p>
            <a:r>
              <a:rPr lang="en-US" dirty="0"/>
              <a:t>Multiple readouts can be trained with simple regression to extract different information from the same untrained liquid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40A40-3F2D-48AF-906D-7DB8DD6458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32" t="12688" r="25632" b="62707"/>
          <a:stretch/>
        </p:blipFill>
        <p:spPr>
          <a:xfrm>
            <a:off x="1395663" y="3971340"/>
            <a:ext cx="8797491" cy="2404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37DA81-C6A4-44FC-A631-E3C82791D1B6}"/>
              </a:ext>
            </a:extLst>
          </p:cNvPr>
          <p:cNvSpPr txBox="1"/>
          <p:nvPr/>
        </p:nvSpPr>
        <p:spPr>
          <a:xfrm>
            <a:off x="4018787" y="6142820"/>
            <a:ext cx="292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Lukosevicius</a:t>
            </a:r>
            <a:r>
              <a:rPr lang="en-US" dirty="0"/>
              <a:t> and Jaeger 2009</a:t>
            </a:r>
          </a:p>
        </p:txBody>
      </p:sp>
    </p:spTree>
    <p:extLst>
      <p:ext uri="{BB962C8B-B14F-4D97-AF65-F5344CB8AC3E}">
        <p14:creationId xmlns:p14="http://schemas.microsoft.com/office/powerpoint/2010/main" val="174191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7871-7EAB-498D-A07B-8A690D61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47C8-A8A0-4D56-87C4-965976FE8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79227" cy="2070872"/>
          </a:xfrm>
        </p:spPr>
        <p:txBody>
          <a:bodyPr/>
          <a:lstStyle/>
          <a:p>
            <a:r>
              <a:rPr lang="en-US" dirty="0"/>
              <a:t>Maas et al showed that a reservoir with fading memory retains information about time history in its dynamic state</a:t>
            </a:r>
          </a:p>
          <a:p>
            <a:r>
              <a:rPr lang="en-US" dirty="0"/>
              <a:t>LSM was able to classify all 4 segments in a 1 second sequence based only on the liquid state at t=1 second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CC89A-7DB2-4E47-9A57-AF20541BECFA}"/>
              </a:ext>
            </a:extLst>
          </p:cNvPr>
          <p:cNvSpPr txBox="1"/>
          <p:nvPr/>
        </p:nvSpPr>
        <p:spPr>
          <a:xfrm>
            <a:off x="1939826" y="6325749"/>
            <a:ext cx="7161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Maas2002 demonstrated that dynamic synapses (right, top) provided better classification on a four-element characterization problem compared to static synapses (right, bottom)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2529EB-45AC-42AE-A179-8B0EC3770042}"/>
              </a:ext>
            </a:extLst>
          </p:cNvPr>
          <p:cNvGrpSpPr/>
          <p:nvPr/>
        </p:nvGrpSpPr>
        <p:grpSpPr>
          <a:xfrm>
            <a:off x="1735082" y="3560200"/>
            <a:ext cx="7396209" cy="2632633"/>
            <a:chOff x="1800985" y="3297194"/>
            <a:chExt cx="7396209" cy="26326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73BE7D2-1DCD-44E3-A7A3-77B608AC8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928" t="18291" r="33660" b="33226"/>
            <a:stretch/>
          </p:blipFill>
          <p:spPr>
            <a:xfrm>
              <a:off x="5654018" y="3330466"/>
              <a:ext cx="3543176" cy="25993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DFC503-0B69-4A1E-80AE-A2273686A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56" t="21989" r="19832" b="23940"/>
            <a:stretch/>
          </p:blipFill>
          <p:spPr>
            <a:xfrm>
              <a:off x="1800985" y="3297194"/>
              <a:ext cx="3521686" cy="2632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5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89EA-8981-4D8B-BFF9-EF6B5CE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connectivity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BA1D3-8DC0-42EF-8053-6E80207338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255326"/>
              </a:xfrm>
            </p:spPr>
            <p:txBody>
              <a:bodyPr/>
              <a:lstStyle/>
              <a:p>
                <a:r>
                  <a:rPr lang="en-US" dirty="0"/>
                  <a:t>Connection probability depends on neuron 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l-GR" dirty="0"/>
                                  <m:t>λ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3x3x15 column on integer grid locations, 135 neurons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BA1D3-8DC0-42EF-8053-6E8020733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255326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27BBC6F-3490-477E-8494-21469B69C214}"/>
              </a:ext>
            </a:extLst>
          </p:cNvPr>
          <p:cNvGrpSpPr/>
          <p:nvPr/>
        </p:nvGrpSpPr>
        <p:grpSpPr>
          <a:xfrm>
            <a:off x="1859693" y="3215888"/>
            <a:ext cx="7356738" cy="3405691"/>
            <a:chOff x="167802" y="2659872"/>
            <a:chExt cx="8838725" cy="40199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86738C-618A-4C35-98F4-DE8DD67C0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802" y="2667787"/>
              <a:ext cx="3009028" cy="401203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DD1A8E-7A14-4A69-A89F-C48D23E58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922" y="2667786"/>
              <a:ext cx="3009028" cy="401203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EB060F-ED99-45D3-9BB2-BF5E00DF3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042" y="2659872"/>
              <a:ext cx="2924485" cy="3955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543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2E8E-4104-45CA-BF80-CCAE1A31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2F40-9D0A-4B2B-8EBC-6C6B50E3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2481" cy="4351338"/>
          </a:xfrm>
        </p:spPr>
        <p:txBody>
          <a:bodyPr/>
          <a:lstStyle/>
          <a:p>
            <a:r>
              <a:rPr lang="en-US" dirty="0"/>
              <a:t>Original LSM paper (Maas 2002) found best performance for </a:t>
            </a:r>
            <a:r>
              <a:rPr lang="el-GR" dirty="0"/>
              <a:t>λ</a:t>
            </a:r>
            <a:r>
              <a:rPr lang="en-US" dirty="0"/>
              <a:t>=2</a:t>
            </a:r>
          </a:p>
          <a:p>
            <a:r>
              <a:rPr lang="en-US" dirty="0"/>
              <a:t>This work will explore how spatial organization of the columns effect performance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27E8A9-79EC-4192-BA10-E750069FC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16" t="17845" r="42368" b="54604"/>
          <a:stretch/>
        </p:blipFill>
        <p:spPr>
          <a:xfrm>
            <a:off x="3831736" y="3429000"/>
            <a:ext cx="3192244" cy="28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8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3FFF-8E2C-4B7F-9726-3B4DE9C5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CB21F4-1B9F-436B-BEBC-ADD994CCA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dynamics play an important role in temporal response</a:t>
            </a:r>
          </a:p>
          <a:p>
            <a:r>
              <a:rPr lang="en-US" dirty="0"/>
              <a:t>We start with the Izhikevich model, a simplified 2D dynamic system</a:t>
            </a:r>
          </a:p>
          <a:p>
            <a:r>
              <a:rPr lang="en-US" dirty="0"/>
              <a:t>Can explore nonlinear dynamics while retaining fast simulation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A92C4-9CFA-4F73-BAD1-C3E8C6DB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24" y="3451903"/>
            <a:ext cx="8066903" cy="30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9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6115-048F-4F60-B353-3AEE9BB6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18B1-8E66-4478-AF65-BE72EA7F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Extended Izhikevich simulation to include propagation delay</a:t>
            </a:r>
          </a:p>
          <a:p>
            <a:r>
              <a:rPr lang="en-US" dirty="0"/>
              <a:t>Our model retains basic behavior of the Izhikevich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82E9A-EA27-40E8-AD4F-BFB478797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292" y="3005422"/>
            <a:ext cx="3899939" cy="3037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26EFDE-91EF-41FB-8EEE-22A802F51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16" y="3005422"/>
            <a:ext cx="3887218" cy="3037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B686F4-A933-4AB7-89BE-72C1BCE4F7F0}"/>
              </a:ext>
            </a:extLst>
          </p:cNvPr>
          <p:cNvSpPr txBox="1"/>
          <p:nvPr/>
        </p:nvSpPr>
        <p:spPr>
          <a:xfrm>
            <a:off x="1187434" y="6150834"/>
            <a:ext cx="8534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original Izhikevich model (left) and our extended model with random delays (right) both show synchronization in response to randomized “thalamic” input (Izhikevich 2003, https://www.izhikevich.org/publications/spikes.htm)</a:t>
            </a:r>
          </a:p>
        </p:txBody>
      </p:sp>
    </p:spTree>
    <p:extLst>
      <p:ext uri="{BB962C8B-B14F-4D97-AF65-F5344CB8AC3E}">
        <p14:creationId xmlns:p14="http://schemas.microsoft.com/office/powerpoint/2010/main" val="244232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139E-AFFE-46F8-B928-3AB424E8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C7A49-D55C-4745-A092-1B3307C9D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4281</TotalTime>
  <Words>433</Words>
  <Application>Microsoft Office PowerPoint</Application>
  <PresentationFormat>Widescreen</PresentationFormat>
  <Paragraphs>43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Computational Properties of Neural Columns arising from Temporal Dynamics</vt:lpstr>
      <vt:lpstr>Thesis</vt:lpstr>
      <vt:lpstr>Liquid State Machines</vt:lpstr>
      <vt:lpstr>Fading memory</vt:lpstr>
      <vt:lpstr>Neural connectivity</vt:lpstr>
      <vt:lpstr>Neural connectivity</vt:lpstr>
      <vt:lpstr>Neural models</vt:lpstr>
      <vt:lpstr>Neural models</vt:lpstr>
      <vt:lpstr>Results</vt:lpstr>
      <vt:lpstr>Column simulation</vt:lpstr>
      <vt:lpstr>Other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36</cp:revision>
  <dcterms:created xsi:type="dcterms:W3CDTF">2018-05-08T12:57:52Z</dcterms:created>
  <dcterms:modified xsi:type="dcterms:W3CDTF">2018-05-14T19:33:29Z</dcterms:modified>
</cp:coreProperties>
</file>