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60" r:id="rId6"/>
    <p:sldId id="259" r:id="rId7"/>
    <p:sldId id="268" r:id="rId8"/>
    <p:sldId id="264" r:id="rId9"/>
    <p:sldId id="261" r:id="rId10"/>
    <p:sldId id="263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254-E829-4250-B5F8-0669947A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356E-F0C5-429F-B7EA-2868B60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583D-9322-45EB-B4CC-227DCA0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047B-F6A6-4533-AA33-AD7902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684A-3231-49B8-ABED-475B3A4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EC9-1C08-4B0A-B8C9-AF498C3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6F01-4C58-4D11-A253-95A4D453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664-E8BF-431E-BCDA-45AC8EA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0265-6F1F-45B1-8580-A62683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4B92-33B1-4393-BED6-F36F23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43D9-5B25-406B-8277-DC0BE621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8818-C424-4E47-8941-60CE9CF5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370-621C-48CA-BF45-29E50B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F451-7AF3-43C3-8E4B-EDA7E0F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3752-33E1-405B-AE16-7777956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875-FF90-4A03-8C58-AF361A87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DDD-4CD2-47E4-AB81-DC255B28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87A1-D092-404C-A64E-35D78E2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38B-84A0-4E0C-B8FC-3539963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A939-9FCD-4BD1-A959-B474E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593C3-B0F7-4CF8-A785-A0D475E38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4854" y="230188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07F-893E-49A5-99BF-D6ED9B6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B92-29C3-47D9-B6AD-5581057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470-50CB-442C-AD5C-C992ED5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A3-6B22-418D-A96A-9A7B7EA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D3-7942-4C8D-BF1C-E99CDED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A0C-B7BA-4DB6-8C82-859A100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2C2D-B6F1-4D5C-81C6-9C395E8E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966C-7E1B-48C0-8FDE-9AE64805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0E7C-FAF7-4C21-A0E2-11026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EC64-F49D-4EEF-AFFB-9AD9931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F11-1800-46E1-B930-5F2C3B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B78-4CE3-4969-8A7D-4767950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B203-E36F-4871-B59C-72F2BAEE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3E9F-7A0C-4873-B819-7C7612AA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D2C0-A497-47AF-9EBC-29D3521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6C19-7C9C-434C-88E9-D4E113A3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655-6543-434C-8A22-EC82121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6D4E-C007-4520-B474-4E2089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77017-3123-4BF4-B6FF-A0CEE91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2EE-AB91-45BF-851C-D9F9F28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6FB7-485C-46C1-A8F7-C18264A5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1CA9-8569-48CD-AC2D-A1C0314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5554-A0F0-4928-80DB-CDE3796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DB-A151-492A-97EF-F6F3CA0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50C7-F90E-49A4-8228-0612A33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3B9-58CF-46D1-8583-3C5E008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825-00BE-483F-99BF-3F9A7F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1FC-0043-43FD-AAA6-6AB021E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31D2-AA39-4C1F-95FB-4DC96C0F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D871-1529-481A-87CE-B935CE6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8495-BACC-4E1E-9F50-DC0FF2E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17AA-9AA5-45D8-9816-D0EAB60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50B-A5AC-4D13-AB79-ECD44FE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9CDB-4C82-41C5-9E9E-3CF661D0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7E62-D425-4341-B95E-3477504F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E224-EFDD-4569-B02C-2923F68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1A10-5D2F-416A-943B-F84B45F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B13A-636A-45E5-B327-7A4C8E5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6B076-1ECA-400A-8CDB-E4435AB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31A5-2FB5-4097-B1E5-DADA8849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47E-925F-4499-A609-C16C52F7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2E4D-480C-4A7F-90B6-8D61539A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D39A-7089-4BE4-8D86-A0EDC72B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770-79DC-487C-A274-ECDAB597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74" y="1122363"/>
            <a:ext cx="9801726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Separating Cyclostationary Signals using the Nonlinear Dynamics of Continuous-Time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1764-ACF1-4D0A-AE93-8A23A7236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318"/>
            <a:ext cx="9144000" cy="421322"/>
          </a:xfrm>
        </p:spPr>
        <p:txBody>
          <a:bodyPr/>
          <a:lstStyle/>
          <a:p>
            <a:r>
              <a:rPr lang="en-US" dirty="0"/>
              <a:t>Research progress 1/12/2018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FB7EF-15EE-4A1B-9671-ADC2875B35DD}"/>
              </a:ext>
            </a:extLst>
          </p:cNvPr>
          <p:cNvSpPr txBox="1"/>
          <p:nvPr/>
        </p:nvSpPr>
        <p:spPr>
          <a:xfrm>
            <a:off x="8210746" y="5344998"/>
            <a:ext cx="205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Physics Department</a:t>
            </a:r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13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5207-9B5E-42DE-B989-FE8B9CDA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F87A-A757-4484-83DF-E021ECC4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>
          <a:xfrm>
            <a:off x="5971950" y="2918746"/>
            <a:ext cx="4550226" cy="371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2EF9D-4133-4988-B2C6-1AB321C47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4761"/>
          <a:stretch/>
        </p:blipFill>
        <p:spPr>
          <a:xfrm>
            <a:off x="974104" y="2912885"/>
            <a:ext cx="4462342" cy="3730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D41B8-5079-4FDE-A137-E8B20EF2DE39}"/>
              </a:ext>
            </a:extLst>
          </p:cNvPr>
          <p:cNvSpPr txBox="1"/>
          <p:nvPr/>
        </p:nvSpPr>
        <p:spPr>
          <a:xfrm>
            <a:off x="2061759" y="2560719"/>
            <a:ext cx="242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 </a:t>
            </a:r>
            <a:r>
              <a:rPr lang="en-US" dirty="0" err="1"/>
              <a:t>Izhikevich</a:t>
            </a:r>
            <a:r>
              <a:rPr lang="en-US" dirty="0"/>
              <a:t> (2003)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9CA4D-B714-490D-B85D-B3D9D4E8CBD7}"/>
              </a:ext>
            </a:extLst>
          </p:cNvPr>
          <p:cNvSpPr txBox="1"/>
          <p:nvPr/>
        </p:nvSpPr>
        <p:spPr>
          <a:xfrm>
            <a:off x="6611833" y="2560719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random synaptic delays 0-4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CA3A-F973-4D09-AA7F-5F125204E3AF}"/>
              </a:ext>
            </a:extLst>
          </p:cNvPr>
          <p:cNvSpPr txBox="1"/>
          <p:nvPr/>
        </p:nvSpPr>
        <p:spPr>
          <a:xfrm>
            <a:off x="974104" y="1518127"/>
            <a:ext cx="1072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neural simulation using the </a:t>
            </a:r>
            <a:r>
              <a:rPr lang="en-US" dirty="0" err="1"/>
              <a:t>Izhikevich</a:t>
            </a:r>
            <a:r>
              <a:rPr lang="en-US" dirty="0"/>
              <a:t> model for neural dynamics, added synaptic delays.</a:t>
            </a:r>
          </a:p>
          <a:p>
            <a:r>
              <a:rPr lang="en-US" dirty="0"/>
              <a:t>Validated synaptic delay implementation against </a:t>
            </a:r>
            <a:r>
              <a:rPr lang="en-US" dirty="0" err="1"/>
              <a:t>Izhikevich</a:t>
            </a:r>
            <a:r>
              <a:rPr lang="en-US" dirty="0"/>
              <a:t> ‘03 code, using the same parameters and inputs we see similar behavior.  </a:t>
            </a:r>
          </a:p>
        </p:txBody>
      </p:sp>
    </p:spTree>
    <p:extLst>
      <p:ext uri="{BB962C8B-B14F-4D97-AF65-F5344CB8AC3E}">
        <p14:creationId xmlns:p14="http://schemas.microsoft.com/office/powerpoint/2010/main" val="38013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466" cy="4351338"/>
          </a:xfrm>
        </p:spPr>
        <p:txBody>
          <a:bodyPr/>
          <a:lstStyle/>
          <a:p>
            <a:r>
              <a:rPr lang="en-US" dirty="0"/>
              <a:t>Maas et al showed that dynamic </a:t>
            </a:r>
            <a:r>
              <a:rPr lang="en-US" dirty="0" err="1"/>
              <a:t>synpases</a:t>
            </a:r>
            <a:r>
              <a:rPr lang="en-US" dirty="0"/>
              <a:t> provide longer fading memory</a:t>
            </a:r>
          </a:p>
          <a:p>
            <a:r>
              <a:rPr lang="en-US" dirty="0"/>
              <a:t>Implemented first-order synapse dynamics</a:t>
            </a:r>
          </a:p>
          <a:p>
            <a:r>
              <a:rPr lang="en-US" dirty="0"/>
              <a:t>Synaptic delays based on inter-neuron distances (novel 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E7D2-1DCD-44E3-A7A3-77B608AC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8" t="18291" r="33660" b="33226"/>
          <a:stretch/>
        </p:blipFill>
        <p:spPr>
          <a:xfrm>
            <a:off x="6667895" y="1825625"/>
            <a:ext cx="4317476" cy="316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6667895" y="5127968"/>
            <a:ext cx="486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Maas2002 demonstrated that dynamic synapses (top) provided better classification on a four-element characterization problem compared to static synapses (bottom) </a:t>
            </a:r>
          </a:p>
        </p:txBody>
      </p: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6DA2-7A2E-4E7A-AD2D-7B251874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stationary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254D-70C8-4E6E-B253-147C65C7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473"/>
            <a:ext cx="10515600" cy="971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stationary signal (sine wave, frequency 50 Hz) was injected into column</a:t>
            </a:r>
          </a:p>
          <a:p>
            <a:r>
              <a:rPr lang="en-US" dirty="0"/>
              <a:t>Frequency conversion observed as signal propagates to top layer, indicates potential to separate stationary signals of different frequencies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01E0B-77F7-4513-A805-A0C4AB8C9C29}"/>
              </a:ext>
            </a:extLst>
          </p:cNvPr>
          <p:cNvSpPr txBox="1"/>
          <p:nvPr/>
        </p:nvSpPr>
        <p:spPr>
          <a:xfrm>
            <a:off x="4158113" y="6182184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Hz sine input injected into bottom layer of column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0C5736-1839-4910-9219-832B19DB212E}"/>
              </a:ext>
            </a:extLst>
          </p:cNvPr>
          <p:cNvGrpSpPr/>
          <p:nvPr/>
        </p:nvGrpSpPr>
        <p:grpSpPr>
          <a:xfrm>
            <a:off x="1464443" y="2658593"/>
            <a:ext cx="9657811" cy="3801637"/>
            <a:chOff x="1464443" y="2658593"/>
            <a:chExt cx="9657811" cy="3801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086958-4EA0-42C4-9C85-EAF8C7B9C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443" y="2855836"/>
              <a:ext cx="2703295" cy="36043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759F-5922-4A49-B009-67A5A517C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371" y="3061181"/>
              <a:ext cx="4128057" cy="325899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AA1666-2348-451B-919F-609BDA46A27E}"/>
                </a:ext>
              </a:extLst>
            </p:cNvPr>
            <p:cNvSpPr/>
            <p:nvPr/>
          </p:nvSpPr>
          <p:spPr>
            <a:xfrm>
              <a:off x="1464443" y="5717703"/>
              <a:ext cx="1649591" cy="532267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AC1781-7F50-4E5F-B3FF-FF66AE8F33F5}"/>
                </a:ext>
              </a:extLst>
            </p:cNvPr>
            <p:cNvSpPr/>
            <p:nvPr/>
          </p:nvSpPr>
          <p:spPr>
            <a:xfrm>
              <a:off x="6994197" y="5619846"/>
              <a:ext cx="4128057" cy="532267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7AAC0F4-5EF3-4EB8-AB7A-E8AB840B397B}"/>
                </a:ext>
              </a:extLst>
            </p:cNvPr>
            <p:cNvCxnSpPr>
              <a:cxnSpLocks/>
              <a:stCxn id="8" idx="1"/>
              <a:endCxn id="9" idx="4"/>
            </p:cNvCxnSpPr>
            <p:nvPr/>
          </p:nvCxnSpPr>
          <p:spPr>
            <a:xfrm rot="10800000">
              <a:off x="2289239" y="6249970"/>
              <a:ext cx="1868874" cy="193824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EC92F5F-71C2-4D9E-BD5E-4EB2B550FD29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 flipV="1">
              <a:off x="6564429" y="5885980"/>
              <a:ext cx="429768" cy="55781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EE2B5-F5AD-4703-9167-C5D90F2D963C}"/>
                </a:ext>
              </a:extLst>
            </p:cNvPr>
            <p:cNvSpPr txBox="1"/>
            <p:nvPr/>
          </p:nvSpPr>
          <p:spPr>
            <a:xfrm>
              <a:off x="4009841" y="2658593"/>
              <a:ext cx="28587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Modulated pattern observed at top layer, output frequency is not 50 Hz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8E6DB0D-FD86-4453-B3F2-D68A955B5200}"/>
                </a:ext>
              </a:extLst>
            </p:cNvPr>
            <p:cNvSpPr/>
            <p:nvPr/>
          </p:nvSpPr>
          <p:spPr>
            <a:xfrm>
              <a:off x="1553524" y="3061181"/>
              <a:ext cx="1423136" cy="532267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F03EAF-5266-4005-B992-602D6EA2AC83}"/>
                </a:ext>
              </a:extLst>
            </p:cNvPr>
            <p:cNvSpPr/>
            <p:nvPr/>
          </p:nvSpPr>
          <p:spPr>
            <a:xfrm>
              <a:off x="6994196" y="3327314"/>
              <a:ext cx="4128057" cy="532267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6A29E334-AA31-458E-99CA-23CB6F59E8A9}"/>
                </a:ext>
              </a:extLst>
            </p:cNvPr>
            <p:cNvCxnSpPr>
              <a:cxnSpLocks/>
              <a:stCxn id="26" idx="1"/>
              <a:endCxn id="27" idx="0"/>
            </p:cNvCxnSpPr>
            <p:nvPr/>
          </p:nvCxnSpPr>
          <p:spPr>
            <a:xfrm rot="10800000" flipV="1">
              <a:off x="2265093" y="2920203"/>
              <a:ext cx="1744749" cy="14097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C5E315B6-C176-4A5D-BC69-6C2F93156A9A}"/>
                </a:ext>
              </a:extLst>
            </p:cNvPr>
            <p:cNvCxnSpPr>
              <a:cxnSpLocks/>
              <a:stCxn id="26" idx="3"/>
              <a:endCxn id="28" idx="0"/>
            </p:cNvCxnSpPr>
            <p:nvPr/>
          </p:nvCxnSpPr>
          <p:spPr>
            <a:xfrm>
              <a:off x="6868545" y="2920203"/>
              <a:ext cx="2189680" cy="40711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1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FE17-997A-4985-A002-D0232AD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FBD2-0267-4424-BCDF-E00E4310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machine learning paradigms don’t resemble the brain</a:t>
            </a:r>
          </a:p>
          <a:p>
            <a:r>
              <a:rPr lang="en-US" dirty="0"/>
              <a:t>Reservoir computing methods, especially Liquid State Machines, provide a biologically plausible computational framework</a:t>
            </a:r>
          </a:p>
          <a:p>
            <a:r>
              <a:rPr lang="en-US" dirty="0"/>
              <a:t>This work will investigate the liquid state machine framework with an emphasis on the nonlinear delay dynamics that arise from realistic distributions of synapse lengths and signal propagation times</a:t>
            </a:r>
          </a:p>
          <a:p>
            <a:r>
              <a:rPr lang="en-US" dirty="0"/>
              <a:t>The work will focus on recognizing stationary and </a:t>
            </a:r>
            <a:r>
              <a:rPr lang="en-US" dirty="0" err="1"/>
              <a:t>cyclostationary</a:t>
            </a:r>
            <a:r>
              <a:rPr lang="en-US" dirty="0"/>
              <a:t> time series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D43-6DB8-4694-99C0-F6341A4E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618-7638-4D69-95D4-80B51DB1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will explore the effect of realistic distance-based synaptic propagation times on the computational power of a columnar neural circuit</a:t>
            </a:r>
          </a:p>
          <a:p>
            <a:r>
              <a:rPr lang="en-US" dirty="0"/>
              <a:t>This research will explore the contribution of spatial organization and disorganization to neural dynamics</a:t>
            </a:r>
          </a:p>
          <a:p>
            <a:r>
              <a:rPr lang="en-US" dirty="0"/>
              <a:t>This research will examine the ability of neural circuits to separate </a:t>
            </a:r>
            <a:r>
              <a:rPr lang="en-US" dirty="0" err="1"/>
              <a:t>cyclostationary</a:t>
            </a:r>
            <a:r>
              <a:rPr lang="en-US" dirty="0"/>
              <a:t> time series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7D5E-7E58-429B-B8F7-06862E3A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4209-A940-4A23-A33B-5CB843E1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a literature review of liquid state machines and </a:t>
            </a:r>
            <a:r>
              <a:rPr lang="en-US"/>
              <a:t>synaptic dynamics</a:t>
            </a:r>
            <a:endParaRPr lang="en-US" dirty="0"/>
          </a:p>
          <a:p>
            <a:r>
              <a:rPr lang="en-US" dirty="0"/>
              <a:t>Implemented </a:t>
            </a:r>
            <a:r>
              <a:rPr lang="en-US" dirty="0" err="1"/>
              <a:t>Izhekevich</a:t>
            </a:r>
            <a:r>
              <a:rPr lang="en-US" dirty="0"/>
              <a:t> neural dynamics, first order synapse dynamics, and variable synaptic propagation times in MATLAB</a:t>
            </a:r>
          </a:p>
          <a:p>
            <a:r>
              <a:rPr lang="en-US" dirty="0"/>
              <a:t>Constructed columnar neural microcircuits with distance-dependent connectivity and synaptic delay</a:t>
            </a:r>
          </a:p>
          <a:p>
            <a:r>
              <a:rPr lang="en-US" dirty="0"/>
              <a:t>Demonstrated separation property of this neural circuit</a:t>
            </a:r>
          </a:p>
        </p:txBody>
      </p:sp>
    </p:spTree>
    <p:extLst>
      <p:ext uri="{BB962C8B-B14F-4D97-AF65-F5344CB8AC3E}">
        <p14:creationId xmlns:p14="http://schemas.microsoft.com/office/powerpoint/2010/main" val="42479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reservoir with fading memory is driven by an input</a:t>
            </a:r>
          </a:p>
          <a:p>
            <a:r>
              <a:rPr lang="en-US" dirty="0"/>
              <a:t>The input evokes complex dynamics in the reservoir</a:t>
            </a:r>
          </a:p>
          <a:p>
            <a:r>
              <a:rPr lang="en-US" dirty="0"/>
              <a:t>A linear readout map extracts the desired data from the reservoir</a:t>
            </a:r>
          </a:p>
          <a:p>
            <a:r>
              <a:rPr lang="en-US" dirty="0"/>
              <a:t>Multiple readouts can be trained with simple regression to extract different information from the same untrained reservoir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395663" y="3971340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7DA81-C6A4-44FC-A631-E3C82791D1B6}"/>
              </a:ext>
            </a:extLst>
          </p:cNvPr>
          <p:cNvSpPr txBox="1"/>
          <p:nvPr/>
        </p:nvSpPr>
        <p:spPr>
          <a:xfrm>
            <a:off x="4018787" y="6142820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018-A37A-4F0E-AA23-7DBDE41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CC-C14B-4172-B824-3A6058A9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reservoir can be viewed as a nonlinear filter L</a:t>
            </a:r>
            <a:r>
              <a:rPr lang="en-US" baseline="30000" dirty="0"/>
              <a:t>M </a:t>
            </a:r>
            <a:r>
              <a:rPr lang="en-US" dirty="0"/>
              <a:t>that transforms an input </a:t>
            </a:r>
            <a:r>
              <a:rPr lang="en-US" i="1" dirty="0"/>
              <a:t>u</a:t>
            </a:r>
            <a:r>
              <a:rPr lang="en-US" dirty="0"/>
              <a:t> into an M-dimensional state vector </a:t>
            </a:r>
            <a:r>
              <a:rPr lang="en-US" dirty="0" err="1"/>
              <a:t>x</a:t>
            </a:r>
            <a:r>
              <a:rPr lang="en-US" baseline="30000" dirty="0" err="1"/>
              <a:t>M</a:t>
            </a:r>
            <a:endParaRPr lang="en-US" baseline="30000" dirty="0"/>
          </a:p>
          <a:p>
            <a:r>
              <a:rPr lang="en-US" dirty="0"/>
              <a:t>Multiple readout functions </a:t>
            </a:r>
            <a:r>
              <a:rPr lang="en-US" dirty="0" err="1"/>
              <a:t>f</a:t>
            </a:r>
            <a:r>
              <a:rPr lang="en-US" baseline="30000" dirty="0" err="1"/>
              <a:t>M</a:t>
            </a:r>
            <a:r>
              <a:rPr lang="en-US" dirty="0"/>
              <a:t> then map the state vector onto the desired output(s) y</a:t>
            </a:r>
          </a:p>
          <a:p>
            <a:r>
              <a:rPr lang="en-US" dirty="0"/>
              <a:t>Readout functions are trained independently, reservoir is not trained</a:t>
            </a:r>
          </a:p>
          <a:p>
            <a:r>
              <a:rPr lang="en-US" dirty="0"/>
              <a:t>LSM has demonstrated excellent performance in word recognition (Zhang et al 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E28-3147-402C-A26D-55ED544D00B9}"/>
              </a:ext>
            </a:extLst>
          </p:cNvPr>
          <p:cNvSpPr txBox="1"/>
          <p:nvPr/>
        </p:nvSpPr>
        <p:spPr>
          <a:xfrm>
            <a:off x="1385740" y="6400800"/>
            <a:ext cx="890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“Real-Time Computing Without Stable States: A New Framework for Neural Computation Based on Perturbations”, W. Maas, T. </a:t>
            </a:r>
            <a:r>
              <a:rPr lang="en-US" sz="1100" dirty="0" err="1"/>
              <a:t>Natschlager</a:t>
            </a:r>
            <a:r>
              <a:rPr lang="en-US" sz="1100" dirty="0"/>
              <a:t>, H. </a:t>
            </a:r>
            <a:r>
              <a:rPr lang="en-US" sz="1100" dirty="0" err="1"/>
              <a:t>Markram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BAAD-FF46-475F-A8D8-6A395C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7" t="23392" r="42211" b="55488"/>
          <a:stretch/>
        </p:blipFill>
        <p:spPr>
          <a:xfrm>
            <a:off x="3044560" y="4385605"/>
            <a:ext cx="3978409" cy="20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025-7D12-4932-A731-6E8DB349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 reservoirs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C0DB-A609-4251-81D5-A7833851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circuits have been used extensively as LSM reservoirs</a:t>
            </a:r>
          </a:p>
          <a:p>
            <a:r>
              <a:rPr lang="en-US" dirty="0"/>
              <a:t>Common topology is a column on a unit grid, initial work used a 3x3x15 column of 135 LIF neurons</a:t>
            </a:r>
          </a:p>
          <a:p>
            <a:r>
              <a:rPr lang="en-US" dirty="0"/>
              <a:t>Neuron connectivity is distance-based, biologically plausible connectivity has been shown to provide the best reservoir dynamics</a:t>
            </a:r>
          </a:p>
          <a:p>
            <a:r>
              <a:rPr lang="en-US" dirty="0"/>
              <a:t>Propagation times have NOT been modeled realistically, typically the propagation time down all synapses are identical regardless of neuron positions</a:t>
            </a:r>
          </a:p>
        </p:txBody>
      </p:sp>
    </p:spTree>
    <p:extLst>
      <p:ext uri="{BB962C8B-B14F-4D97-AF65-F5344CB8AC3E}">
        <p14:creationId xmlns:p14="http://schemas.microsoft.com/office/powerpoint/2010/main" val="213903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271500" y="2996161"/>
            <a:ext cx="11530862" cy="3715716"/>
            <a:chOff x="167802" y="2659872"/>
            <a:chExt cx="11802493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9EC181-8761-4482-AC58-05BD097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68" y="2667784"/>
              <a:ext cx="3009027" cy="40120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/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Connection probability depends on neuron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Original LSM paper (Maas 2002) found best performance for </a:t>
                </a:r>
                <a:r>
                  <a:rPr lang="el-GR" dirty="0"/>
                  <a:t>λ</a:t>
                </a:r>
                <a:r>
                  <a:rPr lang="en-US" dirty="0"/>
                  <a:t>=2</a:t>
                </a:r>
              </a:p>
              <a:p>
                <a:r>
                  <a:rPr lang="en-US" dirty="0"/>
                  <a:t>3x3x15 column on integer grid locations, 135 neurons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blipFill>
                <a:blip r:embed="rId6"/>
                <a:stretch>
                  <a:fillRect l="-72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C014946-5F99-4ED7-BBC6-2610D83D2C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816" t="17845" r="42368" b="54604"/>
          <a:stretch/>
        </p:blipFill>
        <p:spPr>
          <a:xfrm>
            <a:off x="8961268" y="1032543"/>
            <a:ext cx="2247202" cy="1972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A61D4-2AA1-4259-A52B-A0B463AB14DA}"/>
              </a:ext>
            </a:extLst>
          </p:cNvPr>
          <p:cNvCxnSpPr/>
          <p:nvPr/>
        </p:nvCxnSpPr>
        <p:spPr>
          <a:xfrm>
            <a:off x="7516141" y="2147227"/>
            <a:ext cx="12320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743-6B50-480B-AF62-78FE9E6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of neural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20EE2-F255-489D-83D1-7241EE951B74}"/>
              </a:ext>
            </a:extLst>
          </p:cNvPr>
          <p:cNvSpPr txBox="1"/>
          <p:nvPr/>
        </p:nvSpPr>
        <p:spPr>
          <a:xfrm>
            <a:off x="414779" y="4034674"/>
            <a:ext cx="232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sum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dynamic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spiking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B6B7-8CD0-41A9-A8FD-5435E980A750}"/>
              </a:ext>
            </a:extLst>
          </p:cNvPr>
          <p:cNvSpPr txBox="1"/>
          <p:nvPr/>
        </p:nvSpPr>
        <p:spPr>
          <a:xfrm>
            <a:off x="5866383" y="4034674"/>
            <a:ext cx="22265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Izhikevich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Replicates observed spiking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5791-9C5A-443B-A2D8-FFFE2EC0CAAF}"/>
              </a:ext>
            </a:extLst>
          </p:cNvPr>
          <p:cNvSpPr txBox="1"/>
          <p:nvPr/>
        </p:nvSpPr>
        <p:spPr>
          <a:xfrm>
            <a:off x="8698861" y="4034674"/>
            <a:ext cx="270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Hodgkins</a:t>
            </a:r>
            <a:r>
              <a:rPr lang="en-US" dirty="0"/>
              <a:t>-Huxley: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&gt;10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Corresponds to known ion channels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E59867-3B45-4A3C-9E9F-71412D72B957}"/>
              </a:ext>
            </a:extLst>
          </p:cNvPr>
          <p:cNvSpPr/>
          <p:nvPr/>
        </p:nvSpPr>
        <p:spPr>
          <a:xfrm>
            <a:off x="414779" y="2790330"/>
            <a:ext cx="11161336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dynamic fidelity, increasing computational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4E23-2DD4-4E10-B8E0-63BF8E9DC78B}"/>
              </a:ext>
            </a:extLst>
          </p:cNvPr>
          <p:cNvSpPr txBox="1"/>
          <p:nvPr/>
        </p:nvSpPr>
        <p:spPr>
          <a:xfrm>
            <a:off x="414779" y="19091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computational models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A634-C93C-43D5-955A-7C674C833ECB}"/>
              </a:ext>
            </a:extLst>
          </p:cNvPr>
          <p:cNvSpPr txBox="1"/>
          <p:nvPr/>
        </p:nvSpPr>
        <p:spPr>
          <a:xfrm>
            <a:off x="10146384" y="1954063"/>
            <a:ext cx="14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High-fidelity biological models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871F8-7DD5-4F88-B052-A47B81572DB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78848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FC68C-0B93-44C9-A2A6-F458C90F5B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79647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5A7D6-4500-4326-8C12-9B5E750BA6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52309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F21C9B-70BB-44E5-A2F9-7CFEF99FC173}"/>
              </a:ext>
            </a:extLst>
          </p:cNvPr>
          <p:cNvSpPr/>
          <p:nvPr/>
        </p:nvSpPr>
        <p:spPr>
          <a:xfrm rot="16200000">
            <a:off x="8105384" y="2192648"/>
            <a:ext cx="394635" cy="651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1F90-D843-4FD2-9733-CA816F6712A7}"/>
              </a:ext>
            </a:extLst>
          </p:cNvPr>
          <p:cNvSpPr txBox="1"/>
          <p:nvPr/>
        </p:nvSpPr>
        <p:spPr>
          <a:xfrm>
            <a:off x="5046649" y="5646017"/>
            <a:ext cx="65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 lives here, numerical integration in MATLAB and NEURON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588C1-E8D5-4A9A-8D8D-C37313EB5807}"/>
              </a:ext>
            </a:extLst>
          </p:cNvPr>
          <p:cNvSpPr txBox="1"/>
          <p:nvPr/>
        </p:nvSpPr>
        <p:spPr>
          <a:xfrm>
            <a:off x="2973188" y="4058886"/>
            <a:ext cx="201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Simple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Basic spiking mechanism</a:t>
            </a:r>
          </a:p>
        </p:txBody>
      </p:sp>
    </p:spTree>
    <p:extLst>
      <p:ext uri="{BB962C8B-B14F-4D97-AF65-F5344CB8AC3E}">
        <p14:creationId xmlns:p14="http://schemas.microsoft.com/office/powerpoint/2010/main" val="40957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670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Separating Cyclostationary Signals using the Nonlinear Dynamics of Continuous-Time Recurrent Neural Networks</vt:lpstr>
      <vt:lpstr>Motivation</vt:lpstr>
      <vt:lpstr>Novel contributions</vt:lpstr>
      <vt:lpstr>Current status</vt:lpstr>
      <vt:lpstr>Reservoir Computing</vt:lpstr>
      <vt:lpstr>Liquid State Machines</vt:lpstr>
      <vt:lpstr>Liquid state machine reservoirs</vt:lpstr>
      <vt:lpstr>Neural connectivity</vt:lpstr>
      <vt:lpstr>Fidelity of neural models</vt:lpstr>
      <vt:lpstr>Neural dynamics</vt:lpstr>
      <vt:lpstr>Synapse dynamics</vt:lpstr>
      <vt:lpstr>Response to stationary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Plan</dc:title>
  <dc:creator>vbaker</dc:creator>
  <cp:lastModifiedBy>vbaker</cp:lastModifiedBy>
  <cp:revision>52</cp:revision>
  <dcterms:created xsi:type="dcterms:W3CDTF">2017-12-23T15:45:58Z</dcterms:created>
  <dcterms:modified xsi:type="dcterms:W3CDTF">2018-01-12T20:33:56Z</dcterms:modified>
</cp:coreProperties>
</file>