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365040"/>
            <a:ext cx="70120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838080" y="182556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3368880" y="1825560"/>
            <a:ext cx="5452920" cy="4350960"/>
          </a:xfrm>
          <a:prstGeom prst="rect">
            <a:avLst/>
          </a:prstGeom>
          <a:ln>
            <a:noFill/>
          </a:ln>
        </p:spPr>
      </p:pic>
      <p:pic>
        <p:nvPicPr>
          <p:cNvPr id="78" name="" descr=""/>
          <p:cNvPicPr/>
          <p:nvPr/>
        </p:nvPicPr>
        <p:blipFill>
          <a:blip r:embed="rId3"/>
          <a:stretch/>
        </p:blipFill>
        <p:spPr>
          <a:xfrm>
            <a:off x="3368880" y="1825560"/>
            <a:ext cx="5452920" cy="4350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91" name="PlaceHolder 3"/>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838080" y="365040"/>
            <a:ext cx="70120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97" name="PlaceHolder 4"/>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01"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04"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05" name="PlaceHolder 4"/>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838080" y="182556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0"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12"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13" name="PlaceHolder 5"/>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117" name="" descr=""/>
          <p:cNvPicPr/>
          <p:nvPr/>
        </p:nvPicPr>
        <p:blipFill>
          <a:blip r:embed="rId2"/>
          <a:stretch/>
        </p:blipFill>
        <p:spPr>
          <a:xfrm>
            <a:off x="3368880" y="1825560"/>
            <a:ext cx="5452920" cy="4350960"/>
          </a:xfrm>
          <a:prstGeom prst="rect">
            <a:avLst/>
          </a:prstGeom>
          <a:ln>
            <a:noFill/>
          </a:ln>
        </p:spPr>
      </p:pic>
      <p:pic>
        <p:nvPicPr>
          <p:cNvPr id="118" name="" descr=""/>
          <p:cNvPicPr/>
          <p:nvPr/>
        </p:nvPicPr>
        <p:blipFill>
          <a:blip r:embed="rId3"/>
          <a:stretch/>
        </p:blipFill>
        <p:spPr>
          <a:xfrm>
            <a:off x="3368880" y="1825560"/>
            <a:ext cx="5452920" cy="4350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8"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0"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31" name="PlaceHolder 3"/>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838080" y="365040"/>
            <a:ext cx="70120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5"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36" name="PlaceHolder 3"/>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37" name="PlaceHolder 4"/>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9"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40"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41"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3"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44"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45" name="PlaceHolder 4"/>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7" name="PlaceHolder 2"/>
          <p:cNvSpPr>
            <a:spLocks noGrp="1"/>
          </p:cNvSpPr>
          <p:nvPr>
            <p:ph type="body"/>
          </p:nvPr>
        </p:nvSpPr>
        <p:spPr>
          <a:xfrm>
            <a:off x="838080" y="182556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48" name="PlaceHolder 3"/>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0"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51"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52"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53" name="PlaceHolder 5"/>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5" name="PlaceHolder 2"/>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56" name="PlaceHolder 3"/>
          <p:cNvSpPr>
            <a:spLocks noGrp="1"/>
          </p:cNvSpPr>
          <p:nvPr>
            <p:ph type="body"/>
          </p:nvPr>
        </p:nvSpPr>
        <p:spPr>
          <a:xfrm>
            <a:off x="838080" y="1825560"/>
            <a:ext cx="1051524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pic>
        <p:nvPicPr>
          <p:cNvPr id="157" name="" descr=""/>
          <p:cNvPicPr/>
          <p:nvPr/>
        </p:nvPicPr>
        <p:blipFill>
          <a:blip r:embed="rId2"/>
          <a:stretch/>
        </p:blipFill>
        <p:spPr>
          <a:xfrm>
            <a:off x="3368880" y="1825560"/>
            <a:ext cx="5452920" cy="4350960"/>
          </a:xfrm>
          <a:prstGeom prst="rect">
            <a:avLst/>
          </a:prstGeom>
          <a:ln>
            <a:noFill/>
          </a:ln>
        </p:spPr>
      </p:pic>
      <p:pic>
        <p:nvPicPr>
          <p:cNvPr id="158" name="" descr=""/>
          <p:cNvPicPr/>
          <p:nvPr/>
        </p:nvPicPr>
        <p:blipFill>
          <a:blip r:embed="rId3"/>
          <a:stretch/>
        </p:blipFill>
        <p:spPr>
          <a:xfrm>
            <a:off x="3368880" y="1825560"/>
            <a:ext cx="5452920" cy="4350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701208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701208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10033560" y="320760"/>
            <a:ext cx="1319760" cy="1364400"/>
          </a:xfrm>
          <a:prstGeom prst="rect">
            <a:avLst/>
          </a:prstGeom>
          <a:ln>
            <a:noFill/>
          </a:ln>
        </p:spPr>
      </p:pic>
      <p:sp>
        <p:nvSpPr>
          <p:cNvPr id="1"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2"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3"/>
          <p:cNvSpPr>
            <a:spLocks noGrp="1"/>
          </p:cNvSpPr>
          <p:nvPr>
            <p:ph type="sldNum"/>
          </p:nvPr>
        </p:nvSpPr>
        <p:spPr>
          <a:xfrm>
            <a:off x="8610480" y="6356520"/>
            <a:ext cx="2742840" cy="364680"/>
          </a:xfrm>
          <a:prstGeom prst="rect">
            <a:avLst/>
          </a:prstGeom>
        </p:spPr>
        <p:txBody>
          <a:bodyPr anchor="ctr"/>
          <a:p>
            <a:pPr algn="r">
              <a:lnSpc>
                <a:spcPct val="100000"/>
              </a:lnSpc>
            </a:pPr>
            <a:fld id="{E994895A-5467-4BEC-9961-B610FFC9704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Calibri"/>
              </a:rPr>
              <a:t>Second Outline Level</a:t>
            </a:r>
            <a:endParaRPr b="0" lang="en-US" sz="1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Third Outline Level</a:t>
            </a:r>
            <a:endParaRPr b="0" lang="en-US" sz="16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alibri"/>
              </a:rPr>
              <a:t>Fourth Outline Level</a:t>
            </a:r>
            <a:endParaRPr b="0" lang="en-US" sz="16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8" descr=""/>
          <p:cNvPicPr/>
          <p:nvPr/>
        </p:nvPicPr>
        <p:blipFill>
          <a:blip r:embed="rId2"/>
          <a:stretch/>
        </p:blipFill>
        <p:spPr>
          <a:xfrm>
            <a:off x="10033560" y="320760"/>
            <a:ext cx="1319760" cy="1364400"/>
          </a:xfrm>
          <a:prstGeom prst="rect">
            <a:avLst/>
          </a:prstGeom>
          <a:ln>
            <a:noFill/>
          </a:ln>
        </p:spPr>
      </p:pic>
      <p:sp>
        <p:nvSpPr>
          <p:cNvPr id="40" name="PlaceHolder 1"/>
          <p:cNvSpPr>
            <a:spLocks noGrp="1"/>
          </p:cNvSpPr>
          <p:nvPr>
            <p:ph type="title"/>
          </p:nvPr>
        </p:nvSpPr>
        <p:spPr>
          <a:xfrm>
            <a:off x="838080" y="365040"/>
            <a:ext cx="701208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Sixth Outline Level</a:t>
            </a:r>
            <a:endParaRPr b="0" lang="en-US" sz="24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Seventh Outline LevelEdit Master text styles</a:t>
            </a:r>
            <a:endParaRPr b="0" lang="en-US" sz="24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Second level</a:t>
            </a:r>
            <a:endParaRPr b="0" lang="en-US" sz="24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Third level</a:t>
            </a:r>
            <a:endParaRPr b="0" lang="en-US" sz="24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Fourth level</a:t>
            </a:r>
            <a:endParaRPr b="0" lang="en-US" sz="24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Fifth level</a:t>
            </a:r>
            <a:endParaRPr b="0" lang="en-US" sz="24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838080" y="6356520"/>
            <a:ext cx="2742840" cy="364680"/>
          </a:xfrm>
          <a:prstGeom prst="rect">
            <a:avLst/>
          </a:prstGeom>
        </p:spPr>
        <p:txBody>
          <a:bodyPr lIns="90000" rIns="90000" tIns="45000" bIns="45000"/>
          <a:p>
            <a:pPr>
              <a:lnSpc>
                <a:spcPct val="100000"/>
              </a:lnSpc>
            </a:pPr>
            <a:r>
              <a:rPr b="0" lang="en-US" sz="1800" spc="-1" strike="noStrike">
                <a:solidFill>
                  <a:srgbClr val="000000"/>
                </a:solidFill>
                <a:uFill>
                  <a:solidFill>
                    <a:srgbClr val="ffffff"/>
                  </a:solidFill>
                </a:uFill>
                <a:latin typeface="Calibri"/>
              </a:rPr>
              <a:t>3/9/21</a:t>
            </a:r>
            <a:endParaRPr b="0"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840DEFA-BE48-434F-BFE9-CBF3FE2148D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Picture 8" descr=""/>
          <p:cNvPicPr/>
          <p:nvPr/>
        </p:nvPicPr>
        <p:blipFill>
          <a:blip r:embed="rId2"/>
          <a:stretch/>
        </p:blipFill>
        <p:spPr>
          <a:xfrm>
            <a:off x="10033560" y="320760"/>
            <a:ext cx="1319760" cy="1364400"/>
          </a:xfrm>
          <a:prstGeom prst="rect">
            <a:avLst/>
          </a:prstGeom>
          <a:ln>
            <a:noFill/>
          </a:ln>
        </p:spPr>
      </p:pic>
      <p:sp>
        <p:nvSpPr>
          <p:cNvPr id="80" name="PlaceHolder 1"/>
          <p:cNvSpPr>
            <a:spLocks noGrp="1"/>
          </p:cNvSpPr>
          <p:nvPr>
            <p:ph type="title"/>
          </p:nvPr>
        </p:nvSpPr>
        <p:spPr>
          <a:xfrm>
            <a:off x="838080" y="365040"/>
            <a:ext cx="701208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81" name="PlaceHolder 2"/>
          <p:cNvSpPr>
            <a:spLocks noGrp="1"/>
          </p:cNvSpPr>
          <p:nvPr>
            <p:ph type="dt"/>
          </p:nvPr>
        </p:nvSpPr>
        <p:spPr>
          <a:xfrm>
            <a:off x="838080" y="6356520"/>
            <a:ext cx="2742840" cy="364680"/>
          </a:xfrm>
          <a:prstGeom prst="rect">
            <a:avLst/>
          </a:prstGeom>
        </p:spPr>
        <p:txBody>
          <a:bodyPr lIns="90000" rIns="90000" tIns="45000" bIns="45000"/>
          <a:p>
            <a:pPr>
              <a:lnSpc>
                <a:spcPct val="100000"/>
              </a:lnSpc>
            </a:pPr>
            <a:r>
              <a:rPr b="0" lang="en-US" sz="1800" spc="-1" strike="noStrike">
                <a:solidFill>
                  <a:srgbClr val="000000"/>
                </a:solidFill>
                <a:uFill>
                  <a:solidFill>
                    <a:srgbClr val="ffffff"/>
                  </a:solidFill>
                </a:uFill>
                <a:latin typeface="Calibri"/>
              </a:rPr>
              <a:t>3/9/21</a:t>
            </a:r>
            <a:endParaRPr b="0" lang="en-US" sz="1400" spc="-1" strike="noStrike">
              <a:solidFill>
                <a:srgbClr val="000000"/>
              </a:solidFill>
              <a:uFill>
                <a:solidFill>
                  <a:srgbClr val="ffffff"/>
                </a:solidFill>
              </a:uFill>
              <a:latin typeface="Times New Roman"/>
            </a:endParaRPr>
          </a:p>
        </p:txBody>
      </p:sp>
      <p:sp>
        <p:nvSpPr>
          <p:cNvPr id="8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0628290-5362-4CB9-ABE5-15C197B8DE1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8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Calibri"/>
              </a:rPr>
              <a:t>Second Outline Level</a:t>
            </a:r>
            <a:endParaRPr b="0" lang="en-US" sz="1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Third Outline Level</a:t>
            </a:r>
            <a:endParaRPr b="0" lang="en-US" sz="16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alibri"/>
              </a:rPr>
              <a:t>Fourth Outline Level</a:t>
            </a:r>
            <a:endParaRPr b="0" lang="en-US" sz="16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9" name="Picture 8" descr=""/>
          <p:cNvPicPr/>
          <p:nvPr/>
        </p:nvPicPr>
        <p:blipFill>
          <a:blip r:embed="rId2"/>
          <a:stretch/>
        </p:blipFill>
        <p:spPr>
          <a:xfrm>
            <a:off x="10033560" y="320760"/>
            <a:ext cx="1319760" cy="1364400"/>
          </a:xfrm>
          <a:prstGeom prst="rect">
            <a:avLst/>
          </a:prstGeom>
          <a:ln>
            <a:noFill/>
          </a:ln>
        </p:spPr>
      </p:pic>
      <p:sp>
        <p:nvSpPr>
          <p:cNvPr id="120" name="PlaceHolder 1"/>
          <p:cNvSpPr>
            <a:spLocks noGrp="1"/>
          </p:cNvSpPr>
          <p:nvPr>
            <p:ph type="title"/>
          </p:nvPr>
        </p:nvSpPr>
        <p:spPr>
          <a:xfrm>
            <a:off x="831960" y="1709640"/>
            <a:ext cx="10515240" cy="2852280"/>
          </a:xfrm>
          <a:prstGeom prst="rect">
            <a:avLst/>
          </a:prstGeom>
        </p:spPr>
        <p:txBody>
          <a:bodyPr anchor="b"/>
          <a:p>
            <a:pP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21" name="PlaceHolder 2"/>
          <p:cNvSpPr>
            <a:spLocks noGrp="1"/>
          </p:cNvSpPr>
          <p:nvPr>
            <p:ph type="body"/>
          </p:nvPr>
        </p:nvSpPr>
        <p:spPr>
          <a:xfrm>
            <a:off x="831960" y="4589640"/>
            <a:ext cx="10515240" cy="1499760"/>
          </a:xfrm>
          <a:prstGeom prst="rect">
            <a:avLst/>
          </a:prstGeom>
        </p:spPr>
        <p:txBody>
          <a:bodyPr/>
          <a:p>
            <a:pPr marL="432000" indent="-324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8b8b8b"/>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8b8b8b"/>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Sixth Outline Level</a:t>
            </a:r>
            <a:endParaRPr b="0" lang="en-US" sz="2400" spc="-1" strike="noStrike">
              <a:solidFill>
                <a:srgbClr val="000000"/>
              </a:solidFill>
              <a:uFill>
                <a:solidFill>
                  <a:srgbClr val="ffffff"/>
                </a:solidFill>
              </a:uFill>
              <a:latin typeface="Calibri"/>
            </a:endParaRPr>
          </a:p>
          <a:p>
            <a:pPr>
              <a:lnSpc>
                <a:spcPct val="100000"/>
              </a:lnSpc>
            </a:pPr>
            <a:r>
              <a:rPr b="0" lang="en-US" sz="2400" spc="-1" strike="noStrike">
                <a:solidFill>
                  <a:srgbClr val="8b8b8b"/>
                </a:solidFill>
                <a:uFill>
                  <a:solidFill>
                    <a:srgbClr val="ffffff"/>
                  </a:solidFill>
                </a:uFill>
                <a:latin typeface="Calibri"/>
              </a:rPr>
              <a:t>Seventh Outline LevelEdit Master text styles</a:t>
            </a:r>
            <a:endParaRPr b="0" lang="en-US" sz="2400" spc="-1" strike="noStrike">
              <a:solidFill>
                <a:srgbClr val="000000"/>
              </a:solidFill>
              <a:uFill>
                <a:solidFill>
                  <a:srgbClr val="ffffff"/>
                </a:solidFill>
              </a:uFill>
              <a:latin typeface="Calibri"/>
            </a:endParaRPr>
          </a:p>
        </p:txBody>
      </p:sp>
      <p:sp>
        <p:nvSpPr>
          <p:cNvPr id="122" name="PlaceHolder 3"/>
          <p:cNvSpPr>
            <a:spLocks noGrp="1"/>
          </p:cNvSpPr>
          <p:nvPr>
            <p:ph type="dt"/>
          </p:nvPr>
        </p:nvSpPr>
        <p:spPr>
          <a:xfrm>
            <a:off x="838080" y="6356520"/>
            <a:ext cx="2742840" cy="364680"/>
          </a:xfrm>
          <a:prstGeom prst="rect">
            <a:avLst/>
          </a:prstGeom>
        </p:spPr>
        <p:txBody>
          <a:bodyPr lIns="90000" rIns="90000" tIns="45000" bIns="45000"/>
          <a:p>
            <a:pPr>
              <a:lnSpc>
                <a:spcPct val="100000"/>
              </a:lnSpc>
            </a:pPr>
            <a:r>
              <a:rPr b="0" lang="en-US" sz="1800" spc="-1" strike="noStrike">
                <a:solidFill>
                  <a:srgbClr val="000000"/>
                </a:solidFill>
                <a:uFill>
                  <a:solidFill>
                    <a:srgbClr val="ffffff"/>
                  </a:solidFill>
                </a:uFill>
                <a:latin typeface="Calibri"/>
              </a:rPr>
              <a:t>3/9/21</a:t>
            </a:r>
            <a:endParaRPr b="0" lang="en-US" sz="1400" spc="-1" strike="noStrike">
              <a:solidFill>
                <a:srgbClr val="000000"/>
              </a:solidFill>
              <a:uFill>
                <a:solidFill>
                  <a:srgbClr val="ffffff"/>
                </a:solidFill>
              </a:uFill>
              <a:latin typeface="Times New Roman"/>
            </a:endParaRPr>
          </a:p>
        </p:txBody>
      </p:sp>
      <p:sp>
        <p:nvSpPr>
          <p:cNvPr id="123"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2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0EC4434-871C-47E9-BAD8-2436648626D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523880" y="1815480"/>
            <a:ext cx="9143640" cy="2387160"/>
          </a:xfrm>
          <a:prstGeom prst="rect">
            <a:avLst/>
          </a:prstGeom>
          <a:noFill/>
          <a:ln>
            <a:noFill/>
          </a:ln>
        </p:spPr>
        <p:txBody>
          <a:bodyPr anchor="b"/>
          <a:p>
            <a:pPr algn="ctr">
              <a:lnSpc>
                <a:spcPct val="100000"/>
              </a:lnSpc>
            </a:pPr>
            <a:r>
              <a:rPr b="0" lang="en-US" sz="4800" spc="-1" strike="noStrike">
                <a:solidFill>
                  <a:srgbClr val="000000"/>
                </a:solidFill>
                <a:uFill>
                  <a:solidFill>
                    <a:srgbClr val="ffffff"/>
                  </a:solidFill>
                </a:uFill>
                <a:latin typeface="Calibri Light"/>
              </a:rPr>
              <a:t>Neural microcolumns as transmission lines: firing rate encoding analysis</a:t>
            </a:r>
            <a:endParaRPr b="0" lang="en-US" sz="1800" spc="-1" strike="noStrike">
              <a:solidFill>
                <a:srgbClr val="000000"/>
              </a:solidFill>
              <a:uFill>
                <a:solidFill>
                  <a:srgbClr val="ffffff"/>
                </a:solidFill>
              </a:uFill>
              <a:latin typeface="Calibri"/>
            </a:endParaRPr>
          </a:p>
        </p:txBody>
      </p:sp>
      <p:sp>
        <p:nvSpPr>
          <p:cNvPr id="160" name="TextShape 2"/>
          <p:cNvSpPr txBox="1"/>
          <p:nvPr/>
        </p:nvSpPr>
        <p:spPr>
          <a:xfrm>
            <a:off x="1523880" y="4979520"/>
            <a:ext cx="9143640" cy="1655280"/>
          </a:xfrm>
          <a:prstGeom prst="rect">
            <a:avLst/>
          </a:prstGeom>
          <a:noFill/>
          <a:ln>
            <a:noFill/>
          </a:ln>
        </p:spPr>
        <p:txBody>
          <a:bodyPr/>
          <a:p>
            <a:pPr algn="ctr">
              <a:lnSpc>
                <a:spcPct val="100000"/>
              </a:lnSpc>
            </a:pPr>
            <a:r>
              <a:rPr b="0" lang="en-US" sz="2400" spc="-1" strike="noStrike">
                <a:solidFill>
                  <a:srgbClr val="000000"/>
                </a:solidFill>
                <a:uFill>
                  <a:solidFill>
                    <a:srgbClr val="ffffff"/>
                  </a:solidFill>
                </a:uFill>
                <a:latin typeface="Calibri"/>
              </a:rPr>
              <a:t>Vincent Baker</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rPr>
              <a:t>Drexel University Department of Physics</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Morphology comparison</a:t>
            </a:r>
            <a:endParaRPr b="0" lang="en-US" sz="1800" spc="-1" strike="noStrike">
              <a:solidFill>
                <a:srgbClr val="000000"/>
              </a:solidFill>
              <a:uFill>
                <a:solidFill>
                  <a:srgbClr val="ffffff"/>
                </a:solidFill>
              </a:uFill>
              <a:latin typeface="Calibri"/>
            </a:endParaRPr>
          </a:p>
        </p:txBody>
      </p:sp>
      <p:pic>
        <p:nvPicPr>
          <p:cNvPr id="208" name="Picture 7" descr=""/>
          <p:cNvPicPr/>
          <p:nvPr/>
        </p:nvPicPr>
        <p:blipFill>
          <a:blip r:embed="rId1"/>
          <a:stretch/>
        </p:blipFill>
        <p:spPr>
          <a:xfrm>
            <a:off x="838080" y="2400120"/>
            <a:ext cx="6862320" cy="4118400"/>
          </a:xfrm>
          <a:prstGeom prst="rect">
            <a:avLst/>
          </a:prstGeom>
          <a:ln>
            <a:noFill/>
          </a:ln>
        </p:spPr>
      </p:pic>
      <p:sp>
        <p:nvSpPr>
          <p:cNvPr id="209" name="CustomShape 2"/>
          <p:cNvSpPr/>
          <p:nvPr/>
        </p:nvSpPr>
        <p:spPr>
          <a:xfrm>
            <a:off x="2297520" y="2215440"/>
            <a:ext cx="4500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4 Coupled 2x2 SCE– highly resistant to damage</a:t>
            </a:r>
            <a:endParaRPr b="0" lang="en-US" sz="1800" spc="-1" strike="noStrike">
              <a:solidFill>
                <a:srgbClr val="000000"/>
              </a:solidFill>
              <a:uFill>
                <a:solidFill>
                  <a:srgbClr val="ffffff"/>
                </a:solidFill>
              </a:uFill>
              <a:latin typeface="Arial"/>
            </a:endParaRPr>
          </a:p>
        </p:txBody>
      </p:sp>
      <p:pic>
        <p:nvPicPr>
          <p:cNvPr id="210" name="Picture 4" descr=""/>
          <p:cNvPicPr/>
          <p:nvPr/>
        </p:nvPicPr>
        <p:blipFill>
          <a:blip r:embed="rId2"/>
          <a:stretch/>
        </p:blipFill>
        <p:spPr>
          <a:xfrm>
            <a:off x="8465760" y="2537640"/>
            <a:ext cx="3042360" cy="40568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Morphologies – 100 trials</a:t>
            </a:r>
            <a:endParaRPr b="0" lang="en-US" sz="1800" spc="-1" strike="noStrike">
              <a:solidFill>
                <a:srgbClr val="000000"/>
              </a:solidFill>
              <a:uFill>
                <a:solidFill>
                  <a:srgbClr val="ffffff"/>
                </a:solidFill>
              </a:uFill>
              <a:latin typeface="Calibri"/>
            </a:endParaRPr>
          </a:p>
        </p:txBody>
      </p:sp>
      <p:pic>
        <p:nvPicPr>
          <p:cNvPr id="212" name="Picture 3" descr=""/>
          <p:cNvPicPr/>
          <p:nvPr/>
        </p:nvPicPr>
        <p:blipFill>
          <a:blip r:embed="rId1"/>
          <a:srcRect l="8055" t="0" r="7569" b="0"/>
          <a:stretch/>
        </p:blipFill>
        <p:spPr>
          <a:xfrm>
            <a:off x="2158920" y="3303360"/>
            <a:ext cx="8508600" cy="3335760"/>
          </a:xfrm>
          <a:prstGeom prst="rect">
            <a:avLst/>
          </a:prstGeom>
          <a:ln>
            <a:noFill/>
          </a:ln>
        </p:spPr>
      </p:pic>
      <p:sp>
        <p:nvSpPr>
          <p:cNvPr id="213" name="CustomShape 2"/>
          <p:cNvSpPr/>
          <p:nvPr/>
        </p:nvSpPr>
        <p:spPr>
          <a:xfrm>
            <a:off x="838080" y="1690560"/>
            <a:ext cx="596016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Over 100 trials, the “one big SCE” and “coupled SCE” columns maintain consistent wave rates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Independent SCE show substantial variation in wave rates </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838080" y="365040"/>
            <a:ext cx="750960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a:t>
            </a:r>
            <a:r>
              <a:rPr b="0" lang="en-US" sz="4400" spc="-1" strike="noStrike">
                <a:solidFill>
                  <a:srgbClr val="000000"/>
                </a:solidFill>
                <a:uFill>
                  <a:solidFill>
                    <a:srgbClr val="ffffff"/>
                  </a:solidFill>
                </a:uFill>
                <a:latin typeface="Calibri Light"/>
              </a:rPr>
              <a:t>Efficiency” (number of spikes)</a:t>
            </a:r>
            <a:endParaRPr b="0" lang="en-US" sz="1800" spc="-1" strike="noStrike">
              <a:solidFill>
                <a:srgbClr val="000000"/>
              </a:solidFill>
              <a:uFill>
                <a:solidFill>
                  <a:srgbClr val="ffffff"/>
                </a:solidFill>
              </a:uFill>
              <a:latin typeface="Calibri"/>
            </a:endParaRPr>
          </a:p>
        </p:txBody>
      </p:sp>
      <p:pic>
        <p:nvPicPr>
          <p:cNvPr id="215" name="Picture 2" descr=""/>
          <p:cNvPicPr/>
          <p:nvPr/>
        </p:nvPicPr>
        <p:blipFill>
          <a:blip r:embed="rId1"/>
          <a:stretch/>
        </p:blipFill>
        <p:spPr>
          <a:xfrm>
            <a:off x="6519600" y="2268360"/>
            <a:ext cx="5333040" cy="3999600"/>
          </a:xfrm>
          <a:prstGeom prst="rect">
            <a:avLst/>
          </a:prstGeom>
          <a:ln>
            <a:noFill/>
          </a:ln>
        </p:spPr>
      </p:pic>
      <p:sp>
        <p:nvSpPr>
          <p:cNvPr id="216" name="CustomShape 2"/>
          <p:cNvSpPr/>
          <p:nvPr/>
        </p:nvSpPr>
        <p:spPr>
          <a:xfrm>
            <a:off x="457200" y="2268360"/>
            <a:ext cx="5638320" cy="2284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coupled SCE is more efficient than the big SCE when measured via total # of spikes emitted. The coupled SCE and big SCE have similar activation functions (see previous slide) so the same number of traveling waves traverse both populations.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The independent SCE is most efficient, but the activation function is not reliable (see previous slide).</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838080" y="365040"/>
            <a:ext cx="701208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Calibri"/>
            </a:endParaRPr>
          </a:p>
        </p:txBody>
      </p:sp>
      <p:pic>
        <p:nvPicPr>
          <p:cNvPr id="218" name="" descr=""/>
          <p:cNvPicPr/>
          <p:nvPr/>
        </p:nvPicPr>
        <p:blipFill>
          <a:blip r:embed="rId1"/>
          <a:stretch/>
        </p:blipFill>
        <p:spPr>
          <a:xfrm rot="4200">
            <a:off x="460440" y="920880"/>
            <a:ext cx="11010600" cy="52858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838080" y="365040"/>
            <a:ext cx="7012080" cy="132516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Calibri"/>
            </a:endParaRPr>
          </a:p>
        </p:txBody>
      </p:sp>
      <p:pic>
        <p:nvPicPr>
          <p:cNvPr id="220" name="" descr=""/>
          <p:cNvPicPr/>
          <p:nvPr/>
        </p:nvPicPr>
        <p:blipFill>
          <a:blip r:embed="rId1"/>
          <a:stretch/>
        </p:blipFill>
        <p:spPr>
          <a:xfrm>
            <a:off x="3254760" y="1011240"/>
            <a:ext cx="5733720" cy="48574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831960" y="1709640"/>
            <a:ext cx="10515240" cy="2852280"/>
          </a:xfrm>
          <a:prstGeom prst="rect">
            <a:avLst/>
          </a:prstGeom>
          <a:noFill/>
          <a:ln>
            <a:noFill/>
          </a:ln>
        </p:spPr>
        <p:txBody>
          <a:bodyPr anchor="b"/>
          <a:p>
            <a:pPr>
              <a:lnSpc>
                <a:spcPct val="100000"/>
              </a:lnSpc>
            </a:pPr>
            <a:r>
              <a:rPr b="0" lang="en-US" sz="6000" spc="-1" strike="noStrike">
                <a:solidFill>
                  <a:srgbClr val="000000"/>
                </a:solidFill>
                <a:uFill>
                  <a:solidFill>
                    <a:srgbClr val="ffffff"/>
                  </a:solidFill>
                </a:uFill>
                <a:latin typeface="Calibri Light"/>
              </a:rPr>
              <a:t>Backup/Old material</a:t>
            </a:r>
            <a:endParaRPr b="0" lang="en-US" sz="1800" spc="-1" strike="noStrike">
              <a:solidFill>
                <a:srgbClr val="000000"/>
              </a:solidFill>
              <a:uFill>
                <a:solidFill>
                  <a:srgbClr val="ffffff"/>
                </a:solidFill>
              </a:uFill>
              <a:latin typeface="Calibri"/>
            </a:endParaRPr>
          </a:p>
        </p:txBody>
      </p:sp>
      <p:sp>
        <p:nvSpPr>
          <p:cNvPr id="222" name="TextShape 2"/>
          <p:cNvSpPr txBox="1"/>
          <p:nvPr/>
        </p:nvSpPr>
        <p:spPr>
          <a:xfrm>
            <a:off x="831960" y="4589640"/>
            <a:ext cx="10515240" cy="1499760"/>
          </a:xfrm>
          <a:prstGeom prst="rect">
            <a:avLst/>
          </a:prstGeom>
          <a:noFill/>
          <a:ln>
            <a:noFill/>
          </a:ln>
        </p:spPr>
        <p:txBody>
          <a:bodyPr/>
          <a:p>
            <a:endParaRPr b="0" lang="en-US" sz="24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876200" y="5509800"/>
            <a:ext cx="1967400" cy="1089000"/>
          </a:xfrm>
          <a:prstGeom prst="ellipse">
            <a:avLst/>
          </a:prstGeom>
          <a:noFill/>
          <a:ln>
            <a:solidFill>
              <a:schemeClr val="tx1"/>
            </a:solidFill>
            <a:custDash>
              <a:ds d="400000" sp="300000"/>
            </a:custDash>
          </a:ln>
        </p:spPr>
        <p:style>
          <a:lnRef idx="2">
            <a:schemeClr val="accent1">
              <a:shade val="50000"/>
            </a:schemeClr>
          </a:lnRef>
          <a:fillRef idx="1">
            <a:schemeClr val="accent1"/>
          </a:fillRef>
          <a:effectRef idx="0">
            <a:schemeClr val="accent1"/>
          </a:effectRef>
          <a:fontRef idx="minor"/>
        </p:style>
      </p:sp>
      <p:sp>
        <p:nvSpPr>
          <p:cNvPr id="224" name="TextShape 2"/>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Experiment</a:t>
            </a:r>
            <a:endParaRPr b="0" lang="en-US" sz="1800" spc="-1" strike="noStrike">
              <a:solidFill>
                <a:srgbClr val="000000"/>
              </a:solidFill>
              <a:uFill>
                <a:solidFill>
                  <a:srgbClr val="ffffff"/>
                </a:solidFill>
              </a:uFill>
              <a:latin typeface="Calibri"/>
            </a:endParaRPr>
          </a:p>
        </p:txBody>
      </p:sp>
      <p:pic>
        <p:nvPicPr>
          <p:cNvPr id="225" name="Picture 4" descr=""/>
          <p:cNvPicPr/>
          <p:nvPr/>
        </p:nvPicPr>
        <p:blipFill>
          <a:blip r:embed="rId1"/>
          <a:srcRect l="0" t="12890" r="0" b="16722"/>
          <a:stretch/>
        </p:blipFill>
        <p:spPr>
          <a:xfrm>
            <a:off x="4652280" y="1568520"/>
            <a:ext cx="2354760" cy="3857400"/>
          </a:xfrm>
          <a:prstGeom prst="rect">
            <a:avLst/>
          </a:prstGeom>
          <a:ln>
            <a:noFill/>
          </a:ln>
        </p:spPr>
      </p:pic>
      <p:sp>
        <p:nvSpPr>
          <p:cNvPr id="226" name="CustomShape 3"/>
          <p:cNvSpPr/>
          <p:nvPr/>
        </p:nvSpPr>
        <p:spPr>
          <a:xfrm flipH="1" flipV="1" rot="5400000">
            <a:off x="4116240" y="4335480"/>
            <a:ext cx="646560" cy="1129680"/>
          </a:xfrm>
          <a:prstGeom prst="curvedConnector2">
            <a:avLst/>
          </a:prstGeom>
          <a:noFill/>
          <a:ln>
            <a:solidFill>
              <a:schemeClr val="tx1"/>
            </a:solidFill>
            <a:tailEnd len="med" type="triangle" w="med"/>
          </a:ln>
        </p:spPr>
        <p:style>
          <a:lnRef idx="3">
            <a:schemeClr val="accent6"/>
          </a:lnRef>
          <a:fillRef idx="0">
            <a:schemeClr val="accent6"/>
          </a:fillRef>
          <a:effectRef idx="2">
            <a:schemeClr val="accent6"/>
          </a:effectRef>
          <a:fontRef idx="minor"/>
        </p:style>
      </p:sp>
      <p:sp>
        <p:nvSpPr>
          <p:cNvPr id="227" name="CustomShape 4"/>
          <p:cNvSpPr/>
          <p:nvPr/>
        </p:nvSpPr>
        <p:spPr>
          <a:xfrm>
            <a:off x="676440" y="6054480"/>
            <a:ext cx="45385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Population of neurons whose average firing rate we want to encode and transmit</a:t>
            </a:r>
            <a:endParaRPr b="0" lang="en-US" sz="1800" spc="-1" strike="noStrike">
              <a:solidFill>
                <a:srgbClr val="000000"/>
              </a:solidFill>
              <a:uFill>
                <a:solidFill>
                  <a:srgbClr val="ffffff"/>
                </a:solidFill>
              </a:uFill>
              <a:latin typeface="Arial"/>
            </a:endParaRPr>
          </a:p>
        </p:txBody>
      </p:sp>
      <p:sp>
        <p:nvSpPr>
          <p:cNvPr id="228" name="CustomShape 5"/>
          <p:cNvSpPr/>
          <p:nvPr/>
        </p:nvSpPr>
        <p:spPr>
          <a:xfrm>
            <a:off x="5069520" y="592812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229" name="CustomShape 6"/>
          <p:cNvSpPr/>
          <p:nvPr/>
        </p:nvSpPr>
        <p:spPr>
          <a:xfrm>
            <a:off x="5859000" y="595872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230" name="CustomShape 7"/>
          <p:cNvSpPr/>
          <p:nvPr/>
        </p:nvSpPr>
        <p:spPr>
          <a:xfrm>
            <a:off x="5420880" y="625536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231" name="CustomShape 8"/>
          <p:cNvSpPr/>
          <p:nvPr/>
        </p:nvSpPr>
        <p:spPr>
          <a:xfrm>
            <a:off x="6330600" y="613404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232" name="CustomShape 9"/>
          <p:cNvSpPr/>
          <p:nvPr/>
        </p:nvSpPr>
        <p:spPr>
          <a:xfrm flipV="1">
            <a:off x="5957640" y="4709160"/>
            <a:ext cx="246960" cy="124920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3" name="CustomShape 10"/>
          <p:cNvSpPr/>
          <p:nvPr/>
        </p:nvSpPr>
        <p:spPr>
          <a:xfrm flipV="1">
            <a:off x="5519520" y="4682520"/>
            <a:ext cx="718560" cy="15724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4" name="CustomShape 11"/>
          <p:cNvSpPr/>
          <p:nvPr/>
        </p:nvSpPr>
        <p:spPr>
          <a:xfrm flipV="1">
            <a:off x="5168520" y="4349160"/>
            <a:ext cx="98640" cy="15778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5" name="CustomShape 12"/>
          <p:cNvSpPr/>
          <p:nvPr/>
        </p:nvSpPr>
        <p:spPr>
          <a:xfrm flipH="1" flipV="1">
            <a:off x="6194520" y="4682520"/>
            <a:ext cx="234720" cy="145152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6" name="CustomShape 13"/>
          <p:cNvSpPr/>
          <p:nvPr/>
        </p:nvSpPr>
        <p:spPr>
          <a:xfrm flipV="1">
            <a:off x="5519520" y="5078520"/>
            <a:ext cx="163800" cy="11764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7" name="CustomShape 14"/>
          <p:cNvSpPr/>
          <p:nvPr/>
        </p:nvSpPr>
        <p:spPr>
          <a:xfrm flipH="1" flipV="1">
            <a:off x="5710320" y="5115960"/>
            <a:ext cx="246960" cy="84240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8" name="CustomShape 15"/>
          <p:cNvSpPr/>
          <p:nvPr/>
        </p:nvSpPr>
        <p:spPr>
          <a:xfrm flipV="1">
            <a:off x="6429600" y="4656960"/>
            <a:ext cx="338760" cy="147672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39" name="CustomShape 16"/>
          <p:cNvSpPr/>
          <p:nvPr/>
        </p:nvSpPr>
        <p:spPr>
          <a:xfrm>
            <a:off x="4876200" y="3022560"/>
            <a:ext cx="1920600" cy="2160720"/>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p:style>
      </p:sp>
      <p:sp>
        <p:nvSpPr>
          <p:cNvPr id="240" name="CustomShape 17"/>
          <p:cNvSpPr/>
          <p:nvPr/>
        </p:nvSpPr>
        <p:spPr>
          <a:xfrm>
            <a:off x="4876200" y="2054880"/>
            <a:ext cx="1967400" cy="1776960"/>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p:style>
      </p:sp>
      <p:sp>
        <p:nvSpPr>
          <p:cNvPr id="241" name="CustomShape 18"/>
          <p:cNvSpPr/>
          <p:nvPr/>
        </p:nvSpPr>
        <p:spPr>
          <a:xfrm>
            <a:off x="3023640" y="5223960"/>
            <a:ext cx="170136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Input to base layer of SCE</a:t>
            </a:r>
            <a:endParaRPr b="0" lang="en-US" sz="1800" spc="-1" strike="noStrike">
              <a:solidFill>
                <a:srgbClr val="000000"/>
              </a:solidFill>
              <a:uFill>
                <a:solidFill>
                  <a:srgbClr val="ffffff"/>
                </a:solidFill>
              </a:uFill>
              <a:latin typeface="Arial"/>
            </a:endParaRPr>
          </a:p>
        </p:txBody>
      </p:sp>
      <p:sp>
        <p:nvSpPr>
          <p:cNvPr id="242" name="CustomShape 19"/>
          <p:cNvSpPr/>
          <p:nvPr/>
        </p:nvSpPr>
        <p:spPr>
          <a:xfrm>
            <a:off x="2446920" y="3542400"/>
            <a:ext cx="196812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SCE, various topologies possible</a:t>
            </a:r>
            <a:endParaRPr b="0" lang="en-US" sz="1800" spc="-1" strike="noStrike">
              <a:solidFill>
                <a:srgbClr val="000000"/>
              </a:solidFill>
              <a:uFill>
                <a:solidFill>
                  <a:srgbClr val="ffffff"/>
                </a:solidFill>
              </a:uFill>
              <a:latin typeface="Arial"/>
            </a:endParaRPr>
          </a:p>
        </p:txBody>
      </p:sp>
      <p:sp>
        <p:nvSpPr>
          <p:cNvPr id="243" name="CustomShape 20"/>
          <p:cNvSpPr/>
          <p:nvPr/>
        </p:nvSpPr>
        <p:spPr>
          <a:xfrm>
            <a:off x="4415400" y="3773160"/>
            <a:ext cx="1005120" cy="266400"/>
          </a:xfrm>
          <a:prstGeom prst="curvedConnector3">
            <a:avLst>
              <a:gd name="adj1" fmla="val 50000"/>
            </a:avLst>
          </a:prstGeom>
          <a:noFill/>
          <a:ln>
            <a:solidFill>
              <a:schemeClr val="tx1"/>
            </a:solidFill>
            <a:tailEnd len="med" type="triangle" w="med"/>
          </a:ln>
        </p:spPr>
        <p:style>
          <a:lnRef idx="3">
            <a:schemeClr val="accent6"/>
          </a:lnRef>
          <a:fillRef idx="0">
            <a:schemeClr val="accent6"/>
          </a:fillRef>
          <a:effectRef idx="2">
            <a:schemeClr val="accent6"/>
          </a:effectRef>
          <a:fontRef idx="minor"/>
        </p:style>
      </p:sp>
      <p:sp>
        <p:nvSpPr>
          <p:cNvPr id="244" name="CustomShape 21"/>
          <p:cNvSpPr/>
          <p:nvPr/>
        </p:nvSpPr>
        <p:spPr>
          <a:xfrm>
            <a:off x="2461320" y="2527920"/>
            <a:ext cx="181800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Output from top layer of SCE</a:t>
            </a:r>
            <a:endParaRPr b="0" lang="en-US" sz="1800" spc="-1" strike="noStrike">
              <a:solidFill>
                <a:srgbClr val="000000"/>
              </a:solidFill>
              <a:uFill>
                <a:solidFill>
                  <a:srgbClr val="ffffff"/>
                </a:solidFill>
              </a:uFill>
              <a:latin typeface="Arial"/>
            </a:endParaRPr>
          </a:p>
        </p:txBody>
      </p:sp>
      <p:sp>
        <p:nvSpPr>
          <p:cNvPr id="245" name="CustomShape 22"/>
          <p:cNvSpPr/>
          <p:nvPr/>
        </p:nvSpPr>
        <p:spPr>
          <a:xfrm>
            <a:off x="4280040" y="2758680"/>
            <a:ext cx="595800" cy="184680"/>
          </a:xfrm>
          <a:prstGeom prst="curvedConnector3">
            <a:avLst>
              <a:gd name="adj1" fmla="val 50000"/>
            </a:avLst>
          </a:prstGeom>
          <a:noFill/>
          <a:ln>
            <a:solidFill>
              <a:schemeClr val="tx1"/>
            </a:solidFill>
            <a:tailEnd len="med" type="triangle" w="med"/>
          </a:ln>
        </p:spPr>
        <p:style>
          <a:lnRef idx="3">
            <a:schemeClr val="accent6"/>
          </a:lnRef>
          <a:fillRef idx="0">
            <a:schemeClr val="accent6"/>
          </a:fillRef>
          <a:effectRef idx="2">
            <a:schemeClr val="accent6"/>
          </a:effectRef>
          <a:fontRef idx="minor"/>
        </p:style>
      </p:sp>
      <p:pic>
        <p:nvPicPr>
          <p:cNvPr id="246" name="Picture 33" descr=""/>
          <p:cNvPicPr/>
          <p:nvPr/>
        </p:nvPicPr>
        <p:blipFill>
          <a:blip r:embed="rId2"/>
          <a:srcRect l="0" t="33514" r="0" b="38457"/>
          <a:stretch/>
        </p:blipFill>
        <p:spPr>
          <a:xfrm>
            <a:off x="8136360" y="4380840"/>
            <a:ext cx="3419640" cy="1922040"/>
          </a:xfrm>
          <a:prstGeom prst="rect">
            <a:avLst/>
          </a:prstGeom>
          <a:ln>
            <a:noFill/>
          </a:ln>
        </p:spPr>
      </p:pic>
      <p:sp>
        <p:nvSpPr>
          <p:cNvPr id="247" name="CustomShape 23"/>
          <p:cNvSpPr/>
          <p:nvPr/>
        </p:nvSpPr>
        <p:spPr>
          <a:xfrm flipV="1">
            <a:off x="6843960" y="5464440"/>
            <a:ext cx="1292040" cy="589680"/>
          </a:xfrm>
          <a:custGeom>
            <a:avLst/>
            <a:gdLst/>
            <a:ahLst/>
            <a:rect l="l" t="t" r="r" b="b"/>
            <a:pathLst>
              <a:path w="21600" h="21600">
                <a:moveTo>
                  <a:pt x="0" y="0"/>
                </a:moveTo>
                <a:lnTo>
                  <a:pt x="21600" y="21600"/>
                </a:lnTo>
              </a:path>
            </a:pathLst>
          </a:custGeom>
          <a:noFill/>
          <a:ln>
            <a:tailEnd len="med" type="triangle" w="med"/>
          </a:ln>
        </p:spPr>
        <p:style>
          <a:lnRef idx="2">
            <a:schemeClr val="dk1"/>
          </a:lnRef>
          <a:fillRef idx="0">
            <a:schemeClr val="dk1"/>
          </a:fillRef>
          <a:effectRef idx="1">
            <a:schemeClr val="dk1"/>
          </a:effectRef>
          <a:fontRef idx="minor"/>
        </p:style>
      </p:sp>
      <p:sp>
        <p:nvSpPr>
          <p:cNvPr id="248" name="CustomShape 24"/>
          <p:cNvSpPr/>
          <p:nvPr/>
        </p:nvSpPr>
        <p:spPr>
          <a:xfrm>
            <a:off x="8136360" y="4033440"/>
            <a:ext cx="357768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Spike raster plot of a population of 50 neurons with a 10 Hz average firing rate.</a:t>
            </a:r>
            <a:endParaRPr b="0" lang="en-US" sz="1800" spc="-1" strike="noStrike">
              <a:solidFill>
                <a:srgbClr val="000000"/>
              </a:solidFill>
              <a:uFill>
                <a:solidFill>
                  <a:srgbClr val="ffffff"/>
                </a:solidFill>
              </a:uFill>
              <a:latin typeface="Arial"/>
            </a:endParaRPr>
          </a:p>
        </p:txBody>
      </p:sp>
      <p:sp>
        <p:nvSpPr>
          <p:cNvPr id="249" name="CustomShape 25"/>
          <p:cNvSpPr/>
          <p:nvPr/>
        </p:nvSpPr>
        <p:spPr>
          <a:xfrm>
            <a:off x="8778960" y="6284880"/>
            <a:ext cx="2463480" cy="36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dk1"/>
          </a:lnRef>
          <a:fillRef idx="0">
            <a:schemeClr val="dk1"/>
          </a:fillRef>
          <a:effectRef idx="0">
            <a:schemeClr val="dk1"/>
          </a:effectRef>
          <a:fontRef idx="minor"/>
        </p:style>
      </p:sp>
      <p:sp>
        <p:nvSpPr>
          <p:cNvPr id="250" name="CustomShape 26"/>
          <p:cNvSpPr/>
          <p:nvPr/>
        </p:nvSpPr>
        <p:spPr>
          <a:xfrm>
            <a:off x="9517680" y="6261840"/>
            <a:ext cx="12542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2 seconds</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Two SCEs studied</a:t>
            </a:r>
            <a:endParaRPr b="0" lang="en-US" sz="1800" spc="-1" strike="noStrike">
              <a:solidFill>
                <a:srgbClr val="000000"/>
              </a:solidFill>
              <a:uFill>
                <a:solidFill>
                  <a:srgbClr val="ffffff"/>
                </a:solidFill>
              </a:uFill>
              <a:latin typeface="Calibri"/>
            </a:endParaRPr>
          </a:p>
        </p:txBody>
      </p:sp>
      <p:pic>
        <p:nvPicPr>
          <p:cNvPr id="252" name="Picture 3" descr=""/>
          <p:cNvPicPr/>
          <p:nvPr/>
        </p:nvPicPr>
        <p:blipFill>
          <a:blip r:embed="rId1"/>
          <a:stretch/>
        </p:blipFill>
        <p:spPr>
          <a:xfrm>
            <a:off x="2692440" y="1539720"/>
            <a:ext cx="3714480" cy="4952520"/>
          </a:xfrm>
          <a:prstGeom prst="rect">
            <a:avLst/>
          </a:prstGeom>
          <a:ln>
            <a:noFill/>
          </a:ln>
        </p:spPr>
      </p:pic>
      <p:pic>
        <p:nvPicPr>
          <p:cNvPr id="253" name="Picture 5" descr=""/>
          <p:cNvPicPr/>
          <p:nvPr/>
        </p:nvPicPr>
        <p:blipFill>
          <a:blip r:embed="rId2"/>
          <a:stretch/>
        </p:blipFill>
        <p:spPr>
          <a:xfrm>
            <a:off x="5765760" y="1598400"/>
            <a:ext cx="3714480" cy="4952520"/>
          </a:xfrm>
          <a:prstGeom prst="rect">
            <a:avLst/>
          </a:prstGeom>
          <a:ln>
            <a:noFill/>
          </a:ln>
        </p:spPr>
      </p:pic>
      <p:sp>
        <p:nvSpPr>
          <p:cNvPr id="254" name="CustomShape 2"/>
          <p:cNvSpPr/>
          <p:nvPr/>
        </p:nvSpPr>
        <p:spPr>
          <a:xfrm>
            <a:off x="2306880" y="3429000"/>
            <a:ext cx="901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4x4 SCE</a:t>
            </a:r>
            <a:endParaRPr b="0" lang="en-US" sz="1800" spc="-1" strike="noStrike">
              <a:solidFill>
                <a:srgbClr val="000000"/>
              </a:solidFill>
              <a:uFill>
                <a:solidFill>
                  <a:srgbClr val="ffffff"/>
                </a:solidFill>
              </a:uFill>
              <a:latin typeface="Arial"/>
            </a:endParaRPr>
          </a:p>
        </p:txBody>
      </p:sp>
      <p:sp>
        <p:nvSpPr>
          <p:cNvPr id="255" name="CustomShape 3"/>
          <p:cNvSpPr/>
          <p:nvPr/>
        </p:nvSpPr>
        <p:spPr>
          <a:xfrm>
            <a:off x="9100800" y="3429000"/>
            <a:ext cx="2912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SCE with 4 columns, each 2x2</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Firing Rate converted to Wave Rate</a:t>
            </a:r>
            <a:endParaRPr b="0" lang="en-US" sz="1800" spc="-1" strike="noStrike">
              <a:solidFill>
                <a:srgbClr val="000000"/>
              </a:solidFill>
              <a:uFill>
                <a:solidFill>
                  <a:srgbClr val="ffffff"/>
                </a:solidFill>
              </a:uFill>
              <a:latin typeface="Calibri"/>
            </a:endParaRPr>
          </a:p>
        </p:txBody>
      </p:sp>
      <p:pic>
        <p:nvPicPr>
          <p:cNvPr id="257" name="Picture 2" descr=""/>
          <p:cNvPicPr/>
          <p:nvPr/>
        </p:nvPicPr>
        <p:blipFill>
          <a:blip r:embed="rId1"/>
          <a:srcRect l="9483" t="0" r="8355" b="0"/>
          <a:stretch/>
        </p:blipFill>
        <p:spPr>
          <a:xfrm>
            <a:off x="2286000" y="2561760"/>
            <a:ext cx="9389160" cy="2851920"/>
          </a:xfrm>
          <a:prstGeom prst="rect">
            <a:avLst/>
          </a:prstGeom>
          <a:ln>
            <a:noFill/>
          </a:ln>
        </p:spPr>
      </p:pic>
      <p:sp>
        <p:nvSpPr>
          <p:cNvPr id="258" name="CustomShape 2"/>
          <p:cNvSpPr/>
          <p:nvPr/>
        </p:nvSpPr>
        <p:spPr>
          <a:xfrm>
            <a:off x="516600" y="2962080"/>
            <a:ext cx="1118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4x4 SCE</a:t>
            </a:r>
            <a:endParaRPr b="0" lang="en-US" sz="1800" spc="-1" strike="noStrike">
              <a:solidFill>
                <a:srgbClr val="000000"/>
              </a:solidFill>
              <a:uFill>
                <a:solidFill>
                  <a:srgbClr val="ffffff"/>
                </a:solidFill>
              </a:uFill>
              <a:latin typeface="Arial"/>
            </a:endParaRPr>
          </a:p>
        </p:txBody>
      </p:sp>
      <p:sp>
        <p:nvSpPr>
          <p:cNvPr id="259" name="CustomShape 3"/>
          <p:cNvSpPr/>
          <p:nvPr/>
        </p:nvSpPr>
        <p:spPr>
          <a:xfrm>
            <a:off x="1635120" y="3146760"/>
            <a:ext cx="761760" cy="360"/>
          </a:xfrm>
          <a:custGeom>
            <a:avLst/>
            <a:gdLst/>
            <a:ahLst/>
            <a:rect l="l" t="t" r="r" b="b"/>
            <a:pathLst>
              <a:path w="21600" h="21600">
                <a:moveTo>
                  <a:pt x="0" y="0"/>
                </a:moveTo>
                <a:lnTo>
                  <a:pt x="21600" y="21600"/>
                </a:lnTo>
              </a:path>
            </a:pathLst>
          </a:custGeom>
          <a:noFill/>
          <a:ln>
            <a:tailEnd len="med" type="triangle" w="med"/>
          </a:ln>
        </p:spPr>
        <p:style>
          <a:lnRef idx="2">
            <a:schemeClr val="dk1"/>
          </a:lnRef>
          <a:fillRef idx="0">
            <a:schemeClr val="dk1"/>
          </a:fillRef>
          <a:effectRef idx="1">
            <a:schemeClr val="dk1"/>
          </a:effectRef>
          <a:fontRef idx="minor"/>
        </p:style>
      </p:sp>
      <p:sp>
        <p:nvSpPr>
          <p:cNvPr id="260" name="CustomShape 4"/>
          <p:cNvSpPr/>
          <p:nvPr/>
        </p:nvSpPr>
        <p:spPr>
          <a:xfrm>
            <a:off x="273960" y="4300920"/>
            <a:ext cx="135972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4 columns, each 2x2</a:t>
            </a:r>
            <a:endParaRPr b="0" lang="en-US" sz="1800" spc="-1" strike="noStrike">
              <a:solidFill>
                <a:srgbClr val="000000"/>
              </a:solidFill>
              <a:uFill>
                <a:solidFill>
                  <a:srgbClr val="ffffff"/>
                </a:solidFill>
              </a:uFill>
              <a:latin typeface="Arial"/>
            </a:endParaRPr>
          </a:p>
        </p:txBody>
      </p:sp>
      <p:sp>
        <p:nvSpPr>
          <p:cNvPr id="261" name="CustomShape 5"/>
          <p:cNvSpPr/>
          <p:nvPr/>
        </p:nvSpPr>
        <p:spPr>
          <a:xfrm flipV="1">
            <a:off x="1634040" y="4623480"/>
            <a:ext cx="761760" cy="360"/>
          </a:xfrm>
          <a:custGeom>
            <a:avLst/>
            <a:gdLst/>
            <a:ahLst/>
            <a:rect l="l" t="t" r="r" b="b"/>
            <a:pathLst>
              <a:path w="21600" h="21600">
                <a:moveTo>
                  <a:pt x="0" y="0"/>
                </a:moveTo>
                <a:lnTo>
                  <a:pt x="21600" y="21600"/>
                </a:lnTo>
              </a:path>
            </a:pathLst>
          </a:custGeom>
          <a:noFill/>
          <a:ln>
            <a:tailEnd len="med" type="triangle" w="med"/>
          </a:ln>
        </p:spPr>
        <p:style>
          <a:lnRef idx="2">
            <a:schemeClr val="dk1"/>
          </a:lnRef>
          <a:fillRef idx="0">
            <a:schemeClr val="dk1"/>
          </a:fillRef>
          <a:effectRef idx="1">
            <a:schemeClr val="dk1"/>
          </a:effectRef>
          <a:fontRef idx="minor"/>
        </p:style>
      </p:sp>
      <p:sp>
        <p:nvSpPr>
          <p:cNvPr id="262" name="CustomShape 6"/>
          <p:cNvSpPr/>
          <p:nvPr/>
        </p:nvSpPr>
        <p:spPr>
          <a:xfrm>
            <a:off x="1566360" y="5778360"/>
            <a:ext cx="956700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A higher firing rate in the input population results in a higher rate of traveling waves propagating through the SCE. There is a maximum “traveling wave rate”, such that increasing the firing rate of the input population does not result in more frequent traveling waves.</a:t>
            </a:r>
            <a:endParaRPr b="0" lang="en-US" sz="1800" spc="-1" strike="noStrike">
              <a:solidFill>
                <a:srgbClr val="000000"/>
              </a:solidFill>
              <a:uFill>
                <a:solidFill>
                  <a:srgbClr val="ffffff"/>
                </a:solidFill>
              </a:uFill>
              <a:latin typeface="Arial"/>
            </a:endParaRPr>
          </a:p>
        </p:txBody>
      </p:sp>
      <p:sp>
        <p:nvSpPr>
          <p:cNvPr id="263" name="CustomShape 7"/>
          <p:cNvSpPr/>
          <p:nvPr/>
        </p:nvSpPr>
        <p:spPr>
          <a:xfrm>
            <a:off x="2396160" y="1943280"/>
            <a:ext cx="149832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Input population firing rate 1 Hz</a:t>
            </a:r>
            <a:endParaRPr b="0" lang="en-US" sz="1800" spc="-1" strike="noStrike">
              <a:solidFill>
                <a:srgbClr val="000000"/>
              </a:solidFill>
              <a:uFill>
                <a:solidFill>
                  <a:srgbClr val="ffffff"/>
                </a:solidFill>
              </a:uFill>
              <a:latin typeface="Arial"/>
            </a:endParaRPr>
          </a:p>
        </p:txBody>
      </p:sp>
      <p:sp>
        <p:nvSpPr>
          <p:cNvPr id="264" name="CustomShape 8"/>
          <p:cNvSpPr/>
          <p:nvPr/>
        </p:nvSpPr>
        <p:spPr>
          <a:xfrm>
            <a:off x="10109160" y="1943280"/>
            <a:ext cx="149832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Input population firing rate 21 Hz</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Representation of input firing rate</a:t>
            </a:r>
            <a:endParaRPr b="0" lang="en-US" sz="1800" spc="-1" strike="noStrike">
              <a:solidFill>
                <a:srgbClr val="000000"/>
              </a:solidFill>
              <a:uFill>
                <a:solidFill>
                  <a:srgbClr val="ffffff"/>
                </a:solidFill>
              </a:uFill>
              <a:latin typeface="Calibri"/>
            </a:endParaRPr>
          </a:p>
        </p:txBody>
      </p:sp>
      <p:pic>
        <p:nvPicPr>
          <p:cNvPr id="266" name="Picture 4" descr=""/>
          <p:cNvPicPr/>
          <p:nvPr/>
        </p:nvPicPr>
        <p:blipFill>
          <a:blip r:embed="rId1"/>
          <a:stretch/>
        </p:blipFill>
        <p:spPr>
          <a:xfrm>
            <a:off x="2457360" y="1551960"/>
            <a:ext cx="6373080" cy="3879000"/>
          </a:xfrm>
          <a:prstGeom prst="rect">
            <a:avLst/>
          </a:prstGeom>
          <a:ln>
            <a:noFill/>
          </a:ln>
        </p:spPr>
      </p:pic>
      <p:sp>
        <p:nvSpPr>
          <p:cNvPr id="267" name="CustomShape 2"/>
          <p:cNvSpPr/>
          <p:nvPr/>
        </p:nvSpPr>
        <p:spPr>
          <a:xfrm>
            <a:off x="8418240" y="2912400"/>
            <a:ext cx="3017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Error bars 1 std, 10 trials/point</a:t>
            </a:r>
            <a:endParaRPr b="0" lang="en-US" sz="1800" spc="-1" strike="noStrike">
              <a:solidFill>
                <a:srgbClr val="000000"/>
              </a:solidFill>
              <a:uFill>
                <a:solidFill>
                  <a:srgbClr val="ffffff"/>
                </a:solidFill>
              </a:uFill>
              <a:latin typeface="Arial"/>
            </a:endParaRPr>
          </a:p>
        </p:txBody>
      </p:sp>
      <p:sp>
        <p:nvSpPr>
          <p:cNvPr id="268" name="CustomShape 3"/>
          <p:cNvSpPr/>
          <p:nvPr/>
        </p:nvSpPr>
        <p:spPr>
          <a:xfrm>
            <a:off x="711360" y="5602680"/>
            <a:ext cx="1102320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The # of traveling waves/second encodes the input population firing rate. The one large column shows an activation function similar to the population activation function in Trappenberg section 3.4. The 4-column SCE shows a more linear activation function, but with more variation.</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Observations</a:t>
            </a:r>
            <a:endParaRPr b="0" lang="en-US" sz="1800" spc="-1" strike="noStrike">
              <a:solidFill>
                <a:srgbClr val="000000"/>
              </a:solidFill>
              <a:uFill>
                <a:solidFill>
                  <a:srgbClr val="ffffff"/>
                </a:solidFill>
              </a:uFill>
              <a:latin typeface="Calibri"/>
            </a:endParaRPr>
          </a:p>
        </p:txBody>
      </p:sp>
      <p:sp>
        <p:nvSpPr>
          <p:cNvPr id="16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The firing of individual neurons is unpredictable. Information in the brain is therefore encoded by the firing of populations of neurons. </a:t>
            </a: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Cognitive neuroscience views information as passing between populations of neurons, both within and between functional areas of the brain.</a:t>
            </a: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propose that small columnar ensembles (SCE) can transport information between neural populations via traveling waves of neural activations. SCEs can provide reliable transport of population firing rate information. SCEs can also provide a “recoding” function, mapping the average firing rate information of a population of neurons into the frequency of traveling waves. </a:t>
            </a:r>
            <a:endParaRPr b="0" lang="en-US" sz="2400" spc="-1" strike="noStrike">
              <a:solidFill>
                <a:srgbClr val="000000"/>
              </a:solidFill>
              <a:uFill>
                <a:solidFill>
                  <a:srgbClr val="ffffff"/>
                </a:solidFill>
              </a:uFill>
              <a:latin typeface="Calibri"/>
            </a:endParaRPr>
          </a:p>
          <a:p>
            <a:pPr>
              <a:lnSpc>
                <a:spcPct val="90000"/>
              </a:lnSpc>
            </a:pPr>
            <a:endParaRPr b="0" lang="en-US" sz="24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SCE population dynamics</a:t>
            </a:r>
            <a:endParaRPr b="0" lang="en-US" sz="1800" spc="-1" strike="noStrike">
              <a:solidFill>
                <a:srgbClr val="000000"/>
              </a:solidFill>
              <a:uFill>
                <a:solidFill>
                  <a:srgbClr val="ffffff"/>
                </a:solidFill>
              </a:uFill>
              <a:latin typeface="Calibri"/>
            </a:endParaRPr>
          </a:p>
        </p:txBody>
      </p:sp>
      <p:sp>
        <p:nvSpPr>
          <p:cNvPr id="164"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Traveling waves in SCEs have an “all-or-nothing” response, as an evoked traveling wave has a high level of synchronized firing activity</a:t>
            </a:r>
            <a:endParaRPr b="0" lang="en-US" sz="2400" spc="-1" strike="noStrike">
              <a:solidFill>
                <a:srgbClr val="000000"/>
              </a:solidFill>
              <a:uFill>
                <a:solidFill>
                  <a:srgbClr val="ffffff"/>
                </a:solidFill>
              </a:uFill>
              <a:latin typeface="Calibri"/>
            </a:endParaRPr>
          </a:p>
          <a:p>
            <a:pPr>
              <a:lnSpc>
                <a:spcPct val="90000"/>
              </a:lnSpc>
            </a:pP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Traveling waves in SCEs have a refractory period due to the refractory period of the neurons triggered by the traveling wave</a:t>
            </a:r>
            <a:endParaRPr b="0" lang="en-US" sz="2400" spc="-1" strike="noStrike">
              <a:solidFill>
                <a:srgbClr val="000000"/>
              </a:solidFill>
              <a:uFill>
                <a:solidFill>
                  <a:srgbClr val="ffffff"/>
                </a:solidFill>
              </a:uFill>
              <a:latin typeface="Calibri"/>
            </a:endParaRPr>
          </a:p>
          <a:p>
            <a:pPr>
              <a:lnSpc>
                <a:spcPct val="90000"/>
              </a:lnSpc>
            </a:pPr>
            <a:endParaRPr b="0" lang="en-US" sz="2400" spc="-1" strike="noStrike">
              <a:solidFill>
                <a:srgbClr val="000000"/>
              </a:solidFill>
              <a:uFill>
                <a:solidFill>
                  <a:srgbClr val="ffffff"/>
                </a:solidFill>
              </a:uFill>
              <a:latin typeface="Calibri"/>
            </a:endParaRPr>
          </a:p>
          <a:p>
            <a:pPr>
              <a:lnSpc>
                <a:spcPct val="100000"/>
              </a:lnSpc>
            </a:pPr>
            <a:r>
              <a:rPr b="1" lang="en-US" sz="3200" spc="-1" strike="noStrike">
                <a:solidFill>
                  <a:srgbClr val="000000"/>
                </a:solidFill>
                <a:uFill>
                  <a:solidFill>
                    <a:srgbClr val="ffffff"/>
                  </a:solidFill>
                </a:uFill>
                <a:latin typeface="Calibri"/>
              </a:rPr>
              <a:t>Key question: can the frequency of occurrence of traveling waves in an SCE encode the average firing rate of a population of neurons?</a:t>
            </a:r>
            <a:endParaRPr b="0" lang="en-US" sz="24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Experiment</a:t>
            </a:r>
            <a:endParaRPr b="0" lang="en-US" sz="1800" spc="-1" strike="noStrike">
              <a:solidFill>
                <a:srgbClr val="000000"/>
              </a:solidFill>
              <a:uFill>
                <a:solidFill>
                  <a:srgbClr val="ffffff"/>
                </a:solidFill>
              </a:uFill>
              <a:latin typeface="Calibri"/>
            </a:endParaRPr>
          </a:p>
        </p:txBody>
      </p:sp>
      <p:pic>
        <p:nvPicPr>
          <p:cNvPr id="166" name="Picture 4" descr=""/>
          <p:cNvPicPr/>
          <p:nvPr/>
        </p:nvPicPr>
        <p:blipFill>
          <a:blip r:embed="rId1"/>
          <a:srcRect l="51310" t="0" r="35113" b="49604"/>
          <a:stretch/>
        </p:blipFill>
        <p:spPr>
          <a:xfrm>
            <a:off x="6742800" y="2055240"/>
            <a:ext cx="2215080" cy="2052360"/>
          </a:xfrm>
          <a:prstGeom prst="rect">
            <a:avLst/>
          </a:prstGeom>
          <a:ln>
            <a:noFill/>
          </a:ln>
        </p:spPr>
      </p:pic>
      <p:pic>
        <p:nvPicPr>
          <p:cNvPr id="167" name="Picture 5" descr=""/>
          <p:cNvPicPr/>
          <p:nvPr/>
        </p:nvPicPr>
        <p:blipFill>
          <a:blip r:embed="rId2"/>
          <a:srcRect l="0" t="33514" r="0" b="38457"/>
          <a:stretch/>
        </p:blipFill>
        <p:spPr>
          <a:xfrm>
            <a:off x="6927120" y="4585320"/>
            <a:ext cx="3419640" cy="1922040"/>
          </a:xfrm>
          <a:prstGeom prst="rect">
            <a:avLst/>
          </a:prstGeom>
          <a:ln>
            <a:noFill/>
          </a:ln>
        </p:spPr>
      </p:pic>
      <p:sp>
        <p:nvSpPr>
          <p:cNvPr id="168" name="CustomShape 2"/>
          <p:cNvSpPr/>
          <p:nvPr/>
        </p:nvSpPr>
        <p:spPr>
          <a:xfrm>
            <a:off x="6927120" y="4238280"/>
            <a:ext cx="357768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Spike raster plot of a population of 50 neurons with a 10 Hz average firing rate.</a:t>
            </a:r>
            <a:endParaRPr b="0" lang="en-US" sz="1800" spc="-1" strike="noStrike">
              <a:solidFill>
                <a:srgbClr val="000000"/>
              </a:solidFill>
              <a:uFill>
                <a:solidFill>
                  <a:srgbClr val="ffffff"/>
                </a:solidFill>
              </a:uFill>
              <a:latin typeface="Arial"/>
            </a:endParaRPr>
          </a:p>
        </p:txBody>
      </p:sp>
      <p:sp>
        <p:nvSpPr>
          <p:cNvPr id="169" name="CustomShape 3"/>
          <p:cNvSpPr/>
          <p:nvPr/>
        </p:nvSpPr>
        <p:spPr>
          <a:xfrm>
            <a:off x="7570080" y="6489360"/>
            <a:ext cx="2463480" cy="36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dk1"/>
          </a:lnRef>
          <a:fillRef idx="0">
            <a:schemeClr val="dk1"/>
          </a:fillRef>
          <a:effectRef idx="0">
            <a:schemeClr val="dk1"/>
          </a:effectRef>
          <a:fontRef idx="minor"/>
        </p:style>
      </p:sp>
      <p:sp>
        <p:nvSpPr>
          <p:cNvPr id="170" name="CustomShape 4"/>
          <p:cNvSpPr/>
          <p:nvPr/>
        </p:nvSpPr>
        <p:spPr>
          <a:xfrm>
            <a:off x="8308440" y="6466680"/>
            <a:ext cx="12542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2 seconds</a:t>
            </a:r>
            <a:endParaRPr b="0" lang="en-US" sz="1800" spc="-1" strike="noStrike">
              <a:solidFill>
                <a:srgbClr val="000000"/>
              </a:solidFill>
              <a:uFill>
                <a:solidFill>
                  <a:srgbClr val="ffffff"/>
                </a:solidFill>
              </a:uFill>
              <a:latin typeface="Arial"/>
            </a:endParaRPr>
          </a:p>
        </p:txBody>
      </p:sp>
      <p:pic>
        <p:nvPicPr>
          <p:cNvPr id="171" name="Picture 3" descr=""/>
          <p:cNvPicPr/>
          <p:nvPr/>
        </p:nvPicPr>
        <p:blipFill>
          <a:blip r:embed="rId3"/>
          <a:stretch/>
        </p:blipFill>
        <p:spPr>
          <a:xfrm>
            <a:off x="3026520" y="1808640"/>
            <a:ext cx="2572560" cy="3428640"/>
          </a:xfrm>
          <a:prstGeom prst="rect">
            <a:avLst/>
          </a:prstGeom>
          <a:ln>
            <a:noFill/>
          </a:ln>
        </p:spPr>
      </p:pic>
      <p:sp>
        <p:nvSpPr>
          <p:cNvPr id="172" name="CustomShape 5"/>
          <p:cNvSpPr/>
          <p:nvPr/>
        </p:nvSpPr>
        <p:spPr>
          <a:xfrm>
            <a:off x="3572640" y="4452480"/>
            <a:ext cx="1479960" cy="592200"/>
          </a:xfrm>
          <a:prstGeom prst="ellipse">
            <a:avLst/>
          </a:prstGeom>
          <a:solidFill>
            <a:srgbClr val="00b050">
              <a:alpha val="24000"/>
            </a:srgbClr>
          </a:solidFill>
          <a:ln>
            <a:noFill/>
          </a:ln>
        </p:spPr>
        <p:style>
          <a:lnRef idx="2">
            <a:schemeClr val="accent1">
              <a:shade val="50000"/>
            </a:schemeClr>
          </a:lnRef>
          <a:fillRef idx="1">
            <a:schemeClr val="accent1"/>
          </a:fillRef>
          <a:effectRef idx="0">
            <a:schemeClr val="accent1"/>
          </a:effectRef>
          <a:fontRef idx="minor"/>
        </p:style>
      </p:sp>
      <p:sp>
        <p:nvSpPr>
          <p:cNvPr id="173" name="CustomShape 6"/>
          <p:cNvSpPr/>
          <p:nvPr/>
        </p:nvSpPr>
        <p:spPr>
          <a:xfrm>
            <a:off x="3572640" y="1991160"/>
            <a:ext cx="1479960" cy="454680"/>
          </a:xfrm>
          <a:prstGeom prst="ellipse">
            <a:avLst/>
          </a:prstGeom>
          <a:solidFill>
            <a:srgbClr val="ffff00">
              <a:alpha val="24000"/>
            </a:srgbClr>
          </a:solidFill>
          <a:ln>
            <a:noFill/>
          </a:ln>
        </p:spPr>
        <p:style>
          <a:lnRef idx="2">
            <a:schemeClr val="accent1">
              <a:shade val="50000"/>
            </a:schemeClr>
          </a:lnRef>
          <a:fillRef idx="1">
            <a:schemeClr val="accent1"/>
          </a:fillRef>
          <a:effectRef idx="0">
            <a:schemeClr val="accent1"/>
          </a:effectRef>
          <a:fontRef idx="minor"/>
        </p:style>
      </p:sp>
      <p:sp>
        <p:nvSpPr>
          <p:cNvPr id="174" name="CustomShape 7"/>
          <p:cNvSpPr/>
          <p:nvPr/>
        </p:nvSpPr>
        <p:spPr>
          <a:xfrm>
            <a:off x="430560" y="5655960"/>
            <a:ext cx="305892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Arial"/>
              </a:rPr>
              <a:t>Population of neurons whose average firing rate we want to encode and transmit</a:t>
            </a:r>
            <a:endParaRPr b="0" lang="en-US" sz="1800" spc="-1" strike="noStrike">
              <a:solidFill>
                <a:srgbClr val="000000"/>
              </a:solidFill>
              <a:uFill>
                <a:solidFill>
                  <a:srgbClr val="ffffff"/>
                </a:solidFill>
              </a:uFill>
              <a:latin typeface="Arial"/>
            </a:endParaRPr>
          </a:p>
        </p:txBody>
      </p:sp>
      <p:sp>
        <p:nvSpPr>
          <p:cNvPr id="175" name="CustomShape 8"/>
          <p:cNvSpPr/>
          <p:nvPr/>
        </p:nvSpPr>
        <p:spPr>
          <a:xfrm>
            <a:off x="3360600" y="5439600"/>
            <a:ext cx="1967400" cy="844920"/>
          </a:xfrm>
          <a:prstGeom prst="ellipse">
            <a:avLst/>
          </a:prstGeom>
          <a:noFill/>
          <a:ln>
            <a:solidFill>
              <a:schemeClr val="tx1"/>
            </a:solidFill>
            <a:custDash>
              <a:ds d="400000" sp="300000"/>
            </a:custDash>
          </a:ln>
        </p:spPr>
        <p:style>
          <a:lnRef idx="2">
            <a:schemeClr val="accent1">
              <a:shade val="50000"/>
            </a:schemeClr>
          </a:lnRef>
          <a:fillRef idx="1">
            <a:schemeClr val="accent1"/>
          </a:fillRef>
          <a:effectRef idx="0">
            <a:schemeClr val="accent1"/>
          </a:effectRef>
          <a:fontRef idx="minor"/>
        </p:style>
      </p:sp>
      <p:sp>
        <p:nvSpPr>
          <p:cNvPr id="176" name="CustomShape 9"/>
          <p:cNvSpPr/>
          <p:nvPr/>
        </p:nvSpPr>
        <p:spPr>
          <a:xfrm>
            <a:off x="3764160" y="562536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177" name="CustomShape 10"/>
          <p:cNvSpPr/>
          <p:nvPr/>
        </p:nvSpPr>
        <p:spPr>
          <a:xfrm>
            <a:off x="4553280" y="565596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178" name="CustomShape 11"/>
          <p:cNvSpPr/>
          <p:nvPr/>
        </p:nvSpPr>
        <p:spPr>
          <a:xfrm>
            <a:off x="4115160" y="595260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179" name="CustomShape 12"/>
          <p:cNvSpPr/>
          <p:nvPr/>
        </p:nvSpPr>
        <p:spPr>
          <a:xfrm>
            <a:off x="5024880" y="5831280"/>
            <a:ext cx="197280" cy="205560"/>
          </a:xfrm>
          <a:prstGeom prst="ellipse">
            <a:avLst/>
          </a:prstGeom>
          <a:ln/>
        </p:spPr>
        <p:style>
          <a:lnRef idx="2">
            <a:schemeClr val="accent1">
              <a:shade val="50000"/>
            </a:schemeClr>
          </a:lnRef>
          <a:fillRef idx="1">
            <a:schemeClr val="accent1"/>
          </a:fillRef>
          <a:effectRef idx="0">
            <a:schemeClr val="accent1"/>
          </a:effectRef>
          <a:fontRef idx="minor"/>
        </p:style>
      </p:sp>
      <p:sp>
        <p:nvSpPr>
          <p:cNvPr id="180" name="CustomShape 13"/>
          <p:cNvSpPr/>
          <p:nvPr/>
        </p:nvSpPr>
        <p:spPr>
          <a:xfrm flipV="1">
            <a:off x="3862800" y="4672800"/>
            <a:ext cx="252000" cy="9514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1" name="CustomShape 14"/>
          <p:cNvSpPr/>
          <p:nvPr/>
        </p:nvSpPr>
        <p:spPr>
          <a:xfrm flipV="1">
            <a:off x="3932640" y="4760640"/>
            <a:ext cx="620280" cy="8938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2" name="CustomShape 15"/>
          <p:cNvSpPr/>
          <p:nvPr/>
        </p:nvSpPr>
        <p:spPr>
          <a:xfrm flipV="1">
            <a:off x="4214160" y="4839840"/>
            <a:ext cx="98280" cy="11124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3" name="CustomShape 16"/>
          <p:cNvSpPr/>
          <p:nvPr/>
        </p:nvSpPr>
        <p:spPr>
          <a:xfrm flipH="1" flipV="1">
            <a:off x="4575600" y="4748040"/>
            <a:ext cx="76320" cy="9068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4" name="CustomShape 17"/>
          <p:cNvSpPr/>
          <p:nvPr/>
        </p:nvSpPr>
        <p:spPr>
          <a:xfrm flipH="1" flipV="1">
            <a:off x="4353480" y="4585320"/>
            <a:ext cx="297720" cy="1070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5" name="CustomShape 18"/>
          <p:cNvSpPr/>
          <p:nvPr/>
        </p:nvSpPr>
        <p:spPr>
          <a:xfrm flipH="1" flipV="1">
            <a:off x="4551840" y="4748760"/>
            <a:ext cx="501840" cy="11124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6" name="CustomShape 19"/>
          <p:cNvSpPr/>
          <p:nvPr/>
        </p:nvSpPr>
        <p:spPr>
          <a:xfrm flipV="1">
            <a:off x="5052960" y="3768480"/>
            <a:ext cx="1873800" cy="97992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7" name="CustomShape 20"/>
          <p:cNvSpPr/>
          <p:nvPr/>
        </p:nvSpPr>
        <p:spPr>
          <a:xfrm>
            <a:off x="5052600" y="2239560"/>
            <a:ext cx="1690200" cy="1188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88" name="CustomShape 21"/>
          <p:cNvSpPr/>
          <p:nvPr/>
        </p:nvSpPr>
        <p:spPr>
          <a:xfrm>
            <a:off x="2431800" y="4536720"/>
            <a:ext cx="1179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Input layer</a:t>
            </a:r>
            <a:endParaRPr b="0" lang="en-US" sz="1800" spc="-1" strike="noStrike">
              <a:solidFill>
                <a:srgbClr val="000000"/>
              </a:solidFill>
              <a:uFill>
                <a:solidFill>
                  <a:srgbClr val="ffffff"/>
                </a:solidFill>
              </a:uFill>
              <a:latin typeface="Arial"/>
            </a:endParaRPr>
          </a:p>
        </p:txBody>
      </p:sp>
      <p:sp>
        <p:nvSpPr>
          <p:cNvPr id="189" name="CustomShape 22"/>
          <p:cNvSpPr/>
          <p:nvPr/>
        </p:nvSpPr>
        <p:spPr>
          <a:xfrm>
            <a:off x="2193120" y="2007000"/>
            <a:ext cx="1348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Output layer</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Results</a:t>
            </a:r>
            <a:endParaRPr b="0" lang="en-US" sz="1800" spc="-1" strike="noStrike">
              <a:solidFill>
                <a:srgbClr val="000000"/>
              </a:solidFill>
              <a:uFill>
                <a:solidFill>
                  <a:srgbClr val="ffffff"/>
                </a:solidFill>
              </a:uFill>
              <a:latin typeface="Calibri"/>
            </a:endParaRPr>
          </a:p>
        </p:txBody>
      </p:sp>
      <p:pic>
        <p:nvPicPr>
          <p:cNvPr id="191" name="Picture 3" descr=""/>
          <p:cNvPicPr/>
          <p:nvPr/>
        </p:nvPicPr>
        <p:blipFill>
          <a:blip r:embed="rId1"/>
          <a:stretch/>
        </p:blipFill>
        <p:spPr>
          <a:xfrm>
            <a:off x="274680" y="2002320"/>
            <a:ext cx="8859600" cy="4011120"/>
          </a:xfrm>
          <a:prstGeom prst="rect">
            <a:avLst/>
          </a:prstGeom>
          <a:ln>
            <a:noFill/>
          </a:ln>
        </p:spPr>
      </p:pic>
      <p:sp>
        <p:nvSpPr>
          <p:cNvPr id="192" name="CustomShape 2"/>
          <p:cNvSpPr/>
          <p:nvPr/>
        </p:nvSpPr>
        <p:spPr>
          <a:xfrm>
            <a:off x="8827920" y="3260520"/>
            <a:ext cx="257976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Connection strength scale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1.0 – K = 24</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0.5 – K = 12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1.5 – K = 36</a:t>
            </a:r>
            <a:endParaRPr b="0" lang="en-US" sz="1800" spc="-1" strike="noStrike">
              <a:solidFill>
                <a:srgbClr val="000000"/>
              </a:solidFill>
              <a:uFill>
                <a:solidFill>
                  <a:srgbClr val="ffffff"/>
                </a:solidFill>
              </a:uFill>
              <a:latin typeface="Arial"/>
            </a:endParaRPr>
          </a:p>
        </p:txBody>
      </p:sp>
      <p:sp>
        <p:nvSpPr>
          <p:cNvPr id="193" name="CustomShape 3"/>
          <p:cNvSpPr/>
          <p:nvPr/>
        </p:nvSpPr>
        <p:spPr>
          <a:xfrm>
            <a:off x="1307520" y="1690560"/>
            <a:ext cx="705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uFill>
                  <a:solidFill>
                    <a:srgbClr val="ffffff"/>
                  </a:solidFill>
                </a:uFill>
                <a:latin typeface="Calibri"/>
              </a:rPr>
              <a:t>The activation function of the SCE depends upon the connection strength K</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Reliable transport</a:t>
            </a:r>
            <a:endParaRPr b="0" lang="en-US" sz="1800" spc="-1" strike="noStrike">
              <a:solidFill>
                <a:srgbClr val="000000"/>
              </a:solidFill>
              <a:uFill>
                <a:solidFill>
                  <a:srgbClr val="ffffff"/>
                </a:solidFill>
              </a:uFill>
              <a:latin typeface="Calibri"/>
            </a:endParaRPr>
          </a:p>
        </p:txBody>
      </p:sp>
      <p:sp>
        <p:nvSpPr>
          <p:cNvPr id="19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Single neurons are not reliable, therefore information cannot be encoded in the firing of a single neuron alone</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Similarly, a single SCE may be susceptible to neuron or connection damage, implying that a “population” of SCE may be required for reliable coding and transport of information</a:t>
            </a:r>
            <a:endParaRPr b="0" lang="en-US" sz="2400" spc="-1" strike="noStrike">
              <a:solidFill>
                <a:srgbClr val="000000"/>
              </a:solidFill>
              <a:uFill>
                <a:solidFill>
                  <a:srgbClr val="ffffff"/>
                </a:solidFill>
              </a:uFill>
              <a:latin typeface="Calibri"/>
            </a:endParaRPr>
          </a:p>
          <a:p>
            <a:pPr>
              <a:lnSpc>
                <a:spcPct val="100000"/>
              </a:lnSpc>
            </a:pP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test the reliability of a single SCE by removing some neurons at random to simulate neuronal damage and find that </a:t>
            </a:r>
            <a:r>
              <a:rPr b="0" lang="en-US" sz="2400" spc="-1" strike="noStrike" u="sng">
                <a:solidFill>
                  <a:srgbClr val="000000"/>
                </a:solidFill>
                <a:uFill>
                  <a:solidFill>
                    <a:srgbClr val="ffffff"/>
                  </a:solidFill>
                </a:uFill>
                <a:latin typeface="Calibri"/>
              </a:rPr>
              <a:t>removing 5% of the neurons can destroy the activation function</a:t>
            </a:r>
            <a:endParaRPr b="0" lang="en-US" sz="24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Damage experiment – one SCE</a:t>
            </a:r>
            <a:endParaRPr b="0" lang="en-US" sz="1800" spc="-1" strike="noStrike">
              <a:solidFill>
                <a:srgbClr val="000000"/>
              </a:solidFill>
              <a:uFill>
                <a:solidFill>
                  <a:srgbClr val="ffffff"/>
                </a:solidFill>
              </a:uFill>
              <a:latin typeface="Calibri"/>
            </a:endParaRPr>
          </a:p>
        </p:txBody>
      </p:sp>
      <p:pic>
        <p:nvPicPr>
          <p:cNvPr id="197" name="Picture 3" descr=""/>
          <p:cNvPicPr/>
          <p:nvPr/>
        </p:nvPicPr>
        <p:blipFill>
          <a:blip r:embed="rId1"/>
          <a:stretch/>
        </p:blipFill>
        <p:spPr>
          <a:xfrm>
            <a:off x="4677120" y="2228400"/>
            <a:ext cx="6824880" cy="4070520"/>
          </a:xfrm>
          <a:prstGeom prst="rect">
            <a:avLst/>
          </a:prstGeom>
          <a:ln>
            <a:noFill/>
          </a:ln>
        </p:spPr>
      </p:pic>
      <p:sp>
        <p:nvSpPr>
          <p:cNvPr id="198" name="CustomShape 2"/>
          <p:cNvSpPr/>
          <p:nvPr/>
        </p:nvSpPr>
        <p:spPr>
          <a:xfrm>
            <a:off x="372960" y="2512440"/>
            <a:ext cx="4303800" cy="3656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20 trials using the same starting SCE (2x2x10, 40 neurons total) and the same stimulus. Connection strength is 24, stimulus firing rate fixed at 21.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Randomly pick neurons to remove for each trial (5% = removed two neurons, 10% = removed 4 neurons). The “0% damage” SCE is the same for all trials.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The SCE has some resilience, but even removing 2 neurons can cause the firing rate encoding to fail (trials 7 and 14)</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SCE population morphology</a:t>
            </a:r>
            <a:endParaRPr b="0" lang="en-US" sz="1800" spc="-1" strike="noStrike">
              <a:solidFill>
                <a:srgbClr val="000000"/>
              </a:solidFill>
              <a:uFill>
                <a:solidFill>
                  <a:srgbClr val="ffffff"/>
                </a:solidFill>
              </a:uFill>
              <a:latin typeface="Calibri"/>
            </a:endParaRPr>
          </a:p>
        </p:txBody>
      </p:sp>
      <p:sp>
        <p:nvSpPr>
          <p:cNvPr id="200"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imagine 3 types of SCE populations:</a:t>
            </a:r>
            <a:endParaRPr b="0" lang="en-US" sz="24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A single “thickened” SCE with greater X and Y extents</a:t>
            </a:r>
            <a:endParaRPr b="0" lang="en-US" sz="16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A population of independent SCE with no cross-connections</a:t>
            </a:r>
            <a:endParaRPr b="0" lang="en-US" sz="16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A population of coupled SCE where the inter-SCE connections are less dense than the connections within each individual SCE</a:t>
            </a:r>
            <a:endParaRPr b="0" lang="en-US" sz="1600" spc="-1" strike="noStrike">
              <a:solidFill>
                <a:srgbClr val="000000"/>
              </a:solidFill>
              <a:uFill>
                <a:solidFill>
                  <a:srgbClr val="ffffff"/>
                </a:solidFill>
              </a:uFill>
              <a:latin typeface="Calibri"/>
            </a:endParaRPr>
          </a:p>
          <a:p>
            <a:pPr>
              <a:lnSpc>
                <a:spcPct val="90000"/>
              </a:lnSpc>
            </a:pPr>
            <a:endParaRPr b="0" lang="en-US" sz="24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We examine these population types to answer 2 questions:</a:t>
            </a:r>
            <a:endParaRPr b="0" lang="en-US" sz="24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Which population types are most resilient to damage? Measured by comparing the activation function after damage to the activation function before damage</a:t>
            </a:r>
            <a:endParaRPr b="0" lang="en-US" sz="16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Which population types are most efficient? Measured by comparing the total # of spikes required for the same activation function</a:t>
            </a:r>
            <a:endParaRPr b="0" lang="en-US" sz="1600" spc="-1" strike="noStrike">
              <a:solidFill>
                <a:srgbClr val="000000"/>
              </a:solidFill>
              <a:uFill>
                <a:solidFill>
                  <a:srgbClr val="ffffff"/>
                </a:solidFill>
              </a:uFill>
              <a:latin typeface="Calibri"/>
            </a:endParaRPr>
          </a:p>
          <a:p>
            <a:endParaRPr b="0" lang="en-US" sz="24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365040"/>
            <a:ext cx="701208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Morphology comparison</a:t>
            </a:r>
            <a:endParaRPr b="0" lang="en-US" sz="1800" spc="-1" strike="noStrike">
              <a:solidFill>
                <a:srgbClr val="000000"/>
              </a:solidFill>
              <a:uFill>
                <a:solidFill>
                  <a:srgbClr val="ffffff"/>
                </a:solidFill>
              </a:uFill>
              <a:latin typeface="Calibri"/>
            </a:endParaRPr>
          </a:p>
        </p:txBody>
      </p:sp>
      <p:sp>
        <p:nvSpPr>
          <p:cNvPr id="202" name="TextShape 2"/>
          <p:cNvSpPr txBox="1"/>
          <p:nvPr/>
        </p:nvSpPr>
        <p:spPr>
          <a:xfrm>
            <a:off x="838080" y="1825560"/>
            <a:ext cx="10515240" cy="48312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Calibri"/>
              </a:rPr>
              <a:t>Experiments on three different morphologies of a 4x4x10 population</a:t>
            </a:r>
            <a:endParaRPr b="0" lang="en-US" sz="2400" spc="-1" strike="noStrike">
              <a:solidFill>
                <a:srgbClr val="000000"/>
              </a:solidFill>
              <a:uFill>
                <a:solidFill>
                  <a:srgbClr val="ffffff"/>
                </a:solidFill>
              </a:uFill>
              <a:latin typeface="Calibri"/>
            </a:endParaRPr>
          </a:p>
        </p:txBody>
      </p:sp>
      <p:pic>
        <p:nvPicPr>
          <p:cNvPr id="203" name="Picture 3" descr=""/>
          <p:cNvPicPr/>
          <p:nvPr/>
        </p:nvPicPr>
        <p:blipFill>
          <a:blip r:embed="rId1"/>
          <a:stretch/>
        </p:blipFill>
        <p:spPr>
          <a:xfrm>
            <a:off x="6611400" y="3328560"/>
            <a:ext cx="5487840" cy="3293640"/>
          </a:xfrm>
          <a:prstGeom prst="rect">
            <a:avLst/>
          </a:prstGeom>
          <a:ln>
            <a:noFill/>
          </a:ln>
        </p:spPr>
      </p:pic>
      <p:pic>
        <p:nvPicPr>
          <p:cNvPr id="204" name="Picture 5" descr=""/>
          <p:cNvPicPr/>
          <p:nvPr/>
        </p:nvPicPr>
        <p:blipFill>
          <a:blip r:embed="rId2"/>
          <a:srcRect l="6059" t="0" r="6848" b="0"/>
          <a:stretch/>
        </p:blipFill>
        <p:spPr>
          <a:xfrm>
            <a:off x="175320" y="3402360"/>
            <a:ext cx="5582880" cy="2826720"/>
          </a:xfrm>
          <a:prstGeom prst="rect">
            <a:avLst/>
          </a:prstGeom>
          <a:ln>
            <a:noFill/>
          </a:ln>
        </p:spPr>
      </p:pic>
      <p:sp>
        <p:nvSpPr>
          <p:cNvPr id="205" name="CustomShape 3"/>
          <p:cNvSpPr/>
          <p:nvPr/>
        </p:nvSpPr>
        <p:spPr>
          <a:xfrm>
            <a:off x="816480" y="3217680"/>
            <a:ext cx="4663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One big 4x4x10 SCE – highly resistant to damage</a:t>
            </a:r>
            <a:endParaRPr b="0" lang="en-US" sz="1800" spc="-1" strike="noStrike">
              <a:solidFill>
                <a:srgbClr val="000000"/>
              </a:solidFill>
              <a:uFill>
                <a:solidFill>
                  <a:srgbClr val="ffffff"/>
                </a:solidFill>
              </a:uFill>
              <a:latin typeface="Arial"/>
            </a:endParaRPr>
          </a:p>
        </p:txBody>
      </p:sp>
      <p:sp>
        <p:nvSpPr>
          <p:cNvPr id="206" name="CustomShape 4"/>
          <p:cNvSpPr/>
          <p:nvPr/>
        </p:nvSpPr>
        <p:spPr>
          <a:xfrm>
            <a:off x="7121880" y="3143880"/>
            <a:ext cx="4733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4 independent 2x2 SCE – not resistant to damage</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5945</TotalTime>
  <Application>LibreOffice/5.1.6.2$Linux_X86_64 LibreOffice_project/10m0$Build-2</Application>
  <Words>897</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2018-05-08T12:57:52Z</dcterms:created>
  <dc:creator>vbaker</dc:creator>
  <dc:description/>
  <dc:language>en-US</dc:language>
  <cp:lastModifiedBy/>
  <dcterms:modified xsi:type="dcterms:W3CDTF">2021-03-09T08:28:02Z</dcterms:modified>
  <cp:revision>206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