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Coupling microwave and photonic systems through nanomechanical resonators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Quantum Mechanics III final presentation</a:t>
            </a:r>
          </a:p>
          <a:p>
            <a:endParaRPr lang="en-US" dirty="0"/>
          </a:p>
          <a:p>
            <a:r>
              <a:rPr lang="en-US" dirty="0" smtClean="0"/>
              <a:t>Vincent Baker</a:t>
            </a:r>
          </a:p>
          <a:p>
            <a:r>
              <a:rPr lang="en-US" dirty="0" smtClean="0"/>
              <a:t>Drexel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entangled photons for enhanced sensing</a:t>
            </a:r>
          </a:p>
          <a:p>
            <a:r>
              <a:rPr lang="en-US" dirty="0" smtClean="0"/>
              <a:t>Create entangled pair, retain one “idler”, correlate with received signal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97055"/>
            <a:ext cx="4267200" cy="279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496" y="3240921"/>
            <a:ext cx="2950178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47089" y="6033700"/>
            <a:ext cx="2201588" cy="748100"/>
            <a:chOff x="6047089" y="6033700"/>
            <a:chExt cx="2201588" cy="748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47089" y="6172200"/>
              <a:ext cx="457200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47089" y="6400800"/>
              <a:ext cx="457200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47089" y="6629400"/>
              <a:ext cx="457200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04289" y="6033700"/>
              <a:ext cx="1744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Quantum upper bound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4289" y="6276201"/>
              <a:ext cx="1659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Classical lower bound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04289" y="6504801"/>
              <a:ext cx="1683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Classical upper bound</a:t>
              </a:r>
              <a:endParaRPr 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400" y="369705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[4]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3102421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[5]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53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radar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7129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Current analyses focus on thermal noise, but radar systems usually limited by unwanted reflections (“clutter”)</a:t>
            </a:r>
          </a:p>
          <a:p>
            <a:pPr lvl="1"/>
            <a:r>
              <a:rPr lang="en-US" sz="1600" dirty="0" smtClean="0"/>
              <a:t>Space sensing might be an exception</a:t>
            </a:r>
          </a:p>
          <a:p>
            <a:r>
              <a:rPr lang="en-US" sz="2000" dirty="0" smtClean="0"/>
              <a:t>Not clear how to use single idler to search multiple range gates</a:t>
            </a:r>
          </a:p>
          <a:p>
            <a:r>
              <a:rPr lang="en-US" sz="2000" dirty="0" smtClean="0"/>
              <a:t>Not clear how to apply to electronically steered arrays</a:t>
            </a:r>
          </a:p>
          <a:p>
            <a:endParaRPr lang="en-US" sz="2000" dirty="0" smtClean="0"/>
          </a:p>
        </p:txBody>
      </p:sp>
      <p:sp>
        <p:nvSpPr>
          <p:cNvPr id="5" name="Trapezoid 4"/>
          <p:cNvSpPr/>
          <p:nvPr/>
        </p:nvSpPr>
        <p:spPr>
          <a:xfrm rot="16200000">
            <a:off x="3105102" y="4644111"/>
            <a:ext cx="324199" cy="27831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91738" y="4641073"/>
            <a:ext cx="253312" cy="284385"/>
            <a:chOff x="3126841" y="3886200"/>
            <a:chExt cx="914400" cy="914400"/>
          </a:xfrm>
        </p:grpSpPr>
        <p:sp>
          <p:nvSpPr>
            <p:cNvPr id="67" name="Oval 66"/>
            <p:cNvSpPr/>
            <p:nvPr/>
          </p:nvSpPr>
          <p:spPr>
            <a:xfrm>
              <a:off x="3126841" y="38862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3340726" y="4137422"/>
              <a:ext cx="543208" cy="416472"/>
            </a:xfrm>
            <a:custGeom>
              <a:avLst/>
              <a:gdLst>
                <a:gd name="connsiteX0" fmla="*/ 0 w 543208"/>
                <a:gd name="connsiteY0" fmla="*/ 226336 h 416472"/>
                <a:gd name="connsiteX1" fmla="*/ 181069 w 543208"/>
                <a:gd name="connsiteY1" fmla="*/ 0 h 416472"/>
                <a:gd name="connsiteX2" fmla="*/ 316871 w 543208"/>
                <a:gd name="connsiteY2" fmla="*/ 226336 h 416472"/>
                <a:gd name="connsiteX3" fmla="*/ 398352 w 543208"/>
                <a:gd name="connsiteY3" fmla="*/ 416459 h 416472"/>
                <a:gd name="connsiteX4" fmla="*/ 543208 w 543208"/>
                <a:gd name="connsiteY4" fmla="*/ 217283 h 41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8" h="416472">
                  <a:moveTo>
                    <a:pt x="0" y="226336"/>
                  </a:moveTo>
                  <a:cubicBezTo>
                    <a:pt x="64128" y="113168"/>
                    <a:pt x="128257" y="0"/>
                    <a:pt x="181069" y="0"/>
                  </a:cubicBezTo>
                  <a:cubicBezTo>
                    <a:pt x="233881" y="0"/>
                    <a:pt x="280657" y="156926"/>
                    <a:pt x="316871" y="226336"/>
                  </a:cubicBezTo>
                  <a:cubicBezTo>
                    <a:pt x="353085" y="295746"/>
                    <a:pt x="360629" y="417968"/>
                    <a:pt x="398352" y="416459"/>
                  </a:cubicBezTo>
                  <a:cubicBezTo>
                    <a:pt x="436075" y="414950"/>
                    <a:pt x="489641" y="316116"/>
                    <a:pt x="543208" y="2172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Isosceles Triangle 6"/>
          <p:cNvSpPr/>
          <p:nvPr/>
        </p:nvSpPr>
        <p:spPr>
          <a:xfrm rot="5400000">
            <a:off x="2664675" y="4694498"/>
            <a:ext cx="306351" cy="17753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06357" y="4419937"/>
            <a:ext cx="674518" cy="20123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06357" y="4945365"/>
            <a:ext cx="674518" cy="36835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06357" y="4135552"/>
            <a:ext cx="1111863" cy="49453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06357" y="4936442"/>
            <a:ext cx="1111863" cy="9289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842323" y="4231688"/>
            <a:ext cx="954206" cy="975033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51" name="Rectangle 50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Elbow Connector 12"/>
          <p:cNvCxnSpPr/>
          <p:nvPr/>
        </p:nvCxnSpPr>
        <p:spPr>
          <a:xfrm>
            <a:off x="2545050" y="4783266"/>
            <a:ext cx="184033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2906618" y="4779880"/>
            <a:ext cx="221428" cy="677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842323" y="5598102"/>
            <a:ext cx="954206" cy="975033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35" name="Rectangle 34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50125" y="5608137"/>
            <a:ext cx="850269" cy="440083"/>
            <a:chOff x="3281142" y="3676423"/>
            <a:chExt cx="1629597" cy="825433"/>
          </a:xfrm>
        </p:grpSpPr>
        <p:grpSp>
          <p:nvGrpSpPr>
            <p:cNvPr id="28" name="Group 27"/>
            <p:cNvGrpSpPr/>
            <p:nvPr/>
          </p:nvGrpSpPr>
          <p:grpSpPr>
            <a:xfrm>
              <a:off x="3507460" y="3789400"/>
              <a:ext cx="485489" cy="533400"/>
              <a:chOff x="3126841" y="3886200"/>
              <a:chExt cx="914400" cy="914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126841" y="38862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340726" y="4137422"/>
                <a:ext cx="543208" cy="416472"/>
              </a:xfrm>
              <a:custGeom>
                <a:avLst/>
                <a:gdLst>
                  <a:gd name="connsiteX0" fmla="*/ 0 w 543208"/>
                  <a:gd name="connsiteY0" fmla="*/ 226336 h 416472"/>
                  <a:gd name="connsiteX1" fmla="*/ 181069 w 543208"/>
                  <a:gd name="connsiteY1" fmla="*/ 0 h 416472"/>
                  <a:gd name="connsiteX2" fmla="*/ 316871 w 543208"/>
                  <a:gd name="connsiteY2" fmla="*/ 226336 h 416472"/>
                  <a:gd name="connsiteX3" fmla="*/ 398352 w 543208"/>
                  <a:gd name="connsiteY3" fmla="*/ 416459 h 416472"/>
                  <a:gd name="connsiteX4" fmla="*/ 543208 w 543208"/>
                  <a:gd name="connsiteY4" fmla="*/ 217283 h 41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8" h="416472">
                    <a:moveTo>
                      <a:pt x="0" y="226336"/>
                    </a:moveTo>
                    <a:cubicBezTo>
                      <a:pt x="64128" y="113168"/>
                      <a:pt x="128257" y="0"/>
                      <a:pt x="181069" y="0"/>
                    </a:cubicBezTo>
                    <a:cubicBezTo>
                      <a:pt x="233881" y="0"/>
                      <a:pt x="280657" y="156926"/>
                      <a:pt x="316871" y="226336"/>
                    </a:cubicBezTo>
                    <a:cubicBezTo>
                      <a:pt x="353085" y="295746"/>
                      <a:pt x="360629" y="417968"/>
                      <a:pt x="398352" y="416459"/>
                    </a:cubicBezTo>
                    <a:cubicBezTo>
                      <a:pt x="436075" y="414950"/>
                      <a:pt x="489641" y="316116"/>
                      <a:pt x="543208" y="2172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Isosceles Triangle 28"/>
            <p:cNvSpPr/>
            <p:nvPr/>
          </p:nvSpPr>
          <p:spPr>
            <a:xfrm rot="5400000">
              <a:off x="4228489" y="3885971"/>
              <a:ext cx="574600" cy="34025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Elbow Connector 29"/>
            <p:cNvCxnSpPr/>
            <p:nvPr/>
          </p:nvCxnSpPr>
          <p:spPr>
            <a:xfrm>
              <a:off x="3992949" y="4056100"/>
              <a:ext cx="35271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/>
            <p:cNvSpPr/>
            <p:nvPr/>
          </p:nvSpPr>
          <p:spPr>
            <a:xfrm>
              <a:off x="3281142" y="3676423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/>
            <p:cNvSpPr/>
            <p:nvPr/>
          </p:nvSpPr>
          <p:spPr>
            <a:xfrm rot="10800000">
              <a:off x="4684421" y="3727744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32" idx="1"/>
          </p:cNvCxnSpPr>
          <p:nvPr/>
        </p:nvCxnSpPr>
        <p:spPr>
          <a:xfrm>
            <a:off x="3800394" y="5841860"/>
            <a:ext cx="340119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03835" y="5657389"/>
            <a:ext cx="714385" cy="18447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2" idx="1"/>
          </p:cNvCxnSpPr>
          <p:nvPr/>
        </p:nvCxnSpPr>
        <p:spPr>
          <a:xfrm>
            <a:off x="3800394" y="5841860"/>
            <a:ext cx="399757" cy="7312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7863" y="411182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Space-fed passive array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688014" y="5454248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Active array</a:t>
            </a:r>
            <a:endParaRPr lang="en-US" sz="1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319426" y="4420715"/>
            <a:ext cx="1375516" cy="618382"/>
            <a:chOff x="6934199" y="4775254"/>
            <a:chExt cx="1375516" cy="618382"/>
          </a:xfrm>
        </p:grpSpPr>
        <p:sp>
          <p:nvSpPr>
            <p:cNvPr id="25" name="Freeform 24"/>
            <p:cNvSpPr/>
            <p:nvPr/>
          </p:nvSpPr>
          <p:spPr>
            <a:xfrm rot="5400000">
              <a:off x="7520391" y="4376135"/>
              <a:ext cx="203132" cy="137551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6825764">
              <a:off x="7105050" y="4954098"/>
              <a:ext cx="139389" cy="476213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4014264" flipH="1">
              <a:off x="7125609" y="4722205"/>
              <a:ext cx="139389" cy="51054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0036809">
              <a:off x="6943014" y="5123252"/>
              <a:ext cx="111375" cy="270384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rot="11563191" flipV="1">
              <a:off x="6950365" y="4775254"/>
              <a:ext cx="111375" cy="270384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270618" y="5776428"/>
            <a:ext cx="1375516" cy="618382"/>
            <a:chOff x="6934199" y="4775254"/>
            <a:chExt cx="1375516" cy="618382"/>
          </a:xfrm>
        </p:grpSpPr>
        <p:sp>
          <p:nvSpPr>
            <p:cNvPr id="75" name="Freeform 74"/>
            <p:cNvSpPr/>
            <p:nvPr/>
          </p:nvSpPr>
          <p:spPr>
            <a:xfrm rot="5400000">
              <a:off x="7520391" y="4376135"/>
              <a:ext cx="203132" cy="137551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6825764">
              <a:off x="7105050" y="4954098"/>
              <a:ext cx="139389" cy="476213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4014264" flipH="1">
              <a:off x="7125609" y="4722205"/>
              <a:ext cx="139389" cy="51054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rot="10036809">
              <a:off x="6943014" y="5123252"/>
              <a:ext cx="111375" cy="270384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1563191" flipV="1">
              <a:off x="6950365" y="4775254"/>
              <a:ext cx="111375" cy="270384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7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438400"/>
            <a:ext cx="8305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[</a:t>
            </a:r>
            <a:r>
              <a:rPr lang="de-DE" sz="1400" dirty="0"/>
              <a:t>1] J. Bochmann A. </a:t>
            </a:r>
            <a:r>
              <a:rPr lang="de-DE" sz="1400" dirty="0" smtClean="0"/>
              <a:t>Vainsencher </a:t>
            </a:r>
            <a:r>
              <a:rPr lang="en-US" sz="1400" dirty="0" smtClean="0"/>
              <a:t>D</a:t>
            </a:r>
            <a:r>
              <a:rPr lang="en-US" sz="1400" dirty="0"/>
              <a:t>. </a:t>
            </a:r>
            <a:r>
              <a:rPr lang="en-US" sz="1400" dirty="0" err="1"/>
              <a:t>Awschalom</a:t>
            </a:r>
            <a:r>
              <a:rPr lang="en-US" sz="1400" dirty="0"/>
              <a:t> A. Cleland. </a:t>
            </a:r>
            <a:r>
              <a:rPr lang="en-US" sz="1400" dirty="0" smtClean="0"/>
              <a:t>“Nanomechanical </a:t>
            </a:r>
            <a:r>
              <a:rPr lang="en-US" sz="1400" dirty="0"/>
              <a:t>coupling between microwave and </a:t>
            </a:r>
            <a:r>
              <a:rPr lang="en-US" sz="1400" dirty="0" smtClean="0"/>
              <a:t>optical </a:t>
            </a:r>
            <a:r>
              <a:rPr lang="en-US" sz="1400" dirty="0"/>
              <a:t>photons". In: Nature Physics 9 (2013</a:t>
            </a:r>
            <a:r>
              <a:rPr lang="en-US" sz="1400" dirty="0" smtClean="0"/>
              <a:t>), pp</a:t>
            </a:r>
            <a:r>
              <a:rPr lang="en-US" sz="1400" dirty="0"/>
              <a:t>. 712{716. </a:t>
            </a:r>
            <a:r>
              <a:rPr lang="en-US" sz="1400" dirty="0" err="1"/>
              <a:t>doi</a:t>
            </a:r>
            <a:r>
              <a:rPr lang="en-US" sz="1400" dirty="0"/>
              <a:t>: 10.1038/NPHYS2748.</a:t>
            </a:r>
          </a:p>
          <a:p>
            <a:r>
              <a:rPr lang="en-US" sz="1400" dirty="0"/>
              <a:t>[2] Integrated Photonics Institute for </a:t>
            </a:r>
            <a:r>
              <a:rPr lang="en-US" sz="1400" dirty="0" smtClean="0"/>
              <a:t>Manufacturing </a:t>
            </a:r>
            <a:r>
              <a:rPr lang="en-US" sz="1400" dirty="0"/>
              <a:t>Innovation. url: </a:t>
            </a:r>
            <a:r>
              <a:rPr lang="en-US" sz="1400" dirty="0" smtClean="0"/>
              <a:t>http://manufacturing.gov/ip-imi.html</a:t>
            </a:r>
            <a:r>
              <a:rPr lang="en-US" sz="1400" dirty="0"/>
              <a:t>.</a:t>
            </a:r>
          </a:p>
          <a:p>
            <a:r>
              <a:rPr lang="en-US" sz="1400" dirty="0"/>
              <a:t>[3] Sh. Barzanjeh D. Vitali P. Tombesi </a:t>
            </a:r>
            <a:r>
              <a:rPr lang="en-US" sz="1400" dirty="0" smtClean="0"/>
              <a:t>G.J. Milburn</a:t>
            </a:r>
            <a:r>
              <a:rPr lang="en-US" sz="1400" dirty="0"/>
              <a:t>. </a:t>
            </a:r>
            <a:r>
              <a:rPr lang="en-US" sz="1400" dirty="0" smtClean="0"/>
              <a:t>“Entangling </a:t>
            </a:r>
            <a:r>
              <a:rPr lang="en-US" sz="1400" dirty="0"/>
              <a:t>optical and </a:t>
            </a:r>
            <a:r>
              <a:rPr lang="en-US" sz="1400" dirty="0" smtClean="0"/>
              <a:t>microwave </a:t>
            </a:r>
            <a:r>
              <a:rPr lang="en-US" sz="1400" dirty="0"/>
              <a:t>cavity modes by means of </a:t>
            </a:r>
            <a:r>
              <a:rPr lang="en-US" sz="1400" dirty="0" smtClean="0"/>
              <a:t>a nanomechanical </a:t>
            </a:r>
            <a:r>
              <a:rPr lang="en-US" sz="1400" dirty="0"/>
              <a:t>resonator". In: </a:t>
            </a:r>
          </a:p>
          <a:p>
            <a:r>
              <a:rPr lang="en-US" sz="1400" dirty="0"/>
              <a:t>[4] Sh. Barzanjeh S. Guha C. </a:t>
            </a:r>
            <a:r>
              <a:rPr lang="en-US" sz="1400" dirty="0" smtClean="0"/>
              <a:t>Weedbrook </a:t>
            </a:r>
            <a:r>
              <a:rPr lang="it-IT" sz="1400" dirty="0" smtClean="0"/>
              <a:t>D</a:t>
            </a:r>
            <a:r>
              <a:rPr lang="it-IT" sz="1400" dirty="0"/>
              <a:t>. Vitali J. Shapiro S. </a:t>
            </a:r>
            <a:r>
              <a:rPr lang="it-IT" sz="1400" dirty="0" smtClean="0"/>
              <a:t>Pirandola. «Mi</a:t>
            </a:r>
            <a:r>
              <a:rPr lang="en-US" sz="1400" dirty="0" err="1" smtClean="0"/>
              <a:t>crowave</a:t>
            </a:r>
            <a:r>
              <a:rPr lang="en-US" sz="1400" dirty="0" smtClean="0"/>
              <a:t> quantum </a:t>
            </a:r>
            <a:r>
              <a:rPr lang="en-US" sz="1400" dirty="0"/>
              <a:t>illumination". In: </a:t>
            </a:r>
            <a:r>
              <a:rPr lang="en-US" sz="1400" dirty="0" smtClean="0"/>
              <a:t>Physical </a:t>
            </a:r>
            <a:r>
              <a:rPr lang="en-US" sz="1400" dirty="0"/>
              <a:t>Review Letters 114 (2015). </a:t>
            </a:r>
            <a:r>
              <a:rPr lang="en-US" sz="1400" dirty="0" err="1"/>
              <a:t>doi</a:t>
            </a:r>
            <a:r>
              <a:rPr lang="en-US" sz="1400" dirty="0"/>
              <a:t>: </a:t>
            </a:r>
            <a:endParaRPr lang="en-US" sz="1400" dirty="0" smtClean="0"/>
          </a:p>
          <a:p>
            <a:r>
              <a:rPr lang="it-IT" sz="1400" dirty="0" smtClean="0"/>
              <a:t>[</a:t>
            </a:r>
            <a:r>
              <a:rPr lang="it-IT" sz="1400" dirty="0"/>
              <a:t>5] S. Tan B. Erkmen V. Giovannetti S. </a:t>
            </a:r>
            <a:r>
              <a:rPr lang="it-IT" sz="1400" dirty="0" smtClean="0"/>
              <a:t>Guha S</a:t>
            </a:r>
            <a:r>
              <a:rPr lang="it-IT" sz="1400" dirty="0"/>
              <a:t>. Lloyd L. Maccone S. </a:t>
            </a:r>
            <a:r>
              <a:rPr lang="it-IT" sz="1400" dirty="0" smtClean="0"/>
              <a:t>Pirandola J. </a:t>
            </a:r>
            <a:r>
              <a:rPr lang="en-US" sz="1400" dirty="0" smtClean="0"/>
              <a:t>Shapiro</a:t>
            </a:r>
            <a:r>
              <a:rPr lang="en-US" sz="1400" dirty="0"/>
              <a:t>. </a:t>
            </a:r>
            <a:r>
              <a:rPr lang="en-US" sz="1400" dirty="0" smtClean="0"/>
              <a:t>“Quantum </a:t>
            </a:r>
            <a:r>
              <a:rPr lang="en-US" sz="1400" dirty="0"/>
              <a:t>Illumination </a:t>
            </a:r>
            <a:r>
              <a:rPr lang="en-US" sz="1400" dirty="0" smtClean="0"/>
              <a:t>with Gaussian </a:t>
            </a:r>
            <a:r>
              <a:rPr lang="en-US" sz="1400" dirty="0"/>
              <a:t>State". In: Physical Review </a:t>
            </a:r>
            <a:r>
              <a:rPr lang="en-US" sz="1400" dirty="0" smtClean="0"/>
              <a:t>Let</a:t>
            </a:r>
            <a:r>
              <a:rPr lang="fr-FR" sz="1400" dirty="0" err="1" smtClean="0"/>
              <a:t>ters</a:t>
            </a:r>
            <a:r>
              <a:rPr lang="fr-FR" sz="1400" dirty="0" smtClean="0"/>
              <a:t> 101.253601 </a:t>
            </a:r>
            <a:r>
              <a:rPr lang="fr-FR" sz="1400" dirty="0"/>
              <a:t>(2008</a:t>
            </a:r>
            <a:r>
              <a:rPr lang="fr-FR" sz="1400" dirty="0" smtClean="0"/>
              <a:t>). </a:t>
            </a:r>
            <a:r>
              <a:rPr lang="fr-FR" sz="1400" dirty="0" err="1" smtClean="0"/>
              <a:t>doi</a:t>
            </a:r>
            <a:r>
              <a:rPr lang="fr-FR" sz="1400" dirty="0"/>
              <a:t>: http://</a:t>
            </a:r>
            <a:r>
              <a:rPr lang="fr-FR" sz="1400" dirty="0" smtClean="0"/>
              <a:t>dx.</a:t>
            </a:r>
            <a:r>
              <a:rPr lang="en-US" sz="1400" dirty="0" smtClean="0"/>
              <a:t>doi.org/10.1103/PhysRevLett.101.253601</a:t>
            </a:r>
            <a:r>
              <a:rPr lang="en-US" sz="1400" dirty="0"/>
              <a:t>.</a:t>
            </a:r>
          </a:p>
          <a:p>
            <a:r>
              <a:rPr lang="en-US" sz="1400" dirty="0"/>
              <a:t>[6] G. Vidal R.F. </a:t>
            </a:r>
            <a:r>
              <a:rPr lang="en-US" sz="1400" dirty="0" err="1"/>
              <a:t>Wener</a:t>
            </a:r>
            <a:r>
              <a:rPr lang="en-US" sz="1400" dirty="0"/>
              <a:t>. </a:t>
            </a:r>
            <a:r>
              <a:rPr lang="en-US" sz="1400" dirty="0" smtClean="0"/>
              <a:t>“Computable measure </a:t>
            </a:r>
            <a:r>
              <a:rPr lang="en-US" sz="1400" dirty="0"/>
              <a:t>of entanglement". In: </a:t>
            </a:r>
            <a:r>
              <a:rPr lang="en-US" sz="1400" dirty="0" smtClean="0"/>
              <a:t>Physical Review </a:t>
            </a:r>
            <a:r>
              <a:rPr lang="en-US" sz="1400" dirty="0"/>
              <a:t>A </a:t>
            </a:r>
            <a:r>
              <a:rPr lang="en-US" sz="1400" dirty="0" smtClean="0"/>
              <a:t>65 (2002</a:t>
            </a:r>
            <a:r>
              <a:rPr lang="en-US" sz="1400" dirty="0"/>
              <a:t>). </a:t>
            </a:r>
            <a:r>
              <a:rPr lang="en-US" sz="1400" dirty="0" err="1"/>
              <a:t>doi</a:t>
            </a:r>
            <a:r>
              <a:rPr lang="en-US" sz="1400" dirty="0"/>
              <a:t>: http://</a:t>
            </a:r>
            <a:r>
              <a:rPr lang="en-US" sz="1400" dirty="0" smtClean="0"/>
              <a:t>dx.doi.org/10.1103/PhysRevA.65.032314</a:t>
            </a:r>
            <a:r>
              <a:rPr lang="en-US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964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entanglement normally studied at optical (THz) frequencies </a:t>
            </a:r>
          </a:p>
          <a:p>
            <a:r>
              <a:rPr lang="en-US" dirty="0" smtClean="0"/>
              <a:t>Entanglement at Microwave (GHz) frequencies opens new areas of study and applications</a:t>
            </a:r>
          </a:p>
          <a:p>
            <a:pPr lvl="1"/>
            <a:r>
              <a:rPr lang="en-US" dirty="0" smtClean="0"/>
              <a:t>Quantum computing</a:t>
            </a:r>
          </a:p>
          <a:p>
            <a:pPr lvl="1"/>
            <a:r>
              <a:rPr lang="en-US" dirty="0" smtClean="0"/>
              <a:t>Quantum illumination</a:t>
            </a:r>
          </a:p>
          <a:p>
            <a:r>
              <a:rPr lang="en-US" dirty="0" smtClean="0"/>
              <a:t>Recent advances in the theory and construction of nanomechanical resonators allow coherent coupling of optical and microwave systems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752"/>
            <a:ext cx="8229600" cy="1066800"/>
          </a:xfrm>
        </p:spPr>
        <p:txBody>
          <a:bodyPr/>
          <a:lstStyle/>
          <a:p>
            <a:r>
              <a:rPr lang="en-US" dirty="0" smtClean="0"/>
              <a:t>Example 1: Drum-head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800600" cy="4325112"/>
          </a:xfrm>
        </p:spPr>
        <p:txBody>
          <a:bodyPr/>
          <a:lstStyle/>
          <a:p>
            <a:r>
              <a:rPr lang="en-US" dirty="0" smtClean="0"/>
              <a:t>Drum-head capacitor coupled to microwave </a:t>
            </a:r>
            <a:r>
              <a:rPr lang="en-US" dirty="0" err="1" smtClean="0"/>
              <a:t>stripline</a:t>
            </a:r>
            <a:r>
              <a:rPr lang="en-US" dirty="0" smtClean="0"/>
              <a:t> by a planar inductor </a:t>
            </a:r>
          </a:p>
          <a:p>
            <a:r>
              <a:rPr lang="en-US" dirty="0" smtClean="0"/>
              <a:t>Proposal: mirror coat other surface, put at one end of an optical cavity</a:t>
            </a:r>
          </a:p>
          <a:p>
            <a:r>
              <a:rPr lang="en-US" dirty="0" smtClean="0"/>
              <a:t> Would result in coupled microwave/optical signals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5326"/>
          <a:stretch/>
        </p:blipFill>
        <p:spPr bwMode="auto">
          <a:xfrm>
            <a:off x="5334000" y="4006158"/>
            <a:ext cx="3121735" cy="285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18" y="2100362"/>
            <a:ext cx="129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33" y="3194462"/>
            <a:ext cx="1075911" cy="8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816943" y="2810347"/>
            <a:ext cx="239069" cy="235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56012" y="2903095"/>
            <a:ext cx="725788" cy="29730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28" idx="2"/>
          </p:cNvCxnSpPr>
          <p:nvPr/>
        </p:nvCxnSpPr>
        <p:spPr>
          <a:xfrm>
            <a:off x="5947418" y="3071912"/>
            <a:ext cx="834382" cy="8904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7397" y="2242622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[]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17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75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2: </a:t>
            </a:r>
            <a:r>
              <a:rPr lang="en-US" dirty="0" err="1" smtClean="0"/>
              <a:t>Opto</a:t>
            </a:r>
            <a:r>
              <a:rPr lang="en-US" dirty="0" smtClean="0"/>
              <a:t>-mechanical crystal</a:t>
            </a:r>
            <a:r>
              <a:rPr lang="en-US" sz="1600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05800" cy="4325112"/>
          </a:xfrm>
        </p:spPr>
        <p:txBody>
          <a:bodyPr/>
          <a:lstStyle/>
          <a:p>
            <a:r>
              <a:rPr lang="en-US" dirty="0" smtClean="0"/>
              <a:t>Optical crystal made from piezoelectric material</a:t>
            </a:r>
          </a:p>
          <a:p>
            <a:r>
              <a:rPr lang="en-US" dirty="0" smtClean="0"/>
              <a:t>Microwave and optical resonances</a:t>
            </a:r>
          </a:p>
          <a:p>
            <a:r>
              <a:rPr lang="en-US" dirty="0" smtClean="0"/>
              <a:t> Experimental measurement of phase/amplitude fidelity and optical transparency controlled by microwave signal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1" t="30555" r="14877" b="29104"/>
          <a:stretch/>
        </p:blipFill>
        <p:spPr bwMode="auto">
          <a:xfrm>
            <a:off x="673729" y="3962400"/>
            <a:ext cx="7532483" cy="2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1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dynamics</a:t>
            </a:r>
            <a:r>
              <a:rPr lang="en-US" sz="1600" dirty="0" smtClean="0"/>
              <a:t> [3]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1" y="2973538"/>
            <a:ext cx="3810000" cy="213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5326"/>
          <a:stretch/>
        </p:blipFill>
        <p:spPr bwMode="auto">
          <a:xfrm>
            <a:off x="4495800" y="2331267"/>
            <a:ext cx="442080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2973653"/>
            <a:ext cx="1752600" cy="607862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1983" y="5029200"/>
            <a:ext cx="510017" cy="607862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02121" y="3586677"/>
            <a:ext cx="2765079" cy="60786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1" y="4343400"/>
            <a:ext cx="3048000" cy="1950267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4947" y="4191000"/>
            <a:ext cx="2523653" cy="83820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65165" y="3108615"/>
            <a:ext cx="1440636" cy="83820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err="1" smtClean="0"/>
              <a:t>Langevin</a:t>
            </a:r>
            <a:r>
              <a:rPr lang="en-US" dirty="0" smtClean="0"/>
              <a:t> equations</a:t>
            </a:r>
            <a:r>
              <a:rPr lang="en-US" sz="1600" dirty="0" smtClean="0"/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Thermal </a:t>
            </a:r>
            <a:r>
              <a:rPr lang="en-US" dirty="0"/>
              <a:t>n</a:t>
            </a:r>
            <a:r>
              <a:rPr lang="en-US" dirty="0" smtClean="0"/>
              <a:t>oise is important in microwave regime</a:t>
            </a:r>
          </a:p>
          <a:p>
            <a:r>
              <a:rPr lang="en-US" dirty="0" smtClean="0"/>
              <a:t>QLEs: differential equations for system evolution (“slow” system plus “fast” noise terms)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4618301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5"/>
          <a:stretch/>
        </p:blipFill>
        <p:spPr bwMode="auto">
          <a:xfrm>
            <a:off x="4953000" y="3622503"/>
            <a:ext cx="3841459" cy="308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39001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Microwave (4 GHz)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53340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Optical (500 THz)</a:t>
            </a:r>
            <a:endParaRPr 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25757"/>
            <a:ext cx="1600200" cy="49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Entanglement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874776"/>
          </a:xfrm>
        </p:spPr>
        <p:txBody>
          <a:bodyPr/>
          <a:lstStyle/>
          <a:p>
            <a:r>
              <a:rPr lang="en-US" dirty="0" smtClean="0"/>
              <a:t>If the entangled systems are in a pure state, can use reduced density matrix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25976"/>
            <a:ext cx="2582863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953000"/>
            <a:ext cx="8229600" cy="8747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a general mixed state it’s more complicated</a:t>
            </a:r>
          </a:p>
          <a:p>
            <a:r>
              <a:rPr lang="en-US" dirty="0" smtClean="0"/>
              <a:t>One computable metric is the negativity [6]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04" y="5827776"/>
            <a:ext cx="2762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057400"/>
            <a:ext cx="8229600" cy="8747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Systems are separable (not entangled) if we can write state as a tensor product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7" y="2554970"/>
            <a:ext cx="2468563" cy="72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9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Entanglement results </a:t>
            </a:r>
            <a:r>
              <a:rPr lang="en-US" sz="1600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648200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Correlation analysis from QLEs (fluctuations about steady state)</a:t>
            </a:r>
          </a:p>
          <a:p>
            <a:r>
              <a:rPr lang="en-US" sz="2000" dirty="0" smtClean="0"/>
              <a:t>Log-negativity shows substantial entanglement between optical and microwave modes</a:t>
            </a:r>
          </a:p>
          <a:p>
            <a:r>
              <a:rPr lang="en-US" sz="2000" dirty="0" smtClean="0"/>
              <a:t>Enhancing OC-MC entanglement</a:t>
            </a:r>
          </a:p>
          <a:p>
            <a:pPr lvl="1"/>
            <a:r>
              <a:rPr lang="en-US" sz="1600" dirty="0" smtClean="0"/>
              <a:t>Minimize resonator mass</a:t>
            </a:r>
          </a:p>
          <a:p>
            <a:pPr lvl="1"/>
            <a:r>
              <a:rPr lang="en-US" sz="1600" dirty="0" smtClean="0"/>
              <a:t>Low temperature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0" t="10204" r="27220" b="9493"/>
          <a:stretch/>
        </p:blipFill>
        <p:spPr bwMode="auto">
          <a:xfrm>
            <a:off x="5486400" y="2023450"/>
            <a:ext cx="2486688" cy="442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00433" y="214526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mK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66926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 </a:t>
            </a:r>
            <a:r>
              <a:rPr lang="en-US" dirty="0" err="1" smtClean="0"/>
              <a:t>mK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5257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250 </a:t>
            </a:r>
            <a:r>
              <a:rPr lang="en-US" dirty="0" err="1" smtClean="0"/>
              <a:t>mK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14800" y="5434846"/>
            <a:ext cx="1191696" cy="748100"/>
            <a:chOff x="4038600" y="4890700"/>
            <a:chExt cx="1191696" cy="7481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038600" y="5029200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5257800"/>
              <a:ext cx="457200" cy="0"/>
            </a:xfrm>
            <a:prstGeom prst="line">
              <a:avLst/>
            </a:prstGeom>
            <a:ln w="15875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38600" y="5486400"/>
              <a:ext cx="457200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95800" y="4890700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OC-MC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5800" y="5133201"/>
              <a:ext cx="734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MC-MR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536180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dirty="0" smtClean="0"/>
                <a:t>C-MR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7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Photonic crystal result</a:t>
            </a:r>
            <a:r>
              <a:rPr lang="en-US" sz="1600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6096000" cy="17129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Experimentally showed phase/amplitude transfer from microwave to optical carriers</a:t>
            </a:r>
          </a:p>
          <a:p>
            <a:r>
              <a:rPr lang="en-US" sz="2000" dirty="0" smtClean="0"/>
              <a:t>Also showed microwave-controlled optical sideband transparency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26436" r="46888" b="7356"/>
          <a:stretch/>
        </p:blipFill>
        <p:spPr bwMode="auto">
          <a:xfrm>
            <a:off x="6012976" y="2286000"/>
            <a:ext cx="2750024" cy="426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9" t="30992" r="20484" b="17039"/>
          <a:stretch/>
        </p:blipFill>
        <p:spPr bwMode="auto">
          <a:xfrm>
            <a:off x="685800" y="3613573"/>
            <a:ext cx="5228739" cy="309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172</TotalTime>
  <Words>594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Coupling microwave and photonic systems through nanomechanical resonators</vt:lpstr>
      <vt:lpstr>Motivation</vt:lpstr>
      <vt:lpstr>Example 1: Drum-head capacitor</vt:lpstr>
      <vt:lpstr>Example 2: Opto-mechanical crystal[2]</vt:lpstr>
      <vt:lpstr>System dynamics [3] </vt:lpstr>
      <vt:lpstr>Quantum Langevin equations [3]</vt:lpstr>
      <vt:lpstr>Entanglement metrics</vt:lpstr>
      <vt:lpstr>Entanglement results [3]</vt:lpstr>
      <vt:lpstr>Photonic crystal result [2]</vt:lpstr>
      <vt:lpstr>Quantum illumination</vt:lpstr>
      <vt:lpstr>Application to radar systems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microwave and photonic systems through nanomechanical resonators</dc:title>
  <dc:creator>vbaker</dc:creator>
  <cp:lastModifiedBy>vbaker</cp:lastModifiedBy>
  <cp:revision>36</cp:revision>
  <dcterms:created xsi:type="dcterms:W3CDTF">2006-08-16T00:00:00Z</dcterms:created>
  <dcterms:modified xsi:type="dcterms:W3CDTF">2015-12-08T02:43:29Z</dcterms:modified>
</cp:coreProperties>
</file>