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C1104F7-C611-4C5A-A365-BAE232AFF244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E180F6A-26BF-4DB4-ADFC-70DC5ECD25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Theory and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Mach-</a:t>
            </a:r>
            <a:r>
              <a:rPr lang="en-US" dirty="0" err="1" smtClean="0"/>
              <a:t>zehnder</a:t>
            </a:r>
            <a:r>
              <a:rPr lang="en-US" dirty="0" smtClean="0"/>
              <a:t> modulators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5714999"/>
            <a:ext cx="1824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Vince Baker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Drexel University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0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167129"/>
          </a:xfrm>
        </p:spPr>
        <p:txBody>
          <a:bodyPr/>
          <a:lstStyle/>
          <a:p>
            <a:r>
              <a:rPr lang="en-US" dirty="0" smtClean="0"/>
              <a:t>Electro-optic modulators that impress a low-frequency (0-100 GHz) as an amplitude modulation on an optical carrier</a:t>
            </a:r>
          </a:p>
          <a:p>
            <a:r>
              <a:rPr lang="en-US" dirty="0" smtClean="0"/>
              <a:t>Commonly used in telecommunications industry for wideband data transfer over optical fiber</a:t>
            </a:r>
          </a:p>
          <a:p>
            <a:r>
              <a:rPr lang="en-US" dirty="0" smtClean="0"/>
              <a:t>Works on electro-optic effect: an applied field causes a change in the index of refraction of a material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Mach-</a:t>
            </a:r>
            <a:r>
              <a:rPr lang="en-US" dirty="0" err="1" smtClean="0"/>
              <a:t>zehnder</a:t>
            </a:r>
            <a:r>
              <a:rPr lang="en-US" dirty="0" smtClean="0"/>
              <a:t> </a:t>
            </a:r>
            <a:r>
              <a:rPr lang="en-US" dirty="0" smtClean="0"/>
              <a:t>modulators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71931" y="4219363"/>
            <a:ext cx="6222732" cy="1867973"/>
            <a:chOff x="670965" y="3926010"/>
            <a:chExt cx="6222732" cy="1867973"/>
          </a:xfrm>
        </p:grpSpPr>
        <p:grpSp>
          <p:nvGrpSpPr>
            <p:cNvPr id="16" name="Group 15"/>
            <p:cNvGrpSpPr/>
            <p:nvPr/>
          </p:nvGrpSpPr>
          <p:grpSpPr>
            <a:xfrm>
              <a:off x="1676400" y="4605389"/>
              <a:ext cx="5217297" cy="867099"/>
              <a:chOff x="914400" y="4452501"/>
              <a:chExt cx="5217297" cy="86709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14400" y="4452501"/>
                <a:ext cx="3918595" cy="500499"/>
                <a:chOff x="914400" y="4452501"/>
                <a:chExt cx="3918595" cy="50049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14400" y="4800600"/>
                  <a:ext cx="1371600" cy="152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 rot="19947359">
                  <a:off x="2175511" y="4630932"/>
                  <a:ext cx="806913" cy="14363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895600" y="4452501"/>
                  <a:ext cx="1219200" cy="14363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 rot="1652641" flipH="1">
                  <a:off x="4026082" y="4630933"/>
                  <a:ext cx="806913" cy="14363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flipH="1" flipV="1">
                <a:off x="2213102" y="4819101"/>
                <a:ext cx="3918595" cy="500499"/>
                <a:chOff x="914400" y="4452501"/>
                <a:chExt cx="3918595" cy="500499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914400" y="4800600"/>
                  <a:ext cx="1371600" cy="152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9947359">
                  <a:off x="2175511" y="4630932"/>
                  <a:ext cx="806913" cy="14363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895600" y="4452501"/>
                  <a:ext cx="1219200" cy="14363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1652641" flipH="1">
                  <a:off x="4026082" y="4630933"/>
                  <a:ext cx="806913" cy="14363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Sun 16"/>
            <p:cNvSpPr/>
            <p:nvPr/>
          </p:nvSpPr>
          <p:spPr>
            <a:xfrm>
              <a:off x="832800" y="4882297"/>
              <a:ext cx="304800" cy="294781"/>
            </a:xfrm>
            <a:prstGeom prst="su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4" idx="1"/>
            </p:cNvCxnSpPr>
            <p:nvPr/>
          </p:nvCxnSpPr>
          <p:spPr>
            <a:xfrm>
              <a:off x="1137600" y="5029688"/>
              <a:ext cx="538800" cy="0"/>
            </a:xfrm>
            <a:prstGeom prst="straightConnector1">
              <a:avLst/>
            </a:prstGeom>
            <a:ln w="2222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0965" y="4623347"/>
              <a:ext cx="93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Source laser</a:t>
              </a:r>
              <a:endParaRPr lang="en-US" sz="11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90400" y="4554989"/>
              <a:ext cx="762000" cy="2502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3805" y="4778990"/>
              <a:ext cx="1479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Electro-optic material</a:t>
              </a:r>
              <a:endParaRPr 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966208" y="5415738"/>
                  <a:ext cx="1111778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208" y="5415738"/>
                  <a:ext cx="1111778" cy="37824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912497" y="4219364"/>
                  <a:ext cx="1500283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𝐴</m:t>
                        </m:r>
                        <m:r>
                          <a:rPr lang="en-US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2497" y="4219364"/>
                  <a:ext cx="1500283" cy="3808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 26"/>
            <p:cNvSpPr/>
            <p:nvPr/>
          </p:nvSpPr>
          <p:spPr>
            <a:xfrm>
              <a:off x="4171200" y="3931058"/>
              <a:ext cx="244800" cy="244925"/>
            </a:xfrm>
            <a:custGeom>
              <a:avLst/>
              <a:gdLst>
                <a:gd name="connsiteX0" fmla="*/ 0 w 244800"/>
                <a:gd name="connsiteY0" fmla="*/ 136850 h 244925"/>
                <a:gd name="connsiteX1" fmla="*/ 72000 w 244800"/>
                <a:gd name="connsiteY1" fmla="*/ 50 h 244925"/>
                <a:gd name="connsiteX2" fmla="*/ 129600 w 244800"/>
                <a:gd name="connsiteY2" fmla="*/ 122450 h 244925"/>
                <a:gd name="connsiteX3" fmla="*/ 194400 w 244800"/>
                <a:gd name="connsiteY3" fmla="*/ 244850 h 244925"/>
                <a:gd name="connsiteX4" fmla="*/ 244800 w 244800"/>
                <a:gd name="connsiteY4" fmla="*/ 136850 h 24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00" h="244925">
                  <a:moveTo>
                    <a:pt x="0" y="136850"/>
                  </a:moveTo>
                  <a:cubicBezTo>
                    <a:pt x="25200" y="69650"/>
                    <a:pt x="50400" y="2450"/>
                    <a:pt x="72000" y="50"/>
                  </a:cubicBezTo>
                  <a:cubicBezTo>
                    <a:pt x="93600" y="-2350"/>
                    <a:pt x="109200" y="81650"/>
                    <a:pt x="129600" y="122450"/>
                  </a:cubicBezTo>
                  <a:cubicBezTo>
                    <a:pt x="150000" y="163250"/>
                    <a:pt x="175200" y="242450"/>
                    <a:pt x="194400" y="244850"/>
                  </a:cubicBezTo>
                  <a:cubicBezTo>
                    <a:pt x="213600" y="247250"/>
                    <a:pt x="229200" y="192050"/>
                    <a:pt x="244800" y="1368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4269300" y="4219364"/>
              <a:ext cx="2100" cy="335625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23209" y="392601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Input signal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96815" y="4818394"/>
                <a:ext cx="2022861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(1+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15" y="4818394"/>
                <a:ext cx="2022861" cy="378245"/>
              </a:xfrm>
              <a:prstGeom prst="rect">
                <a:avLst/>
              </a:prstGeom>
              <a:blipFill rotWithShape="1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648253" y="5470431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Amplitude-modulated output signal 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96815" y="5323383"/>
            <a:ext cx="538800" cy="0"/>
          </a:xfrm>
          <a:prstGeom prst="straightConnector1">
            <a:avLst/>
          </a:prstGeom>
          <a:ln w="222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5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Amplitude is the absolute value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2+2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func>
                      </m:e>
                    </m:rad>
                  </m:oMath>
                </a14:m>
                <a:endParaRPr lang="en-US" dirty="0"/>
              </a:p>
              <a:p>
                <a:r>
                  <a:rPr lang="en-US" dirty="0" smtClean="0"/>
                  <a:t>Nonlinear mapping from source data to amplitude modulation</a:t>
                </a:r>
              </a:p>
              <a:p>
                <a:r>
                  <a:rPr lang="en-US" dirty="0" smtClean="0"/>
                  <a:t>Typically biased at quadrature point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)and </a:t>
                </a:r>
                <a:r>
                  <a:rPr lang="en-US" dirty="0" smtClean="0"/>
                  <a:t>driven in small-signal </a:t>
                </a:r>
                <a:r>
                  <a:rPr lang="en-US" dirty="0" smtClean="0"/>
                  <a:t>regime for best linearity</a:t>
                </a:r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Modulated data</a:t>
            </a:r>
            <a:endParaRPr lang="en-US" dirty="0"/>
          </a:p>
        </p:txBody>
      </p:sp>
      <p:pic>
        <p:nvPicPr>
          <p:cNvPr id="1026" name="Picture 2" descr="C:\vbaker\physics\photonics\mzi\Amplitu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219" y="3454200"/>
            <a:ext cx="3759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 rot="20746018">
            <a:off x="3556765" y="4127889"/>
            <a:ext cx="304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0638" y="3974325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Operating region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970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229601" cy="4407408"/>
          </a:xfrm>
        </p:spPr>
        <p:txBody>
          <a:bodyPr/>
          <a:lstStyle/>
          <a:p>
            <a:r>
              <a:rPr lang="en-US" dirty="0" err="1" smtClean="0"/>
              <a:t>Pockels</a:t>
            </a:r>
            <a:r>
              <a:rPr lang="en-US" dirty="0" smtClean="0"/>
              <a:t> effect: index of refraction is </a:t>
            </a:r>
            <a:r>
              <a:rPr lang="en-US" u="sng" dirty="0" smtClean="0"/>
              <a:t>linear</a:t>
            </a:r>
            <a:r>
              <a:rPr lang="en-US" dirty="0" smtClean="0"/>
              <a:t> in electric field</a:t>
            </a:r>
          </a:p>
          <a:p>
            <a:r>
              <a:rPr lang="en-US" dirty="0" smtClean="0"/>
              <a:t>Index of refraction/relative permittivity </a:t>
            </a:r>
            <a:r>
              <a:rPr lang="en-US" dirty="0" smtClean="0"/>
              <a:t>related </a:t>
            </a:r>
            <a:r>
              <a:rPr lang="en-US" dirty="0" smtClean="0"/>
              <a:t>to susceptibility of </a:t>
            </a:r>
            <a:r>
              <a:rPr lang="en-US" dirty="0" smtClean="0"/>
              <a:t>material</a:t>
            </a:r>
          </a:p>
          <a:p>
            <a:r>
              <a:rPr lang="en-US" dirty="0" smtClean="0"/>
              <a:t>Total phase shift is a function of index of refraction and length of path</a:t>
            </a:r>
          </a:p>
          <a:p>
            <a:r>
              <a:rPr lang="en-US" dirty="0" smtClean="0"/>
              <a:t>Various tradeoffs between L, d and V determine operating parameters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Electro-optic effect (linear)</a:t>
            </a:r>
            <a:endParaRPr lang="en-US" dirty="0"/>
          </a:p>
        </p:txBody>
      </p:sp>
      <p:pic>
        <p:nvPicPr>
          <p:cNvPr id="1030" name="Picture 6" descr="C:\vbaker\physics\photonics\mzi\EpsChi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00" y="2468704"/>
            <a:ext cx="1361796" cy="2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58566" y="4848342"/>
            <a:ext cx="1675434" cy="2498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4266" y="5085580"/>
            <a:ext cx="1137834" cy="12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>
            <a:off x="3276600" y="4848342"/>
            <a:ext cx="183234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16592" y="4819542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</a:t>
            </a:r>
            <a:endParaRPr lang="en-US" sz="1100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4381566" y="4014000"/>
            <a:ext cx="183234" cy="11120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66279" y="422073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893400" y="4722875"/>
            <a:ext cx="1137834" cy="125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943600" y="4921334"/>
            <a:ext cx="304800" cy="103873"/>
            <a:chOff x="6172200" y="4785437"/>
            <a:chExt cx="304800" cy="10387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172200" y="4785437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8400" y="4889310"/>
              <a:ext cx="152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>
            <a:off x="5040000" y="4499817"/>
            <a:ext cx="1065600" cy="424983"/>
          </a:xfrm>
          <a:custGeom>
            <a:avLst/>
            <a:gdLst>
              <a:gd name="connsiteX0" fmla="*/ 0 w 1065600"/>
              <a:gd name="connsiteY0" fmla="*/ 266583 h 424983"/>
              <a:gd name="connsiteX1" fmla="*/ 374400 w 1065600"/>
              <a:gd name="connsiteY1" fmla="*/ 108183 h 424983"/>
              <a:gd name="connsiteX2" fmla="*/ 770400 w 1065600"/>
              <a:gd name="connsiteY2" fmla="*/ 14583 h 424983"/>
              <a:gd name="connsiteX3" fmla="*/ 1065600 w 1065600"/>
              <a:gd name="connsiteY3" fmla="*/ 424983 h 42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600" h="424983">
                <a:moveTo>
                  <a:pt x="0" y="266583"/>
                </a:moveTo>
                <a:cubicBezTo>
                  <a:pt x="123000" y="208383"/>
                  <a:pt x="246000" y="150183"/>
                  <a:pt x="374400" y="108183"/>
                </a:cubicBezTo>
                <a:cubicBezTo>
                  <a:pt x="502800" y="66183"/>
                  <a:pt x="655200" y="-38217"/>
                  <a:pt x="770400" y="14583"/>
                </a:cubicBezTo>
                <a:cubicBezTo>
                  <a:pt x="885600" y="67383"/>
                  <a:pt x="975600" y="246183"/>
                  <a:pt x="1065600" y="4249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047200" y="5025600"/>
            <a:ext cx="1058400" cy="432050"/>
          </a:xfrm>
          <a:custGeom>
            <a:avLst/>
            <a:gdLst>
              <a:gd name="connsiteX0" fmla="*/ 1058400 w 1058400"/>
              <a:gd name="connsiteY0" fmla="*/ 0 h 432050"/>
              <a:gd name="connsiteX1" fmla="*/ 813600 w 1058400"/>
              <a:gd name="connsiteY1" fmla="*/ 424800 h 432050"/>
              <a:gd name="connsiteX2" fmla="*/ 216000 w 1058400"/>
              <a:gd name="connsiteY2" fmla="*/ 259200 h 432050"/>
              <a:gd name="connsiteX3" fmla="*/ 0 w 1058400"/>
              <a:gd name="connsiteY3" fmla="*/ 144000 h 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400" h="432050">
                <a:moveTo>
                  <a:pt x="1058400" y="0"/>
                </a:moveTo>
                <a:cubicBezTo>
                  <a:pt x="1006200" y="190800"/>
                  <a:pt x="954000" y="381600"/>
                  <a:pt x="813600" y="424800"/>
                </a:cubicBezTo>
                <a:cubicBezTo>
                  <a:pt x="673200" y="468000"/>
                  <a:pt x="351600" y="306000"/>
                  <a:pt x="216000" y="259200"/>
                </a:cubicBezTo>
                <a:cubicBezTo>
                  <a:pt x="80400" y="212400"/>
                  <a:pt x="40200" y="178200"/>
                  <a:pt x="0" y="144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71200" y="485793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74600" y="4857932"/>
            <a:ext cx="0" cy="22764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60000" y="4870552"/>
            <a:ext cx="0" cy="22764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45400" y="4863352"/>
            <a:ext cx="0" cy="22764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634677" y="4857932"/>
            <a:ext cx="0" cy="22764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42893" y="4833570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 = V/d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3840184" y="5682734"/>
                <a:ext cx="1199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84" y="5682734"/>
                <a:ext cx="119981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13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Discrete: LiNbO3 is the dominant material, &gt;100 GHz bandwidth possible</a:t>
            </a:r>
          </a:p>
          <a:p>
            <a:r>
              <a:rPr lang="en-US" dirty="0" smtClean="0"/>
              <a:t>Integrated: demonstrated on silicon with lower bandwidth and performance (~10 GHz)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Modulator types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04" y="3796200"/>
            <a:ext cx="318213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354169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8049" y="4953000"/>
            <a:ext cx="354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Discrete modulator from </a:t>
            </a:r>
            <a:r>
              <a:rPr lang="en-US" dirty="0" err="1" smtClean="0"/>
              <a:t>EOSpace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6904" y="5554800"/>
            <a:ext cx="3414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“High </a:t>
            </a:r>
            <a:r>
              <a:rPr lang="en-US" sz="1000" dirty="0"/>
              <a:t>speed silicon Mach-</a:t>
            </a:r>
            <a:r>
              <a:rPr lang="en-US" sz="1000" dirty="0" err="1"/>
              <a:t>Zehnder</a:t>
            </a:r>
            <a:r>
              <a:rPr lang="en-US" sz="1000" dirty="0"/>
              <a:t> </a:t>
            </a:r>
            <a:r>
              <a:rPr lang="en-US" sz="1000" dirty="0" smtClean="0"/>
              <a:t>modulator”, L. Liao, D. Samara-Rubio, M. Morse, A. Liu, D. Hodge, Optics Express Vol. 13 No. 8, 18 April 2005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310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general anisotropic media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depends on E-field orientation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Specific crystal structure and symmetries give rise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ε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y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A 3D plot of refractive index against electric field direction creates an ellipsoid called the </a:t>
                </a:r>
                <a:r>
                  <a:rPr lang="en-US" u="sng" dirty="0" smtClean="0"/>
                  <a:t>indicatrix,</a:t>
                </a:r>
                <a:r>
                  <a:rPr lang="en-US" dirty="0" smtClean="0"/>
                  <a:t> parameterized by major, minor and intermediate axes</a:t>
                </a:r>
              </a:p>
              <a:p>
                <a:r>
                  <a:rPr lang="en-US" dirty="0" smtClean="0"/>
                  <a:t>Any ellipsoid has at least one direction with a circular cross section, defining an optical axis (propagation is </a:t>
                </a:r>
                <a:r>
                  <a:rPr lang="en-US" dirty="0" smtClean="0"/>
                  <a:t>isotropic </a:t>
                </a:r>
                <a:r>
                  <a:rPr lang="en-US" dirty="0" smtClean="0"/>
                  <a:t>in that direction)</a:t>
                </a:r>
              </a:p>
              <a:p>
                <a:endParaRPr lang="en-US" u="sng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2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indicatrix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640" y="4800600"/>
            <a:ext cx="271272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28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Electro-optic effect described by the electro-optic tensor: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Applied electric field changes the indicatrix shape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Indicatrix</a:t>
            </a:r>
            <a:endParaRPr lang="en-US" dirty="0"/>
          </a:p>
        </p:txBody>
      </p:sp>
      <p:pic>
        <p:nvPicPr>
          <p:cNvPr id="2051" name="Picture 3" descr="C:\vbaker\physics\photonics\mzi\DeltaN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64600"/>
            <a:ext cx="2362200" cy="37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4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5181601" cy="4407408"/>
          </a:xfrm>
        </p:spPr>
        <p:txBody>
          <a:bodyPr/>
          <a:lstStyle/>
          <a:p>
            <a:r>
              <a:rPr lang="en-US" dirty="0" smtClean="0"/>
              <a:t>Lacks inversion symmetry (not centrally symmetric), otherwise the field due to nearby molecules would be 0 (Jackson pp 160-161</a:t>
            </a:r>
            <a:r>
              <a:rPr lang="en-US" dirty="0" smtClean="0"/>
              <a:t>)</a:t>
            </a:r>
          </a:p>
          <a:p>
            <a:r>
              <a:rPr lang="en-US" dirty="0" smtClean="0"/>
              <a:t>Symmetry class 3M (three-fold rotational symmetry) leads to electro-optic tensor of the form: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 niobate 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57185"/>
            <a:ext cx="16002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04837"/>
            <a:ext cx="2564092" cy="31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vbaker\physics\photonics\mzi\3M EO tens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86452"/>
            <a:ext cx="2166912" cy="163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3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characterization is largely experimental</a:t>
            </a:r>
          </a:p>
          <a:p>
            <a:r>
              <a:rPr lang="en-US" dirty="0" smtClean="0"/>
              <a:t>Some recent work using density functional theory to determine band structure and optical properties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electro-optic properties of materials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3576682" cy="291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8200" y="6285466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“Linear </a:t>
            </a:r>
            <a:r>
              <a:rPr lang="en-US" sz="900" dirty="0"/>
              <a:t>and Nonlinear Optical </a:t>
            </a:r>
            <a:r>
              <a:rPr lang="en-US" sz="900" dirty="0" smtClean="0"/>
              <a:t>Response of </a:t>
            </a:r>
            <a:r>
              <a:rPr lang="en-US" sz="900" dirty="0"/>
              <a:t>LiNbO3 Calculated From First </a:t>
            </a:r>
            <a:r>
              <a:rPr lang="en-US" sz="900" dirty="0" smtClean="0"/>
              <a:t>Principles”, A. </a:t>
            </a:r>
            <a:r>
              <a:rPr lang="en-US" sz="900" dirty="0" err="1" smtClean="0"/>
              <a:t>Riefer</a:t>
            </a:r>
            <a:r>
              <a:rPr lang="en-US" sz="900" dirty="0" smtClean="0"/>
              <a:t>, S. </a:t>
            </a:r>
            <a:r>
              <a:rPr lang="en-US" sz="900" dirty="0" err="1" smtClean="0"/>
              <a:t>Sanna</a:t>
            </a:r>
            <a:r>
              <a:rPr lang="en-US" sz="900" dirty="0" smtClean="0"/>
              <a:t>, A. </a:t>
            </a:r>
            <a:r>
              <a:rPr lang="en-US" sz="900" dirty="0" err="1" smtClean="0"/>
              <a:t>Gavrilenko</a:t>
            </a:r>
            <a:r>
              <a:rPr lang="en-US" sz="900" dirty="0" smtClean="0"/>
              <a:t>, W. </a:t>
            </a:r>
            <a:r>
              <a:rPr lang="en-US" sz="900" dirty="0"/>
              <a:t>Schmidt, IEEE TRANSACTIONS ON ULTRASONICS, FERROELECTRICS, AND FREQUENCY CONTROL, VOL. 59, NO. 9, SEPTEMBER 2012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15000" y="3124200"/>
                <a:ext cx="312419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The imaginary part of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1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1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100" dirty="0" smtClean="0"/>
                  <a:t> from experimental measurements (solid black line) and increasingly accurate calculations (dashed lines) for optical frequencies</a:t>
                </a:r>
                <a:endParaRPr lang="en-US" sz="11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124200"/>
                <a:ext cx="312419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794" r="-781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574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946</TotalTime>
  <Words>510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Grid</vt:lpstr>
      <vt:lpstr>Mach-zehnder modulators</vt:lpstr>
      <vt:lpstr>Mach-zehnder modulators</vt:lpstr>
      <vt:lpstr>Modulated data</vt:lpstr>
      <vt:lpstr>Electro-optic effect (linear)</vt:lpstr>
      <vt:lpstr>Modulator types</vt:lpstr>
      <vt:lpstr>indicatrix</vt:lpstr>
      <vt:lpstr>Indicatrix</vt:lpstr>
      <vt:lpstr>Lithium niobate structure</vt:lpstr>
      <vt:lpstr>Determining electro-optic properties of materials </vt:lpstr>
    </vt:vector>
  </TitlesOfParts>
  <Company>Lockheed Martin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Mach-zehnder interferometers</dc:title>
  <dc:creator>Baker, Vincent J</dc:creator>
  <cp:lastModifiedBy>Baker, Vincent J</cp:lastModifiedBy>
  <cp:revision>50</cp:revision>
  <dcterms:created xsi:type="dcterms:W3CDTF">2016-05-22T19:05:53Z</dcterms:created>
  <dcterms:modified xsi:type="dcterms:W3CDTF">2016-05-25T02:54:41Z</dcterms:modified>
</cp:coreProperties>
</file>