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5" r:id="rId8"/>
    <p:sldId id="266" r:id="rId9"/>
    <p:sldId id="267" r:id="rId10"/>
    <p:sldId id="270" r:id="rId11"/>
    <p:sldId id="272" r:id="rId12"/>
    <p:sldId id="273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>
      <p:cViewPr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Synchrotron Radiation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Electromagnetic Theory II</a:t>
            </a:r>
          </a:p>
          <a:p>
            <a:endParaRPr lang="en-US" dirty="0"/>
          </a:p>
          <a:p>
            <a:r>
              <a:rPr lang="en-US" dirty="0" smtClean="0"/>
              <a:t>by Olga Kyzylova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Critical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650"/>
            <a:ext cx="8229600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300" dirty="0" smtClean="0"/>
              <a:t>For bending magnet, energy received by an observer: </a:t>
            </a:r>
            <a:endParaRPr lang="en-US" sz="23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199"/>
            <a:ext cx="7023588" cy="70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459" y="2971800"/>
            <a:ext cx="28575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81000" y="2971800"/>
                <a:ext cx="5410200" cy="269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Here, radiation intensity is negligible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≫1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Critical frequency – a frequency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For frequencies much larger than critical frequency and angles much larger than critical angle, synchrotron radiation emission is negligible.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5410200" cy="2699457"/>
              </a:xfrm>
              <a:prstGeom prst="rect">
                <a:avLst/>
              </a:prstGeom>
              <a:blipFill rotWithShape="1">
                <a:blip r:embed="rId4"/>
                <a:stretch>
                  <a:fillRect l="-1015" t="-1131" b="-2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73635" y="5867400"/>
                <a:ext cx="1416926" cy="659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35" y="5867400"/>
                <a:ext cx="1416926" cy="6596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95600" y="5772665"/>
                <a:ext cx="1917704" cy="780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1/3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72665"/>
                <a:ext cx="1917704" cy="78053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5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Critical Energy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1628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60960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Spectral distribution of synchrotron radiation as a function of a value of critical energy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4968"/>
            <a:ext cx="9144000" cy="1399032"/>
          </a:xfrm>
        </p:spPr>
        <p:txBody>
          <a:bodyPr/>
          <a:lstStyle/>
          <a:p>
            <a:r>
              <a:rPr lang="en-US" dirty="0" smtClean="0"/>
              <a:t>Wiggler and </a:t>
            </a:r>
            <a:r>
              <a:rPr lang="en-US" dirty="0" err="1" smtClean="0"/>
              <a:t>Undulator</a:t>
            </a:r>
            <a:r>
              <a:rPr lang="en-US" dirty="0" smtClean="0"/>
              <a:t> Magnets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1" y="1905000"/>
            <a:ext cx="4345132" cy="1652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0" y="3733800"/>
            <a:ext cx="435206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55" y="1850014"/>
            <a:ext cx="4358807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552103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Wiggler Magnet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882809" y="5555673"/>
            <a:ext cx="3061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Undulator</a:t>
            </a:r>
            <a:r>
              <a:rPr lang="en-US" sz="2400" dirty="0" smtClean="0"/>
              <a:t> Magnet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54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Astronomy: Crab Nebula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882808"/>
            <a:ext cx="4648200" cy="4572000"/>
          </a:xfrm>
        </p:spPr>
        <p:txBody>
          <a:bodyPr>
            <a:normAutofit/>
          </a:bodyPr>
          <a:lstStyle/>
          <a:p>
            <a:r>
              <a:rPr lang="en-US" sz="2300" dirty="0" smtClean="0"/>
              <a:t>900 years old supernova remnant</a:t>
            </a:r>
          </a:p>
          <a:p>
            <a:r>
              <a:rPr lang="en-US" sz="2300" dirty="0" smtClean="0"/>
              <a:t>Pulsed emission gamma radiation up to </a:t>
            </a:r>
            <a:r>
              <a:rPr lang="en-US" sz="2300" dirty="0"/>
              <a:t>&gt;</a:t>
            </a:r>
            <a:r>
              <a:rPr lang="en-US" sz="2300" dirty="0" smtClean="0"/>
              <a:t>25 GeV</a:t>
            </a:r>
          </a:p>
          <a:p>
            <a:r>
              <a:rPr lang="en-US" sz="2300" dirty="0" smtClean="0"/>
              <a:t>Spectrum is a power law with index 0.3</a:t>
            </a:r>
          </a:p>
          <a:p>
            <a:r>
              <a:rPr lang="en-US" sz="2300" dirty="0" smtClean="0"/>
              <a:t>Source is </a:t>
            </a:r>
            <a:r>
              <a:rPr lang="en-US" sz="2300" dirty="0" err="1" smtClean="0"/>
              <a:t>polarised</a:t>
            </a:r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pPr marL="64008" indent="0" algn="ctr">
              <a:buNone/>
            </a:pPr>
            <a:r>
              <a:rPr lang="en-US" sz="2300" dirty="0" smtClean="0"/>
              <a:t>synchrotron emission</a:t>
            </a:r>
            <a:endParaRPr lang="en-US" sz="2300" dirty="0"/>
          </a:p>
        </p:txBody>
      </p:sp>
      <p:pic>
        <p:nvPicPr>
          <p:cNvPr id="5122" name="Picture 2" descr="dssvltoutline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0" y="1752600"/>
            <a:ext cx="38862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943600" y="4762500"/>
            <a:ext cx="990600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6032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Crab Nebula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24400"/>
            <a:ext cx="8229600" cy="2445405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2300" dirty="0"/>
              <a:t>Source of electrons – central pulsar, or neutron star</a:t>
            </a:r>
          </a:p>
          <a:p>
            <a:pPr marL="64008" indent="0">
              <a:buNone/>
            </a:pPr>
            <a:endParaRPr lang="en-US" sz="2300" dirty="0" smtClean="0"/>
          </a:p>
          <a:p>
            <a:pPr marL="64008" indent="0">
              <a:buNone/>
            </a:pPr>
            <a:r>
              <a:rPr lang="en-US" sz="2300" dirty="0" smtClean="0"/>
              <a:t>In the core of Crab Nebula emission is dominated by synchrotron emission of electrons trapped in strong </a:t>
            </a:r>
            <a:r>
              <a:rPr lang="en-US" sz="2300" dirty="0" err="1" smtClean="0"/>
              <a:t>magneticf</a:t>
            </a:r>
            <a:r>
              <a:rPr lang="en-US" sz="2300" dirty="0" smtClean="0"/>
              <a:t> field around pulsar.</a:t>
            </a:r>
          </a:p>
        </p:txBody>
      </p:sp>
      <p:pic>
        <p:nvPicPr>
          <p:cNvPr id="6146" name="Picture 2" descr="vltheritageoutline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36385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rabthr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990600"/>
            <a:ext cx="3733800" cy="371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500188"/>
            <a:ext cx="60483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08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399032"/>
          </a:xfrm>
        </p:spPr>
        <p:txBody>
          <a:bodyPr/>
          <a:lstStyle/>
          <a:p>
            <a:r>
              <a:rPr lang="en-US" dirty="0" smtClean="0"/>
              <a:t>Synchrotron Radiation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sz="2300" dirty="0" smtClean="0"/>
                  <a:t>Charged particle which is moving in a curved path or is accelerating in a straight line path, emits electromagnetic radiation</a:t>
                </a:r>
              </a:p>
              <a:p>
                <a:endParaRPr lang="en-US" sz="2300" dirty="0" smtClean="0"/>
              </a:p>
              <a:p>
                <a:r>
                  <a:rPr lang="en-US" sz="2300" dirty="0" smtClean="0"/>
                  <a:t>Electromagnetic radiation emitted by charged particles when they are radially accelerated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3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300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sz="2300" i="1" smtClean="0">
                        <a:latin typeface="Cambria Math"/>
                        <a:ea typeface="Cambria Math"/>
                      </a:rPr>
                      <m:t>⊥</m:t>
                    </m:r>
                    <m:acc>
                      <m:accPr>
                        <m:chr m:val="⃗"/>
                        <m:ctrlPr>
                          <a:rPr lang="en-US" sz="23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3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300" dirty="0" smtClean="0"/>
                  <a:t>		is called</a:t>
                </a:r>
                <a:endParaRPr lang="en-US" sz="23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572000"/>
              </a:xfrm>
              <a:blipFill rotWithShape="1">
                <a:blip r:embed="rId2"/>
                <a:stretch>
                  <a:fillRect t="-933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2400" y="4783944"/>
            <a:ext cx="4114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for non-relativistic velocities:</a:t>
            </a:r>
          </a:p>
          <a:p>
            <a:r>
              <a:rPr lang="en-US" sz="2300" b="1" dirty="0" smtClean="0">
                <a:solidFill>
                  <a:schemeClr val="accent1"/>
                </a:solidFill>
              </a:rPr>
              <a:t>Cyclotron radiation</a:t>
            </a:r>
            <a:endParaRPr lang="en-US" sz="2300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4844671"/>
            <a:ext cx="3657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for relativistic velocities:</a:t>
            </a:r>
          </a:p>
          <a:p>
            <a:r>
              <a:rPr lang="en-US" sz="2300" b="1" dirty="0" smtClean="0">
                <a:solidFill>
                  <a:schemeClr val="accent1"/>
                </a:solidFill>
              </a:rPr>
              <a:t>Synchrotron radiation</a:t>
            </a:r>
            <a:endParaRPr lang="en-US" sz="2300" b="1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123209" y="4216200"/>
            <a:ext cx="1143000" cy="628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81600" y="4216200"/>
            <a:ext cx="1219200" cy="628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3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3632"/>
            <a:ext cx="8229600" cy="1399032"/>
          </a:xfrm>
        </p:spPr>
        <p:txBody>
          <a:bodyPr/>
          <a:lstStyle/>
          <a:p>
            <a:r>
              <a:rPr lang="en-US" dirty="0" smtClean="0"/>
              <a:t>Synchrotron Radiation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 smtClean="0"/>
              <a:t>Discovered in an electron synchrotron (70 MeV) in 1947 in New York</a:t>
            </a:r>
          </a:p>
          <a:p>
            <a:endParaRPr lang="en-US" sz="2300" dirty="0" smtClean="0"/>
          </a:p>
          <a:p>
            <a:r>
              <a:rPr lang="en-US" sz="2300" dirty="0" smtClean="0"/>
              <a:t>Generated by the acceleration of </a:t>
            </a:r>
            <a:r>
              <a:rPr lang="en-US" sz="2300" dirty="0" err="1" smtClean="0"/>
              <a:t>ultrarelativistic</a:t>
            </a:r>
            <a:r>
              <a:rPr lang="en-US" sz="2300" dirty="0" smtClean="0"/>
              <a:t> charged particles in a magnetic field</a:t>
            </a:r>
          </a:p>
          <a:p>
            <a:pPr marL="6400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116465"/>
            <a:ext cx="4343400" cy="250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8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Synchrotron Radiation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87878" y="3613666"/>
            <a:ext cx="2209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21078" y="3613666"/>
            <a:ext cx="1066800" cy="1371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87878" y="1708666"/>
            <a:ext cx="0" cy="1905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82978" y="3116634"/>
            <a:ext cx="2209800" cy="9525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820706" y="2355933"/>
            <a:ext cx="914400" cy="129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48096" y="3810000"/>
            <a:ext cx="1143000" cy="2277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029405" y="3613666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405" y="3613666"/>
                <a:ext cx="37221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719596" y="2242066"/>
                <a:ext cx="57150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596" y="2242066"/>
                <a:ext cx="571500" cy="4103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966156" y="3911539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56" y="3911539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92881" y="498526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81" y="4985266"/>
                <a:ext cx="37920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804356" y="3726873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356" y="3726873"/>
                <a:ext cx="38664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842392" y="15240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92" y="1524000"/>
                <a:ext cx="36740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419600" y="1828800"/>
                <a:ext cx="3762761" cy="410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𝑟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𝑚𝑐𝑣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𝑒𝐵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400" b="0" dirty="0" smtClean="0"/>
              </a:p>
              <a:p>
                <a:endParaRPr lang="en-US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𝑒𝐵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𝑚𝑐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b="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828800"/>
                <a:ext cx="3762761" cy="410266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1787878" y="3613666"/>
            <a:ext cx="54514" cy="129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954774" y="4724400"/>
                <a:ext cx="41549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774" y="4724400"/>
                <a:ext cx="415498" cy="4029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500000" y="5819780"/>
                <a:ext cx="4110600" cy="885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- direction of radiation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𝝋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𝝎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𝑯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𝒕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0" y="5819780"/>
                <a:ext cx="4110600" cy="885820"/>
              </a:xfrm>
              <a:prstGeom prst="rect">
                <a:avLst/>
              </a:prstGeom>
              <a:blipFill rotWithShape="1">
                <a:blip r:embed="rId1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/>
          <p:cNvSpPr/>
          <p:nvPr/>
        </p:nvSpPr>
        <p:spPr>
          <a:xfrm>
            <a:off x="1635478" y="3461267"/>
            <a:ext cx="319296" cy="380133"/>
          </a:xfrm>
          <a:prstGeom prst="arc">
            <a:avLst>
              <a:gd name="adj1" fmla="val 1689667"/>
              <a:gd name="adj2" fmla="val 8851734"/>
            </a:avLst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>
            <a:off x="1842392" y="3471657"/>
            <a:ext cx="260738" cy="284018"/>
          </a:xfrm>
          <a:prstGeom prst="arc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995450" y="3229387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450" y="3229387"/>
                <a:ext cx="38536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431575" y="3798332"/>
                <a:ext cx="410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75" y="3798332"/>
                <a:ext cx="41081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lowchart: Connector 37"/>
          <p:cNvSpPr/>
          <p:nvPr/>
        </p:nvSpPr>
        <p:spPr>
          <a:xfrm>
            <a:off x="2103130" y="3982998"/>
            <a:ext cx="112384" cy="11320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787878" y="3613666"/>
            <a:ext cx="381000" cy="455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2085225" y="4038600"/>
                <a:ext cx="3853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225" y="4038600"/>
                <a:ext cx="3853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7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Synchrotron Radiation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882808"/>
                <a:ext cx="8382000" cy="4572000"/>
              </a:xfrm>
            </p:spPr>
            <p:txBody>
              <a:bodyPr>
                <a:normAutofit fontScale="77500" lnSpcReduction="20000"/>
              </a:bodyPr>
              <a:lstStyle/>
              <a:p>
                <a:pPr marL="64008" indent="0">
                  <a:buNone/>
                </a:pPr>
                <a:r>
                  <a:rPr lang="en-US" dirty="0" smtClean="0"/>
                  <a:t>Acceleration:	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𝑚𝑐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b="0" i="1" smtClean="0">
                        <a:latin typeface="Cambria Math"/>
                      </a:rPr>
                      <m:t>[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64008" indent="0">
                  <a:buNone/>
                </a:pPr>
                <a:endParaRPr lang="en-US" dirty="0" smtClean="0"/>
              </a:p>
              <a:p>
                <a:pPr marL="64008" indent="0">
                  <a:buNone/>
                </a:pPr>
                <a:endParaRPr lang="en-US" dirty="0" smtClean="0"/>
              </a:p>
              <a:p>
                <a:pPr marL="64008" indent="0">
                  <a:buNone/>
                </a:pPr>
                <a:r>
                  <a:rPr lang="en-US" dirty="0" smtClean="0"/>
                  <a:t>Average energy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𝑑𝐼</m:t>
                    </m:r>
                  </m:oMath>
                </a14:m>
                <a:r>
                  <a:rPr lang="en-US" dirty="0" smtClean="0"/>
                  <a:t> per unit solid angle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𝑑𝑜</m:t>
                    </m:r>
                  </m:oMath>
                </a14:m>
                <a:r>
                  <a:rPr lang="en-US" dirty="0" smtClean="0"/>
                  <a:t> emitted in a one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:</a:t>
                </a:r>
              </a:p>
              <a:p>
                <a:pPr marL="64008" indent="0">
                  <a:buNone/>
                </a:pPr>
                <a:endParaRPr lang="en-US" dirty="0" smtClean="0"/>
              </a:p>
              <a:p>
                <a:pPr marL="64008" indent="0">
                  <a:buNone/>
                </a:pPr>
                <a:endParaRPr lang="en-US" dirty="0" smtClean="0"/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𝑑𝑜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&gt;=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1−(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𝑐𝑜𝑠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7/2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64008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882808"/>
                <a:ext cx="8382000" cy="4572000"/>
              </a:xfrm>
              <a:blipFill rotWithShape="1">
                <a:blip r:embed="rId2"/>
                <a:stretch>
                  <a:fillRect l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Synchrotron Radiation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latin typeface="Cambria Math"/>
                                      <a:ea typeface="Cambria Math"/>
                                    </a:rPr>
                                    <m:t>𝑑𝐼</m:t>
                                  </m:r>
                                  <m:r>
                                    <a:rPr lang="en-US" sz="2300" b="0" i="1" smtClean="0">
                                      <a:latin typeface="Cambria Math"/>
                                      <a:ea typeface="Cambria Math"/>
                                    </a:rPr>
                                    <m:t>/</m:t>
                                  </m:r>
                                  <m:r>
                                    <a:rPr lang="en-US" sz="2300" b="0" i="1" smtClean="0">
                                      <a:latin typeface="Cambria Math"/>
                                      <a:ea typeface="Cambria Math"/>
                                    </a:rPr>
                                    <m:t>𝑑𝑜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latin typeface="Cambria Math"/>
                                      <a:ea typeface="Cambria Math"/>
                                    </a:rPr>
                                    <m:t>𝑑𝐼</m:t>
                                  </m:r>
                                  <m:r>
                                    <a:rPr lang="en-US" sz="2300" b="0" i="1" smtClean="0">
                                      <a:latin typeface="Cambria Math"/>
                                      <a:ea typeface="Cambria Math"/>
                                    </a:rPr>
                                    <m:t>/</m:t>
                                  </m:r>
                                  <m:r>
                                    <a:rPr lang="en-US" sz="2300" b="0" i="1" smtClean="0">
                                      <a:latin typeface="Cambria Math"/>
                                      <a:ea typeface="Cambria Math"/>
                                    </a:rPr>
                                    <m:t>𝑑𝑜</m:t>
                                  </m:r>
                                </m:e>
                              </m:d>
                            </m:e>
                            <m:sub>
                              <m:f>
                                <m:fPr>
                                  <m:ctrlPr>
                                    <a:rPr lang="el-GR" sz="23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l-GR" sz="23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l-GR" sz="23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den>
                      </m:f>
                      <m:r>
                        <a:rPr lang="en-US" sz="23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/>
                              <a:ea typeface="Cambria Math"/>
                            </a:rPr>
                            <m:t>4+3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300" b="0" i="1" smtClean="0">
                              <a:latin typeface="Cambria Math"/>
                              <a:ea typeface="Cambria Math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300" b="0" i="1" smtClean="0">
                              <a:latin typeface="Cambria Math"/>
                              <a:ea typeface="Cambria Math"/>
                            </a:rPr>
                            <m:t>8(1−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300" b="0" i="1" smtClean="0">
                              <a:latin typeface="Cambria Math"/>
                              <a:ea typeface="Cambria Math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300" b="0" i="1" smtClean="0">
                                  <a:latin typeface="Cambria Math"/>
                                  <a:ea typeface="Cambria Math"/>
                                </a:rPr>
                                <m:t>5/2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300" dirty="0" smtClean="0"/>
              </a:p>
              <a:p>
                <a:pPr marL="64008" indent="0">
                  <a:buNone/>
                </a:pPr>
                <a:endParaRPr lang="en-US" sz="2300" dirty="0"/>
              </a:p>
              <a:p>
                <a:pPr marL="64008" indent="0">
                  <a:buNone/>
                </a:pPr>
                <a:endParaRPr lang="en-US" sz="23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33400" y="3581400"/>
                <a:ext cx="8229600" cy="4572000"/>
              </a:xfrm>
              <a:prstGeom prst="rect">
                <a:avLst/>
              </a:prstGeom>
            </p:spPr>
            <p:txBody>
              <a:bodyPr vert="horz" anchor="t">
                <a:normAutofit/>
              </a:bodyPr>
              <a:lstStyle>
                <a:lvl1pPr marL="448056" indent="-38404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"/>
                  <a:defRPr kumimoji="0"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22960" indent="-28575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5000"/>
                  <a:buFont typeface="Verdana"/>
                  <a:buChar char="›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06424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 2"/>
                  <a:buChar char="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10312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10312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10312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84832" indent="-210312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146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4008" indent="0">
                  <a:buNone/>
                </a:pPr>
                <a:r>
                  <a:rPr lang="en-US" sz="2300" dirty="0" smtClean="0"/>
                  <a:t>In </a:t>
                </a:r>
                <a:r>
                  <a:rPr lang="en-US" sz="2300" dirty="0" err="1" smtClean="0"/>
                  <a:t>ultrarelativistic</a:t>
                </a:r>
                <a:r>
                  <a:rPr lang="en-US" sz="2300" dirty="0" smtClean="0"/>
                  <a:t> case:     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/>
                      </a:rPr>
                      <m:t>𝑣</m:t>
                    </m:r>
                    <m:r>
                      <a:rPr lang="en-US" sz="23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30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en-US" sz="2300" dirty="0" smtClean="0"/>
                  <a:t>		 </a:t>
                </a:r>
                <a:r>
                  <a:rPr lang="en-US" sz="2300" dirty="0"/>
                  <a:t>it → to </a:t>
                </a:r>
                <a:r>
                  <a:rPr lang="en-US" sz="2300" dirty="0" smtClean="0"/>
                  <a:t>½</a:t>
                </a:r>
              </a:p>
              <a:p>
                <a:pPr marL="64008" indent="0">
                  <a:buFont typeface="Wingdings 2"/>
                  <a:buNone/>
                </a:pPr>
                <a:endParaRPr lang="en-US" sz="2300" dirty="0" smtClean="0"/>
              </a:p>
              <a:p>
                <a:pPr marL="64008" indent="0">
                  <a:buFont typeface="Wingdings 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/>
                        </a:rPr>
                        <m:t>𝐼</m:t>
                      </m:r>
                      <m:r>
                        <a:rPr lang="en-US" sz="23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3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3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3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3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3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300" i="1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3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3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3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30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3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3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 smtClean="0">
                                      <a:latin typeface="Cambria Math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2300" i="1" smtClean="0">
                                      <a:latin typeface="Cambria Math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en-US" sz="23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30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30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3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300" baseline="30000" dirty="0" smtClean="0"/>
              </a:p>
              <a:p>
                <a:pPr marL="64008" indent="0">
                  <a:buFont typeface="Wingdings 2"/>
                  <a:buNone/>
                </a:pPr>
                <a:endParaRPr lang="en-US" sz="2300" baseline="30000" dirty="0"/>
              </a:p>
              <a:p>
                <a:pPr marL="64008" indent="0">
                  <a:buFont typeface="Wingdings 2"/>
                  <a:buNone/>
                </a:pPr>
                <a:r>
                  <a:rPr lang="en-US" sz="2300" dirty="0" smtClean="0"/>
                  <a:t>The radiation is concentrated close to the plane of orbit</a:t>
                </a:r>
                <a:endParaRPr lang="en-US" sz="2300" baseline="30000" dirty="0"/>
              </a:p>
              <a:p>
                <a:pPr marL="64008" indent="0">
                  <a:buFont typeface="Wingdings 2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1400"/>
                <a:ext cx="8229600" cy="4572000"/>
              </a:xfrm>
              <a:prstGeom prst="rect">
                <a:avLst/>
              </a:prstGeom>
              <a:blipFill rotWithShape="1">
                <a:blip r:embed="rId3"/>
                <a:stretch>
                  <a:fillRect l="-29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399032"/>
          </a:xfrm>
        </p:spPr>
        <p:txBody>
          <a:bodyPr/>
          <a:lstStyle/>
          <a:p>
            <a:r>
              <a:rPr lang="en-US" dirty="0" smtClean="0"/>
              <a:t>Synchrotron Beaming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64008" indent="0">
                  <a:buNone/>
                </a:pPr>
                <a:r>
                  <a:rPr lang="en-US" sz="2300" dirty="0" smtClean="0"/>
                  <a:t>Power, emitted by accelerated electron has two-lobe distribution around direction of acceleration:</a:t>
                </a:r>
              </a:p>
              <a:p>
                <a:pPr marL="64008" indent="0">
                  <a:buNone/>
                </a:pPr>
                <a:endParaRPr lang="en-US" sz="2300" dirty="0" smtClean="0"/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23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3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300" b="0" i="1" smtClean="0">
                          <a:latin typeface="Cambria Math"/>
                          <a:ea typeface="Cambria Math"/>
                        </a:rPr>
                        <m:t>(0)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/>
                              <a:ea typeface="Cambria Math"/>
                            </a:rPr>
                            <m:t>𝑠𝑖𝑛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3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2300" dirty="0" smtClean="0"/>
              </a:p>
              <a:p>
                <a:pPr marL="64008" indent="0">
                  <a:buNone/>
                </a:pPr>
                <a:endParaRPr lang="en-US" sz="2300" dirty="0"/>
              </a:p>
              <a:p>
                <a:pPr marL="64008" indent="0">
                  <a:buNone/>
                </a:pPr>
                <a:endParaRPr lang="en-US" sz="2300" dirty="0" smtClean="0"/>
              </a:p>
              <a:p>
                <a:pPr marL="64008" indent="0">
                  <a:buNone/>
                </a:pPr>
                <a:endParaRPr lang="en-US" sz="2300" dirty="0"/>
              </a:p>
              <a:p>
                <a:pPr marL="64008" indent="0">
                  <a:buNone/>
                </a:pPr>
                <a:endParaRPr lang="en-US" sz="2300" dirty="0" smtClean="0"/>
              </a:p>
              <a:p>
                <a:pPr marL="64008" indent="0">
                  <a:buNone/>
                </a:pPr>
                <a:endParaRPr lang="en-US" sz="2300" dirty="0"/>
              </a:p>
              <a:p>
                <a:pPr marL="64008" indent="0">
                  <a:buNone/>
                </a:pPr>
                <a:endParaRPr lang="en-US" sz="2300" dirty="0" smtClean="0"/>
              </a:p>
              <a:p>
                <a:pPr marL="64008" indent="0">
                  <a:buNone/>
                </a:pPr>
                <a:endParaRPr lang="en-US" sz="2300" dirty="0"/>
              </a:p>
              <a:p>
                <a:pPr marL="64008" indent="0">
                  <a:buNone/>
                </a:pPr>
                <a:r>
                  <a:rPr lang="en-US" sz="2300" dirty="0" smtClean="0"/>
                  <a:t>Synchrotron emission beamed along direction of motion, normally to acceleration.</a:t>
                </a:r>
                <a:endParaRPr lang="en-US" sz="23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 rotWithShape="1">
                <a:blip r:embed="rId2"/>
                <a:stretch>
                  <a:fillRect l="-222" t="-800" b="-1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4800" y="365549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non-relativistic</a:t>
            </a:r>
          </a:p>
          <a:p>
            <a:pPr algn="ctr"/>
            <a:r>
              <a:rPr lang="en-US" dirty="0" smtClean="0"/>
              <a:t>electron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94418" y="3845682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relativistic</a:t>
            </a:r>
          </a:p>
          <a:p>
            <a:r>
              <a:rPr lang="en-US" dirty="0" smtClean="0"/>
              <a:t>electron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35013"/>
            <a:ext cx="46672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4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Synchrotron Beaming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02932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7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6927"/>
            <a:ext cx="9601200" cy="1059873"/>
          </a:xfrm>
        </p:spPr>
        <p:txBody>
          <a:bodyPr/>
          <a:lstStyle/>
          <a:p>
            <a:r>
              <a:rPr lang="en-US" dirty="0" smtClean="0"/>
              <a:t>Sources of Synchrotron Radiation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/>
          <a:lstStyle/>
          <a:p>
            <a:pPr marL="64008" indent="0">
              <a:buNone/>
            </a:pPr>
            <a:r>
              <a:rPr lang="en-US" sz="2300" dirty="0" smtClean="0"/>
              <a:t>Bending Magnet:</a:t>
            </a:r>
          </a:p>
          <a:p>
            <a:pPr marL="64008" indent="0">
              <a:buNone/>
            </a:pPr>
            <a:endParaRPr lang="en-US" sz="2300" dirty="0"/>
          </a:p>
          <a:p>
            <a:pPr marL="64008" indent="0">
              <a:buNone/>
            </a:pPr>
            <a:endParaRPr lang="en-US" sz="2300" dirty="0" smtClean="0"/>
          </a:p>
          <a:p>
            <a:pPr marL="64008" indent="0">
              <a:buNone/>
            </a:pPr>
            <a:r>
              <a:rPr lang="en-US" sz="2300" dirty="0" smtClean="0"/>
              <a:t>Special magnets: wigglers and </a:t>
            </a:r>
            <a:r>
              <a:rPr lang="en-US" sz="2300" dirty="0" err="1" smtClean="0"/>
              <a:t>undulators</a:t>
            </a:r>
            <a:r>
              <a:rPr lang="en-US" sz="2300" dirty="0" smtClean="0"/>
              <a:t>: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27432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3243262"/>
            <a:ext cx="28765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1600"/>
            <a:ext cx="24955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486400" y="4953000"/>
                <a:ext cx="37338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Electron beam is periodically deflected by weak sinusoidal magnetic fields. Particle emits radiation at wavelengths of periodic motion, divided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953000"/>
                <a:ext cx="3733800" cy="1477328"/>
              </a:xfrm>
              <a:prstGeom prst="rect">
                <a:avLst/>
              </a:prstGeom>
              <a:blipFill rotWithShape="1">
                <a:blip r:embed="rId5"/>
                <a:stretch>
                  <a:fillRect l="-1305" t="-2066" b="-5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4800" y="5029200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Electron beam is periodically deflected by strong bending magnets. Motion is no longer sinusoid and radiation spectrum is continuous up to a critical cutoff photon energy.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381</TotalTime>
  <Words>550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Verve</vt:lpstr>
      <vt:lpstr>Synchrotron Radiation</vt:lpstr>
      <vt:lpstr>Synchrotron Radiation</vt:lpstr>
      <vt:lpstr>Synchrotron Radiation</vt:lpstr>
      <vt:lpstr>Synchrotron Radiation</vt:lpstr>
      <vt:lpstr>Synchrotron Radiation</vt:lpstr>
      <vt:lpstr>Synchrotron Radiation</vt:lpstr>
      <vt:lpstr>Synchrotron Beaming</vt:lpstr>
      <vt:lpstr>Synchrotron Beaming</vt:lpstr>
      <vt:lpstr>Sources of Synchrotron Radiation</vt:lpstr>
      <vt:lpstr>Critical Frequency</vt:lpstr>
      <vt:lpstr>Critical Energy</vt:lpstr>
      <vt:lpstr>Wiggler and Undulator Magnets</vt:lpstr>
      <vt:lpstr>Astronomy: Crab Nebula</vt:lpstr>
      <vt:lpstr>Crab Nebula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Aru</dc:creator>
  <cp:lastModifiedBy>Olga</cp:lastModifiedBy>
  <cp:revision>64</cp:revision>
  <dcterms:created xsi:type="dcterms:W3CDTF">2006-08-16T00:00:00Z</dcterms:created>
  <dcterms:modified xsi:type="dcterms:W3CDTF">2016-06-06T13:17:36Z</dcterms:modified>
</cp:coreProperties>
</file>