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1" r:id="rId4"/>
    <p:sldId id="264" r:id="rId5"/>
    <p:sldId id="259" r:id="rId6"/>
    <p:sldId id="265" r:id="rId7"/>
    <p:sldId id="260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482199A-BF2B-4E8C-8038-628C8CEB7FE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1BD68D3-C687-4FA9-A411-F215792A30B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75245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99A-BF2B-4E8C-8038-628C8CEB7FE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8D3-C687-4FA9-A411-F215792A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3164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99A-BF2B-4E8C-8038-628C8CEB7FE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8D3-C687-4FA9-A411-F215792A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6548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99A-BF2B-4E8C-8038-628C8CEB7FE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8D3-C687-4FA9-A411-F215792A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6617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99A-BF2B-4E8C-8038-628C8CEB7FE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8D3-C687-4FA9-A411-F215792A30B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58286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99A-BF2B-4E8C-8038-628C8CEB7FE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8D3-C687-4FA9-A411-F215792A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7402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99A-BF2B-4E8C-8038-628C8CEB7FE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8D3-C687-4FA9-A411-F215792A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1988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99A-BF2B-4E8C-8038-628C8CEB7FE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8D3-C687-4FA9-A411-F215792A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0220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99A-BF2B-4E8C-8038-628C8CEB7FE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8D3-C687-4FA9-A411-F215792A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3178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99A-BF2B-4E8C-8038-628C8CEB7FE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8D3-C687-4FA9-A411-F215792A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6984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99A-BF2B-4E8C-8038-628C8CEB7FE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8D3-C687-4FA9-A411-F215792A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3104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482199A-BF2B-4E8C-8038-628C8CEB7FE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1BD68D3-C687-4FA9-A411-F215792A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6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asp.net/t/1848241.aspx?Unexpected+HttpAntiForgeryException+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8097401/the-anti-forgery-cookie-token-and-form-field-token-do-not-match-in-mvc-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8097401/the-anti-forgery-cookie-token-and-form-field-token-do-not-match-in-mvc-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sharecorner.com/asp-net/fixed-httpantiforgeryexception-the-provided-anti-forgery-token-was-meant-for-user-but-the-current-user-is-usernam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218" y="286631"/>
            <a:ext cx="11623964" cy="2926080"/>
          </a:xfrm>
        </p:spPr>
        <p:txBody>
          <a:bodyPr>
            <a:noAutofit/>
          </a:bodyPr>
          <a:lstStyle/>
          <a:p>
            <a:r>
              <a:rPr lang="en-US" sz="5400" b="0" i="1" dirty="0" smtClean="0"/>
              <a:t>Http</a:t>
            </a:r>
            <a:r>
              <a:rPr lang="ru-RU" sz="5400" b="0" i="1" dirty="0" smtClean="0"/>
              <a:t> </a:t>
            </a:r>
            <a:r>
              <a:rPr lang="en-US" sz="5400" b="0" i="1" dirty="0" smtClean="0"/>
              <a:t>Anti-Forgery</a:t>
            </a:r>
            <a:r>
              <a:rPr lang="ru-RU" sz="5400" b="0" i="1" dirty="0" smtClean="0"/>
              <a:t> </a:t>
            </a:r>
            <a:r>
              <a:rPr lang="en-US" sz="5400" b="0" i="1" dirty="0" smtClean="0"/>
              <a:t>Exception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15861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84" y="1013460"/>
            <a:ext cx="10558831" cy="2994295"/>
          </a:xfrm>
        </p:spPr>
      </p:pic>
      <p:sp>
        <p:nvSpPr>
          <p:cNvPr id="5" name="TextBox 4"/>
          <p:cNvSpPr txBox="1"/>
          <p:nvPr/>
        </p:nvSpPr>
        <p:spPr>
          <a:xfrm>
            <a:off x="2016191" y="4297680"/>
            <a:ext cx="839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3"/>
              </a:rPr>
              <a:t>https://forums.asp.net/t/1848241.aspx?Unexpected+HttpAntiForgeryException+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40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Anti-forgery token</a:t>
            </a:r>
            <a:r>
              <a:rPr lang="en-US" sz="3200" dirty="0"/>
              <a:t>. </a:t>
            </a:r>
            <a:r>
              <a:rPr lang="ru-RU" sz="3200" dirty="0" smtClean="0"/>
              <a:t>Значение и использование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755" y="1783080"/>
            <a:ext cx="10493357" cy="4038600"/>
          </a:xfrm>
        </p:spPr>
        <p:txBody>
          <a:bodyPr>
            <a:normAutofit/>
          </a:bodyPr>
          <a:lstStyle/>
          <a:p>
            <a:r>
              <a:rPr lang="ru-RU" sz="1400" i="1" dirty="0" err="1">
                <a:latin typeface="+mj-lt"/>
              </a:rPr>
              <a:t>Токен</a:t>
            </a:r>
            <a:r>
              <a:rPr lang="ru-RU" sz="1400" dirty="0">
                <a:latin typeface="+mj-lt"/>
              </a:rPr>
              <a:t> — средство идентификации пользователя или отдельного сеанса работы в компьютерных сетях и приложениях</a:t>
            </a:r>
            <a:r>
              <a:rPr lang="ru-RU" sz="1400" dirty="0" smtClean="0">
                <a:latin typeface="+mj-lt"/>
              </a:rPr>
              <a:t>. </a:t>
            </a:r>
          </a:p>
          <a:p>
            <a:r>
              <a:rPr lang="ru-RU" sz="1400" dirty="0" smtClean="0">
                <a:latin typeface="+mj-lt"/>
              </a:rPr>
              <a:t>Программный </a:t>
            </a:r>
            <a:r>
              <a:rPr lang="ru-RU" sz="1400" dirty="0" err="1">
                <a:latin typeface="+mj-lt"/>
              </a:rPr>
              <a:t>токен</a:t>
            </a:r>
            <a:r>
              <a:rPr lang="ru-RU" sz="1400" dirty="0">
                <a:latin typeface="+mj-lt"/>
              </a:rPr>
              <a:t> обычно представляет собой зашифрованную последовательность символов, которая позволяет точно идентифицировать объект и определить уровень его привилегий. Он генерируется системой авторизации и привязывается к конкретному сеансу работы, клиенту сети или пакету данных</a:t>
            </a:r>
          </a:p>
          <a:p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1" t="43617" b="7095"/>
          <a:stretch/>
        </p:blipFill>
        <p:spPr>
          <a:xfrm>
            <a:off x="1322397" y="3322320"/>
            <a:ext cx="9514071" cy="263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9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токенов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9085" y="1678577"/>
            <a:ext cx="104633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Чтобы создать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anti-XSRF token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вызывается метод 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@</a:t>
            </a:r>
            <a:r>
              <a:rPr lang="ru-RU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Html.AntiForgeryToken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из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MVC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view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Затем 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последуют 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следующие действия:</a:t>
            </a:r>
          </a:p>
          <a:p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1. Если 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текущий HTTP-запрос уже содержит </a:t>
            </a:r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</a:t>
            </a:r>
            <a:r>
              <a:rPr lang="ru-RU" sz="14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nti</a:t>
            </a:r>
            <a:r>
              <a:rPr lang="ru-RU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-XSRF </a:t>
            </a:r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session token 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(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__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RequestVerificationToken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), </a:t>
            </a:r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security token</a:t>
            </a:r>
            <a:r>
              <a:rPr lang="ru-RU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извлекается из него. 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В ином случае или 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если не удается извлечь </a:t>
            </a:r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token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будет создан новый 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случайно сгенерированный.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2. </a:t>
            </a:r>
            <a:r>
              <a:rPr lang="en-US" sz="1400" i="1" dirty="0">
                <a:latin typeface="+mj-lt"/>
              </a:rPr>
              <a:t>anti-XSRF field token 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создается 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с использованием </a:t>
            </a:r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security token 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и 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идентификатора текущего вошедшего в систему 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пользователя. </a:t>
            </a:r>
          </a:p>
          <a:p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3. Если 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на 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пункте 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(1) был создан новый </a:t>
            </a:r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</a:t>
            </a:r>
            <a:r>
              <a:rPr lang="ru-RU" sz="14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nti</a:t>
            </a:r>
            <a:r>
              <a:rPr lang="ru-RU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-XSRF</a:t>
            </a:r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token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будет создан новый </a:t>
            </a:r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session token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содержащий его, который будет добавлен в коллекцию исходящих файлов </a:t>
            </a:r>
            <a:r>
              <a:rPr lang="ru-RU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cookie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HTTP. </a:t>
            </a:r>
            <a:r>
              <a:rPr lang="en-US" sz="1400" i="1" dirty="0">
                <a:latin typeface="+mj-lt"/>
              </a:rPr>
              <a:t>field token 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из пункта 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(2) будет заключен в элемент &lt;</a:t>
            </a:r>
            <a:r>
              <a:rPr lang="ru-RU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input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ru-RU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type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="</a:t>
            </a:r>
            <a:r>
              <a:rPr lang="ru-RU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hidden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" /&gt;, 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и 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эта разметка HTML будет возвращаемым значением </a:t>
            </a:r>
            <a:r>
              <a:rPr lang="ru-RU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Html.AntiForgeryToken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().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47"/>
          <a:stretch/>
        </p:blipFill>
        <p:spPr>
          <a:xfrm>
            <a:off x="940997" y="2074389"/>
            <a:ext cx="9300282" cy="227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5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35280"/>
            <a:ext cx="9875520" cy="1356360"/>
          </a:xfrm>
        </p:spPr>
        <p:txBody>
          <a:bodyPr/>
          <a:lstStyle/>
          <a:p>
            <a:r>
              <a:rPr lang="ru-RU" dirty="0" err="1" smtClean="0"/>
              <a:t>Валидация</a:t>
            </a:r>
            <a:r>
              <a:rPr lang="ru-RU" dirty="0" smtClean="0"/>
              <a:t> </a:t>
            </a:r>
            <a:r>
              <a:rPr lang="ru-RU" dirty="0" err="1" smtClean="0"/>
              <a:t>токенов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94229"/>
            <a:ext cx="9872871" cy="4800600"/>
          </a:xfrm>
        </p:spPr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ru-RU" dirty="0">
                <a:latin typeface="+mj-lt"/>
              </a:rPr>
              <a:t>Чтобы проверить входящие маркеры XSRF, </a:t>
            </a:r>
            <a:r>
              <a:rPr lang="ru-RU" dirty="0" smtClean="0">
                <a:latin typeface="+mj-lt"/>
              </a:rPr>
              <a:t>используется атрибут включенный в метод контроллера MVC </a:t>
            </a:r>
            <a:r>
              <a:rPr lang="ru-RU" i="1" dirty="0" err="1" smtClean="0">
                <a:latin typeface="+mj-lt"/>
              </a:rPr>
              <a:t>ValidateAntiForgeryToken</a:t>
            </a:r>
            <a:r>
              <a:rPr lang="ru-RU" dirty="0" smtClean="0">
                <a:latin typeface="+mj-lt"/>
              </a:rPr>
              <a:t>. </a:t>
            </a:r>
          </a:p>
          <a:p>
            <a:pPr marL="45720" indent="0">
              <a:buNone/>
            </a:pPr>
            <a:endParaRPr lang="ru-RU" dirty="0">
              <a:latin typeface="+mj-lt"/>
            </a:endParaRPr>
          </a:p>
          <a:p>
            <a:pPr marL="45720" indent="0">
              <a:buNone/>
            </a:pPr>
            <a:endParaRPr lang="ru-RU" dirty="0" smtClean="0">
              <a:latin typeface="+mj-lt"/>
            </a:endParaRPr>
          </a:p>
          <a:p>
            <a:pPr marL="45720" indent="0">
              <a:buNone/>
            </a:pPr>
            <a:endParaRPr lang="ru-RU" dirty="0">
              <a:latin typeface="+mj-lt"/>
            </a:endParaRPr>
          </a:p>
          <a:p>
            <a:pPr marL="45720" indent="0">
              <a:buNone/>
            </a:pPr>
            <a:endParaRPr lang="ru-RU" dirty="0" smtClean="0">
              <a:latin typeface="+mj-lt"/>
            </a:endParaRPr>
          </a:p>
          <a:p>
            <a:pPr marL="45720" indent="0">
              <a:buNone/>
            </a:pPr>
            <a:endParaRPr lang="ru-RU" dirty="0" smtClean="0">
              <a:latin typeface="+mj-lt"/>
            </a:endParaRPr>
          </a:p>
          <a:p>
            <a:pPr marL="45720" indent="0">
              <a:buNone/>
            </a:pPr>
            <a:endParaRPr lang="en-US" sz="2000" dirty="0" smtClean="0">
              <a:latin typeface="+mj-lt"/>
            </a:endParaRPr>
          </a:p>
          <a:p>
            <a:pPr marL="45720" indent="0">
              <a:buNone/>
            </a:pPr>
            <a:r>
              <a:rPr lang="ru-RU" sz="2000" dirty="0" smtClean="0">
                <a:latin typeface="+mj-lt"/>
              </a:rPr>
              <a:t>Затем</a:t>
            </a:r>
            <a:r>
              <a:rPr lang="ru-RU" sz="2000" dirty="0">
                <a:latin typeface="+mj-lt"/>
              </a:rPr>
              <a:t>:</a:t>
            </a:r>
            <a:endParaRPr lang="en-US" sz="2000" dirty="0" smtClean="0">
              <a:latin typeface="+mj-lt"/>
            </a:endParaRPr>
          </a:p>
          <a:p>
            <a:pPr marL="502920" indent="-457200">
              <a:buFont typeface="+mj-lt"/>
              <a:buAutoNum type="arabicPeriod"/>
            </a:pPr>
            <a:r>
              <a:rPr lang="ru-RU" sz="2000" dirty="0" smtClean="0">
                <a:latin typeface="+mj-lt"/>
              </a:rPr>
              <a:t>Выполняется </a:t>
            </a:r>
            <a:r>
              <a:rPr lang="ru-RU" sz="2000" dirty="0">
                <a:latin typeface="+mj-lt"/>
              </a:rPr>
              <a:t>чтение </a:t>
            </a:r>
            <a:r>
              <a:rPr lang="en-US" sz="2000" i="1" dirty="0" smtClean="0">
                <a:latin typeface="+mj-lt"/>
              </a:rPr>
              <a:t>session token </a:t>
            </a:r>
            <a:r>
              <a:rPr lang="en-US" sz="2000" dirty="0" smtClean="0">
                <a:latin typeface="+mj-lt"/>
              </a:rPr>
              <a:t>(cookie token) </a:t>
            </a:r>
            <a:r>
              <a:rPr lang="ru-RU" sz="2000" dirty="0" smtClean="0">
                <a:latin typeface="+mj-lt"/>
              </a:rPr>
              <a:t>и </a:t>
            </a:r>
            <a:r>
              <a:rPr lang="en-US" sz="2000" i="1" dirty="0" smtClean="0">
                <a:latin typeface="+mj-lt"/>
              </a:rPr>
              <a:t>field token</a:t>
            </a:r>
            <a:r>
              <a:rPr lang="ru-RU" sz="2000" dirty="0" smtClean="0">
                <a:latin typeface="+mj-lt"/>
              </a:rPr>
              <a:t>, из которых извлекается </a:t>
            </a:r>
            <a:r>
              <a:rPr lang="en-US" sz="2000" dirty="0" smtClean="0">
                <a:latin typeface="+mj-lt"/>
              </a:rPr>
              <a:t>anti-XSR</a:t>
            </a:r>
            <a:r>
              <a:rPr lang="ru-RU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token</a:t>
            </a:r>
            <a:r>
              <a:rPr lang="ru-RU" sz="2000" dirty="0" smtClean="0">
                <a:latin typeface="+mj-lt"/>
              </a:rPr>
              <a:t>. </a:t>
            </a:r>
            <a:r>
              <a:rPr lang="ru-RU" sz="2000" dirty="0">
                <a:latin typeface="+mj-lt"/>
              </a:rPr>
              <a:t>А</a:t>
            </a:r>
            <a:r>
              <a:rPr lang="en-US" sz="2000" dirty="0" err="1" smtClean="0">
                <a:latin typeface="+mj-lt"/>
              </a:rPr>
              <a:t>nti</a:t>
            </a:r>
            <a:r>
              <a:rPr lang="en-US" sz="2000" dirty="0" smtClean="0">
                <a:latin typeface="+mj-lt"/>
              </a:rPr>
              <a:t>-XSR</a:t>
            </a:r>
            <a:r>
              <a:rPr lang="ru-RU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tokens</a:t>
            </a:r>
            <a:r>
              <a:rPr lang="ru-RU" sz="2000" dirty="0" smtClean="0">
                <a:latin typeface="+mj-lt"/>
              </a:rPr>
              <a:t> должны </a:t>
            </a:r>
            <a:r>
              <a:rPr lang="ru-RU" sz="2000" dirty="0">
                <a:latin typeface="+mj-lt"/>
              </a:rPr>
              <a:t>быть </a:t>
            </a:r>
            <a:r>
              <a:rPr lang="ru-RU" sz="2000" dirty="0" smtClean="0">
                <a:latin typeface="+mj-lt"/>
              </a:rPr>
              <a:t>идентичными.</a:t>
            </a:r>
            <a:endParaRPr lang="ru-RU" sz="2000" dirty="0">
              <a:latin typeface="+mj-lt"/>
            </a:endParaRPr>
          </a:p>
          <a:p>
            <a:pPr marL="502920" indent="-457200">
              <a:buFont typeface="+mj-lt"/>
              <a:buAutoNum type="arabicPeriod"/>
            </a:pPr>
            <a:r>
              <a:rPr lang="ru-RU" sz="2000" dirty="0">
                <a:latin typeface="+mj-lt"/>
              </a:rPr>
              <a:t>Если текущий пользователь прошел проверку подлинности, его имя пользователя сравнивается с именем пользователя, хранящимся </a:t>
            </a:r>
            <a:r>
              <a:rPr lang="ru-RU" sz="2000" dirty="0" smtClean="0">
                <a:latin typeface="+mj-lt"/>
              </a:rPr>
              <a:t>в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i="1" dirty="0" smtClean="0">
                <a:latin typeface="+mj-lt"/>
              </a:rPr>
              <a:t>field token</a:t>
            </a:r>
            <a:r>
              <a:rPr lang="ru-RU" sz="2000" dirty="0" smtClean="0">
                <a:latin typeface="+mj-lt"/>
              </a:rPr>
              <a:t>. </a:t>
            </a:r>
            <a:r>
              <a:rPr lang="ru-RU" sz="2000" dirty="0">
                <a:latin typeface="+mj-lt"/>
              </a:rPr>
              <a:t>Имена пользователей должны совпадать.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000" dirty="0">
                <a:latin typeface="+mj-lt"/>
              </a:rPr>
              <a:t>Если настроена </a:t>
            </a:r>
            <a:r>
              <a:rPr lang="en-US" sz="2000" i="1" dirty="0" err="1">
                <a:latin typeface="+mj-lt"/>
              </a:rPr>
              <a:t>IAntiForgeryAdditionalDataProvider</a:t>
            </a:r>
            <a:r>
              <a:rPr lang="en-US" sz="2000" dirty="0"/>
              <a:t> 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ru-RU" sz="2000" dirty="0">
                <a:latin typeface="+mj-lt"/>
              </a:rPr>
              <a:t>, среда выполнения вызывает метод </a:t>
            </a:r>
            <a:r>
              <a:rPr lang="en-US" sz="2000" i="1" dirty="0" err="1">
                <a:latin typeface="+mj-lt"/>
              </a:rPr>
              <a:t>ValidateAdditionalData</a:t>
            </a:r>
            <a:r>
              <a:rPr lang="en-US" sz="2000" dirty="0"/>
              <a:t> </a:t>
            </a:r>
            <a:r>
              <a:rPr lang="ru-RU" sz="2000" dirty="0" smtClean="0">
                <a:latin typeface="+mj-lt"/>
              </a:rPr>
              <a:t> </a:t>
            </a:r>
            <a:r>
              <a:rPr lang="ru-RU" sz="2000" dirty="0">
                <a:latin typeface="+mj-lt"/>
              </a:rPr>
              <a:t>. Метод должен возвращать логическое значение </a:t>
            </a:r>
            <a:r>
              <a:rPr lang="ru-RU" sz="2000" i="1" dirty="0" err="1">
                <a:latin typeface="+mj-lt"/>
              </a:rPr>
              <a:t>true</a:t>
            </a:r>
            <a:r>
              <a:rPr lang="ru-RU" sz="2000" dirty="0">
                <a:latin typeface="+mj-lt"/>
              </a:rPr>
              <a:t>.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000" dirty="0">
                <a:latin typeface="+mj-lt"/>
              </a:rPr>
              <a:t>Если проверка прошла, запрос может продолжаться. Если проверка завершается неудачно, платформа выдает исключение </a:t>
            </a:r>
            <a:r>
              <a:rPr lang="en-US" sz="2000" i="1" dirty="0" err="1">
                <a:latin typeface="+mj-lt"/>
              </a:rPr>
              <a:t>HttpAntiForgeryException</a:t>
            </a:r>
            <a:r>
              <a:rPr lang="ru-RU" sz="2000" dirty="0" smtClean="0">
                <a:latin typeface="+mj-lt"/>
              </a:rPr>
              <a:t>.</a:t>
            </a:r>
            <a:endParaRPr lang="en-US" sz="2000" dirty="0">
              <a:latin typeface="+mj-lt"/>
            </a:endParaRPr>
          </a:p>
          <a:p>
            <a:pPr marL="502920" indent="-45720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00"/>
          <a:stretch/>
        </p:blipFill>
        <p:spPr>
          <a:xfrm>
            <a:off x="1143000" y="2201471"/>
            <a:ext cx="10335196" cy="169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11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2325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причины возникновения </a:t>
            </a:r>
            <a:r>
              <a:rPr lang="en-US" i="1" dirty="0" err="1"/>
              <a:t>HttpAntiForgeryException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372" y="1965960"/>
            <a:ext cx="9872871" cy="4038600"/>
          </a:xfrm>
        </p:spPr>
        <p:txBody>
          <a:bodyPr>
            <a:normAutofit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Session token (cookie token) </a:t>
            </a:r>
            <a:r>
              <a:rPr lang="ru-RU" dirty="0" smtClean="0">
                <a:latin typeface="+mj-lt"/>
              </a:rPr>
              <a:t>или </a:t>
            </a:r>
            <a:r>
              <a:rPr lang="en-US" dirty="0" smtClean="0">
                <a:latin typeface="+mj-lt"/>
              </a:rPr>
              <a:t>field token </a:t>
            </a:r>
            <a:r>
              <a:rPr lang="ru-RU" dirty="0" smtClean="0">
                <a:latin typeface="+mj-lt"/>
              </a:rPr>
              <a:t>отсутствует </a:t>
            </a:r>
            <a:r>
              <a:rPr lang="ru-RU" dirty="0">
                <a:latin typeface="+mj-lt"/>
              </a:rPr>
              <a:t>в запросе.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100" dirty="0">
                <a:latin typeface="+mj-lt"/>
              </a:rPr>
              <a:t>Session token (cookie token) </a:t>
            </a:r>
            <a:r>
              <a:rPr lang="ru-RU" sz="2100" dirty="0">
                <a:latin typeface="+mj-lt"/>
              </a:rPr>
              <a:t>или </a:t>
            </a:r>
            <a:r>
              <a:rPr lang="en-US" sz="2100" dirty="0">
                <a:latin typeface="+mj-lt"/>
              </a:rPr>
              <a:t>field token </a:t>
            </a:r>
            <a:r>
              <a:rPr lang="ru-RU" dirty="0" smtClean="0">
                <a:latin typeface="+mj-lt"/>
              </a:rPr>
              <a:t>не читабелен.</a:t>
            </a:r>
            <a:r>
              <a:rPr lang="ru-RU" dirty="0">
                <a:latin typeface="+mj-lt"/>
              </a:rPr>
              <a:t> </a:t>
            </a:r>
            <a:endParaRPr lang="ru-RU" dirty="0" smtClean="0">
              <a:latin typeface="+mj-lt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z="2400" i="1" dirty="0">
                <a:latin typeface="+mj-lt"/>
              </a:rPr>
              <a:t>Session token (cookie token) </a:t>
            </a:r>
            <a:r>
              <a:rPr lang="ru-RU" sz="2400" dirty="0">
                <a:latin typeface="+mj-lt"/>
              </a:rPr>
              <a:t>или</a:t>
            </a:r>
            <a:r>
              <a:rPr lang="ru-RU" sz="2400" i="1" dirty="0">
                <a:latin typeface="+mj-lt"/>
              </a:rPr>
              <a:t> </a:t>
            </a:r>
            <a:r>
              <a:rPr lang="en-US" sz="2400" i="1" dirty="0">
                <a:latin typeface="+mj-lt"/>
              </a:rPr>
              <a:t>field token </a:t>
            </a:r>
            <a:r>
              <a:rPr lang="ru-RU" dirty="0" smtClean="0">
                <a:latin typeface="+mj-lt"/>
              </a:rPr>
              <a:t>были </a:t>
            </a:r>
            <a:r>
              <a:rPr lang="ru-RU" dirty="0">
                <a:latin typeface="+mj-lt"/>
              </a:rPr>
              <a:t>переключены.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i="1" dirty="0">
                <a:latin typeface="+mj-lt"/>
              </a:rPr>
              <a:t>Session token (cookie token) </a:t>
            </a:r>
            <a:r>
              <a:rPr lang="ru-RU" sz="2400" dirty="0">
                <a:latin typeface="+mj-lt"/>
              </a:rPr>
              <a:t>или </a:t>
            </a:r>
            <a:r>
              <a:rPr lang="en-US" sz="2400" i="1" dirty="0">
                <a:latin typeface="+mj-lt"/>
              </a:rPr>
              <a:t>field token</a:t>
            </a:r>
            <a:r>
              <a:rPr lang="ru-RU" i="1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содержат несовпадающие </a:t>
            </a:r>
            <a:r>
              <a:rPr lang="en-US" smtClean="0">
                <a:latin typeface="+mj-lt"/>
              </a:rPr>
              <a:t>security tokens</a:t>
            </a:r>
            <a:r>
              <a:rPr lang="ru-RU" smtClean="0">
                <a:latin typeface="+mj-lt"/>
              </a:rPr>
              <a:t>.</a:t>
            </a:r>
            <a:endParaRPr lang="ru-RU" dirty="0">
              <a:latin typeface="+mj-lt"/>
            </a:endParaRPr>
          </a:p>
          <a:p>
            <a:pPr marL="502920" indent="-457200">
              <a:buFont typeface="+mj-lt"/>
              <a:buAutoNum type="arabicPeriod"/>
            </a:pPr>
            <a:r>
              <a:rPr lang="ru-RU" dirty="0">
                <a:latin typeface="+mj-lt"/>
              </a:rPr>
              <a:t>Имя пользователя, внедренное в </a:t>
            </a:r>
            <a:r>
              <a:rPr lang="en-US" sz="2000" i="1" dirty="0">
                <a:latin typeface="+mj-lt"/>
              </a:rPr>
              <a:t>field token</a:t>
            </a:r>
            <a:r>
              <a:rPr lang="ru-RU" sz="2000" i="1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, </a:t>
            </a:r>
            <a:r>
              <a:rPr lang="ru-RU" dirty="0">
                <a:latin typeface="+mj-lt"/>
              </a:rPr>
              <a:t>не соответствует имени пользователя текущего вошедшего в систему пользователя.</a:t>
            </a:r>
          </a:p>
          <a:p>
            <a:pPr marL="502920" indent="-457200">
              <a:buFont typeface="+mj-lt"/>
              <a:buAutoNum type="arabicPeriod"/>
            </a:pPr>
            <a:r>
              <a:rPr lang="ru-RU" dirty="0">
                <a:latin typeface="+mj-lt"/>
              </a:rPr>
              <a:t>Метод </a:t>
            </a:r>
            <a:r>
              <a:rPr lang="en-US" i="1" dirty="0" err="1">
                <a:latin typeface="+mj-lt"/>
              </a:rPr>
              <a:t>IAntiForgeryAdditionalDataProvider.ValidateAdditionalData</a:t>
            </a:r>
            <a:r>
              <a:rPr lang="en-US" i="1" dirty="0">
                <a:latin typeface="+mj-lt"/>
              </a:rPr>
              <a:t> </a:t>
            </a:r>
            <a:r>
              <a:rPr lang="ru-RU" dirty="0">
                <a:latin typeface="+mj-lt"/>
              </a:rPr>
              <a:t> вернул </a:t>
            </a:r>
            <a:r>
              <a:rPr lang="ru-RU" i="1" dirty="0">
                <a:latin typeface="+mj-lt"/>
              </a:rPr>
              <a:t>значение </a:t>
            </a:r>
            <a:r>
              <a:rPr lang="ru-RU" i="1" dirty="0" err="1">
                <a:latin typeface="+mj-lt"/>
              </a:rPr>
              <a:t>false</a:t>
            </a:r>
            <a:r>
              <a:rPr lang="ru-RU" dirty="0">
                <a:latin typeface="+mj-l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47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Версии возникновения ошибок (по популярности)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dirty="0" smtClean="0">
                <a:latin typeface="+mj-lt"/>
              </a:rPr>
              <a:t>В </a:t>
            </a:r>
            <a:r>
              <a:rPr lang="en-US" dirty="0" err="1" smtClean="0">
                <a:latin typeface="+mj-lt"/>
              </a:rPr>
              <a:t>Web.config</a:t>
            </a:r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не прописан тег </a:t>
            </a:r>
            <a:r>
              <a:rPr lang="en-US" dirty="0" err="1" smtClean="0">
                <a:latin typeface="+mj-lt"/>
              </a:rPr>
              <a:t>machineKey</a:t>
            </a:r>
            <a:r>
              <a:rPr lang="ru-RU" dirty="0" smtClean="0">
                <a:latin typeface="+mj-lt"/>
              </a:rPr>
              <a:t>, который </a:t>
            </a:r>
            <a:r>
              <a:rPr lang="ru-RU" dirty="0" smtClean="0"/>
              <a:t>н</a:t>
            </a:r>
            <a:r>
              <a:rPr lang="ru-RU" dirty="0" smtClean="0">
                <a:latin typeface="+mj-lt"/>
              </a:rPr>
              <a:t>астраивает </a:t>
            </a:r>
            <a:r>
              <a:rPr lang="ru-RU" dirty="0">
                <a:latin typeface="+mj-lt"/>
              </a:rPr>
              <a:t>алгоритмы и ключи для использования для шифрования, дешифрования и проверки данных проверки подлинности форм и данных состояния просмотра, а также для идентификации состояния сеанса вне процесса</a:t>
            </a:r>
            <a:r>
              <a:rPr lang="ru-RU" dirty="0" smtClean="0">
                <a:latin typeface="+mj-lt"/>
              </a:rPr>
              <a:t>.</a:t>
            </a:r>
          </a:p>
          <a:p>
            <a:pPr marL="502920" indent="-457200">
              <a:buFont typeface="+mj-lt"/>
              <a:buAutoNum type="arabicPeriod"/>
            </a:pPr>
            <a:r>
              <a:rPr lang="ru-RU" dirty="0" smtClean="0">
                <a:latin typeface="+mj-lt"/>
              </a:rPr>
              <a:t>В представлении </a:t>
            </a:r>
            <a:r>
              <a:rPr lang="en-US" dirty="0" smtClean="0">
                <a:latin typeface="+mj-lt"/>
              </a:rPr>
              <a:t>MVC </a:t>
            </a:r>
            <a:r>
              <a:rPr lang="ru-RU" dirty="0" smtClean="0">
                <a:latin typeface="+mj-lt"/>
              </a:rPr>
              <a:t>не прописан </a:t>
            </a:r>
            <a:r>
              <a:rPr lang="en-US" dirty="0" smtClean="0">
                <a:latin typeface="+mj-lt"/>
              </a:rPr>
              <a:t>@</a:t>
            </a:r>
            <a:r>
              <a:rPr lang="en-US" dirty="0" err="1" smtClean="0">
                <a:latin typeface="+mj-lt"/>
              </a:rPr>
              <a:t>Html.AntiForgeryToken</a:t>
            </a:r>
            <a:r>
              <a:rPr lang="en-US" dirty="0" smtClean="0">
                <a:latin typeface="+mj-lt"/>
              </a:rPr>
              <a:t>()</a:t>
            </a:r>
          </a:p>
          <a:p>
            <a:pPr marL="502920" indent="-457200">
              <a:buFont typeface="+mj-lt"/>
              <a:buAutoNum type="arabicPeriod"/>
            </a:pPr>
            <a:r>
              <a:rPr lang="ru-RU" dirty="0" smtClean="0">
                <a:latin typeface="+mj-lt"/>
              </a:rPr>
              <a:t>Неправильное поведение пользователя:</a:t>
            </a:r>
          </a:p>
          <a:p>
            <a:pPr lvl="3"/>
            <a:r>
              <a:rPr lang="ru-RU" sz="2000" dirty="0" smtClean="0">
                <a:latin typeface="+mj-lt"/>
              </a:rPr>
              <a:t>Пользователь (уже </a:t>
            </a:r>
            <a:r>
              <a:rPr lang="ru-RU" sz="2000" dirty="0" err="1" smtClean="0">
                <a:latin typeface="+mj-lt"/>
              </a:rPr>
              <a:t>залогиненный</a:t>
            </a:r>
            <a:r>
              <a:rPr lang="ru-RU" sz="2000" dirty="0" smtClean="0">
                <a:latin typeface="+mj-lt"/>
              </a:rPr>
              <a:t>) переходит на страницу логина и пытается ввести свои данные</a:t>
            </a:r>
            <a:endParaRPr lang="en-US" sz="2000" dirty="0">
              <a:latin typeface="+mj-lt"/>
            </a:endParaRPr>
          </a:p>
          <a:p>
            <a:pPr marL="1280160" lvl="3" indent="-457200">
              <a:buFont typeface="+mj-lt"/>
              <a:buAutoNum type="arabicPeriod"/>
            </a:pPr>
            <a:endParaRPr lang="ru-RU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4526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Популярные решения в интернете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31" y="1854230"/>
            <a:ext cx="10851457" cy="3135782"/>
          </a:xfrm>
        </p:spPr>
      </p:pic>
      <p:sp>
        <p:nvSpPr>
          <p:cNvPr id="5" name="TextBox 4"/>
          <p:cNvSpPr txBox="1"/>
          <p:nvPr/>
        </p:nvSpPr>
        <p:spPr>
          <a:xfrm>
            <a:off x="1193946" y="5251653"/>
            <a:ext cx="982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https://stackoverflow.com/questions/18097401/the-anti-forgery-cookie-token-and-form-field-token-do-not-match-in-mvc-4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23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340" y="1729592"/>
            <a:ext cx="7516274" cy="2133898"/>
          </a:xfrm>
        </p:spPr>
      </p:pic>
      <p:sp>
        <p:nvSpPr>
          <p:cNvPr id="5" name="TextBox 4"/>
          <p:cNvSpPr txBox="1"/>
          <p:nvPr/>
        </p:nvSpPr>
        <p:spPr>
          <a:xfrm>
            <a:off x="910406" y="4542758"/>
            <a:ext cx="10010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https://stackoverflow.com/questions/18097401/the-anti-forgery-cookie-token-and-form-field-token-do-not-match-in-mvc-4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028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90" y="894805"/>
            <a:ext cx="5476893" cy="4038600"/>
          </a:xfrm>
        </p:spPr>
      </p:pic>
      <p:sp>
        <p:nvSpPr>
          <p:cNvPr id="5" name="TextBox 4"/>
          <p:cNvSpPr txBox="1"/>
          <p:nvPr/>
        </p:nvSpPr>
        <p:spPr>
          <a:xfrm>
            <a:off x="1448548" y="5421085"/>
            <a:ext cx="923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http://www.learnsharecorner.com/asp-net/fixed-httpantiforgeryexception-the-provided-anti-forgery-token-was-meant-for-user-but-the-current-user-is-username/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71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413</TotalTime>
  <Words>337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</vt:lpstr>
      <vt:lpstr>Century Gothic</vt:lpstr>
      <vt:lpstr>Corbel</vt:lpstr>
      <vt:lpstr>Palatino Linotype</vt:lpstr>
      <vt:lpstr>Basis</vt:lpstr>
      <vt:lpstr>Http Anti-Forgery Exception</vt:lpstr>
      <vt:lpstr>Anti-forgery token. Значение и использование</vt:lpstr>
      <vt:lpstr>Создание токенов</vt:lpstr>
      <vt:lpstr>Валидация токенов</vt:lpstr>
      <vt:lpstr>Основные причины возникновения HttpAntiForgeryException</vt:lpstr>
      <vt:lpstr>Версии возникновения ошибок (по популярности)</vt:lpstr>
      <vt:lpstr>Популярные решения в интернете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“The anti-forgery cookie token and form field token do not match.”</dc:title>
  <dc:creator>user</dc:creator>
  <cp:lastModifiedBy>user</cp:lastModifiedBy>
  <cp:revision>16</cp:revision>
  <dcterms:created xsi:type="dcterms:W3CDTF">2020-03-17T14:27:47Z</dcterms:created>
  <dcterms:modified xsi:type="dcterms:W3CDTF">2020-03-17T21:20:51Z</dcterms:modified>
</cp:coreProperties>
</file>