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8" r:id="rId10"/>
    <p:sldId id="264" r:id="rId11"/>
    <p:sldId id="265" r:id="rId12"/>
    <p:sldId id="266" r:id="rId13"/>
  </p:sldIdLst>
  <p:sldSz cx="9144000" cy="6858000" type="screen4x3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A89725-A59D-4DA0-BA9E-F7D38CACD071}">
  <a:tblStyle styleId="{3EA89725-A59D-4DA0-BA9E-F7D38CACD0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08" y="234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арабанцев Виталий" userId="a9e3d8a8-48a2-40f9-b037-ed54d1183b7b" providerId="ADAL" clId="{2E01F6F2-0CFC-44B5-8EDB-AC96FF181C39}"/>
    <pc:docChg chg="modSld">
      <pc:chgData name="Барабанцев Виталий" userId="a9e3d8a8-48a2-40f9-b037-ed54d1183b7b" providerId="ADAL" clId="{2E01F6F2-0CFC-44B5-8EDB-AC96FF181C39}" dt="2024-02-19T22:31:39.234" v="107" actId="20577"/>
      <pc:docMkLst>
        <pc:docMk/>
      </pc:docMkLst>
      <pc:sldChg chg="modSp mod">
        <pc:chgData name="Барабанцев Виталий" userId="a9e3d8a8-48a2-40f9-b037-ed54d1183b7b" providerId="ADAL" clId="{2E01F6F2-0CFC-44B5-8EDB-AC96FF181C39}" dt="2024-02-19T22:30:43.221" v="70" actId="20577"/>
        <pc:sldMkLst>
          <pc:docMk/>
          <pc:sldMk cId="0" sldId="258"/>
        </pc:sldMkLst>
        <pc:spChg chg="mod">
          <ac:chgData name="Барабанцев Виталий" userId="a9e3d8a8-48a2-40f9-b037-ed54d1183b7b" providerId="ADAL" clId="{2E01F6F2-0CFC-44B5-8EDB-AC96FF181C39}" dt="2024-02-19T22:30:43.221" v="70" actId="20577"/>
          <ac:spMkLst>
            <pc:docMk/>
            <pc:sldMk cId="0" sldId="258"/>
            <ac:spMk id="144" creationId="{00000000-0000-0000-0000-000000000000}"/>
          </ac:spMkLst>
        </pc:spChg>
        <pc:spChg chg="mod">
          <ac:chgData name="Барабанцев Виталий" userId="a9e3d8a8-48a2-40f9-b037-ed54d1183b7b" providerId="ADAL" clId="{2E01F6F2-0CFC-44B5-8EDB-AC96FF181C39}" dt="2024-02-19T22:30:32.481" v="55" actId="20577"/>
          <ac:spMkLst>
            <pc:docMk/>
            <pc:sldMk cId="0" sldId="258"/>
            <ac:spMk id="147" creationId="{00000000-0000-0000-0000-000000000000}"/>
          </ac:spMkLst>
        </pc:spChg>
      </pc:sldChg>
      <pc:sldChg chg="modSp mod">
        <pc:chgData name="Барабанцев Виталий" userId="a9e3d8a8-48a2-40f9-b037-ed54d1183b7b" providerId="ADAL" clId="{2E01F6F2-0CFC-44B5-8EDB-AC96FF181C39}" dt="2024-02-19T22:31:39.234" v="107" actId="20577"/>
        <pc:sldMkLst>
          <pc:docMk/>
          <pc:sldMk cId="0" sldId="260"/>
        </pc:sldMkLst>
        <pc:graphicFrameChg chg="modGraphic">
          <ac:chgData name="Барабанцев Виталий" userId="a9e3d8a8-48a2-40f9-b037-ed54d1183b7b" providerId="ADAL" clId="{2E01F6F2-0CFC-44B5-8EDB-AC96FF181C39}" dt="2024-02-19T22:31:39.234" v="107" actId="20577"/>
          <ac:graphicFrameMkLst>
            <pc:docMk/>
            <pc:sldMk cId="0" sldId="260"/>
            <ac:graphicFrameMk id="169" creationId="{00000000-0000-0000-0000-000000000000}"/>
          </ac:graphicFrameMkLst>
        </pc:graphicFrameChg>
      </pc:sldChg>
      <pc:sldChg chg="modSp mod">
        <pc:chgData name="Барабанцев Виталий" userId="a9e3d8a8-48a2-40f9-b037-ed54d1183b7b" providerId="ADAL" clId="{2E01F6F2-0CFC-44B5-8EDB-AC96FF181C39}" dt="2024-02-19T22:30:20.260" v="54" actId="20577"/>
        <pc:sldMkLst>
          <pc:docMk/>
          <pc:sldMk cId="0" sldId="265"/>
        </pc:sldMkLst>
        <pc:graphicFrameChg chg="modGraphic">
          <ac:chgData name="Барабанцев Виталий" userId="a9e3d8a8-48a2-40f9-b037-ed54d1183b7b" providerId="ADAL" clId="{2E01F6F2-0CFC-44B5-8EDB-AC96FF181C39}" dt="2024-02-19T22:30:20.260" v="54" actId="20577"/>
          <ac:graphicFrameMkLst>
            <pc:docMk/>
            <pc:sldMk cId="0" sldId="265"/>
            <ac:graphicFrameMk id="203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225149" y="2097741"/>
            <a:ext cx="8693701" cy="3844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dirty="0" err="1"/>
              <a:t>PostgreSQL</a:t>
            </a:r>
            <a:r>
              <a:rPr lang="ru-RU" sz="5600" dirty="0"/>
              <a:t> для администраторов баз данных и разработчиков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Схемы (архитектура, БД)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E24C59-6D42-6E2A-4B64-DF6AF5EEA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540" y="86222"/>
            <a:ext cx="7283723" cy="54898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FFE61C-A528-AC40-AFE0-988834C67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78" y="4545881"/>
            <a:ext cx="3249604" cy="17814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3" name="Google Shape;203;p39"/>
          <p:cNvGraphicFramePr/>
          <p:nvPr>
            <p:extLst>
              <p:ext uri="{D42A27DB-BD31-4B8C-83A1-F6EECF244321}">
                <p14:modId xmlns:p14="http://schemas.microsoft.com/office/powerpoint/2010/main" val="3380545646"/>
              </p:ext>
            </p:extLst>
          </p:nvPr>
        </p:nvGraphicFramePr>
        <p:xfrm>
          <a:off x="952500" y="2058925"/>
          <a:ext cx="7239000" cy="1678788"/>
        </p:xfrm>
        <a:graphic>
          <a:graphicData uri="http://schemas.openxmlformats.org/drawingml/2006/table">
            <a:tbl>
              <a:tblPr>
                <a:noFill/>
                <a:tableStyleId>{3EA89725-A59D-4DA0-BA9E-F7D38CACD071}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Добавить еще одну </a:t>
                      </a:r>
                      <a:r>
                        <a:rPr lang="ru-RU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ноду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хапрокси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попробовать </a:t>
                      </a:r>
                      <a:r>
                        <a:rPr lang="ru-RU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нгинкс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Попробовать </a:t>
                      </a:r>
                      <a:r>
                        <a:rPr lang="en-US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cephfs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Автоматизация развертки с помощью </a:t>
                      </a:r>
                      <a:r>
                        <a:rPr lang="ru-RU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ансибл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для русских ОС (сложности связаны с тем что не все модули перенесены)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/>
        </p:nvSpPr>
        <p:spPr>
          <a:xfrm>
            <a:off x="766725" y="2728150"/>
            <a:ext cx="79353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Меня хорошо видно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&amp; слышно?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Тема: Кластер Патрони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solidFill>
                  <a:srgbClr val="02418B"/>
                </a:solidFill>
              </a:rPr>
              <a:t>Барабанцев</a:t>
            </a:r>
            <a:r>
              <a:rPr lang="ru-RU" dirty="0">
                <a:solidFill>
                  <a:srgbClr val="02418B"/>
                </a:solidFill>
              </a:rPr>
              <a:t> Виталий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Должность Инженер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Компания Ланит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68" y="4224487"/>
            <a:ext cx="906463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680750" y="14307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680750" y="2254196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309111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928052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3" idx="1"/>
            <a:endCxn id="154" idx="1"/>
          </p:cNvCxnSpPr>
          <p:nvPr/>
        </p:nvCxnSpPr>
        <p:spPr>
          <a:xfrm>
            <a:off x="680750" y="1681550"/>
            <a:ext cx="600" cy="8235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33"/>
          <p:cNvCxnSpPr>
            <a:stCxn id="154" idx="1"/>
            <a:endCxn id="155" idx="1"/>
          </p:cNvCxnSpPr>
          <p:nvPr/>
        </p:nvCxnSpPr>
        <p:spPr>
          <a:xfrm>
            <a:off x="680750" y="2504996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>
            <a:stCxn id="155" idx="1"/>
            <a:endCxn id="156" idx="1"/>
          </p:cNvCxnSpPr>
          <p:nvPr/>
        </p:nvCxnSpPr>
        <p:spPr>
          <a:xfrm>
            <a:off x="680750" y="334191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>
            <p:extLst>
              <p:ext uri="{D42A27DB-BD31-4B8C-83A1-F6EECF244321}">
                <p14:modId xmlns:p14="http://schemas.microsoft.com/office/powerpoint/2010/main" val="2818061338"/>
              </p:ext>
            </p:extLst>
          </p:nvPr>
        </p:nvGraphicFramePr>
        <p:xfrm>
          <a:off x="952500" y="2058925"/>
          <a:ext cx="7239000" cy="2139070"/>
        </p:xfrm>
        <a:graphic>
          <a:graphicData uri="http://schemas.openxmlformats.org/drawingml/2006/table">
            <a:tbl>
              <a:tblPr>
                <a:noFill/>
                <a:tableStyleId>{3EA89725-A59D-4DA0-BA9E-F7D38CACD071}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Кластер</a:t>
                      </a:r>
                      <a:r>
                        <a:rPr lang="ru-RU" sz="17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патрони</a:t>
                      </a:r>
                      <a:r>
                        <a:rPr lang="ru-RU" sz="17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 астра-линуксе (последний релиз без мандатного режима)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Размещение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ETCD </a:t>
                      </a:r>
                      <a:r>
                        <a:rPr lang="ru-RU" sz="170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</a:t>
                      </a:r>
                      <a:r>
                        <a:rPr lang="en-US" sz="1700" baseline="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glusterFS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Отказоустойчивость решения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Сложность реализации на </a:t>
                      </a:r>
                      <a:r>
                        <a:rPr lang="ru-RU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ру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ОСях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6" name="Google Shape;176;p35"/>
          <p:cNvGraphicFramePr/>
          <p:nvPr>
            <p:extLst>
              <p:ext uri="{D42A27DB-BD31-4B8C-83A1-F6EECF244321}">
                <p14:modId xmlns:p14="http://schemas.microsoft.com/office/powerpoint/2010/main" val="2525500893"/>
              </p:ext>
            </p:extLst>
          </p:nvPr>
        </p:nvGraphicFramePr>
        <p:xfrm>
          <a:off x="952500" y="2058925"/>
          <a:ext cx="7239000" cy="2139070"/>
        </p:xfrm>
        <a:graphic>
          <a:graphicData uri="http://schemas.openxmlformats.org/drawingml/2006/table">
            <a:tbl>
              <a:tblPr>
                <a:noFill/>
                <a:tableStyleId>{3EA89725-A59D-4DA0-BA9E-F7D38CACD071}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кластер </a:t>
                      </a:r>
                      <a:r>
                        <a:rPr lang="ru-RU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Гластера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 </a:t>
                      </a:r>
                      <a:r>
                        <a:rPr lang="ru-RU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бриками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под </a:t>
                      </a:r>
                      <a:r>
                        <a:rPr lang="ru-RU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етсд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</a:t>
                      </a:r>
                      <a:r>
                        <a:rPr lang="ru-RU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постгрес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(4 </a:t>
                      </a:r>
                      <a:r>
                        <a:rPr lang="ru-RU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ноды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кластер ЕТСД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3 </a:t>
                      </a:r>
                      <a:r>
                        <a:rPr lang="ru-RU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ноды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кластер </a:t>
                      </a:r>
                      <a:r>
                        <a:rPr lang="ru-RU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Патрони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3 </a:t>
                      </a:r>
                      <a:r>
                        <a:rPr lang="ru-RU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ноды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Хапрокси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как точка входа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3" name="Google Shape;183;p36"/>
          <p:cNvGraphicFramePr/>
          <p:nvPr>
            <p:extLst>
              <p:ext uri="{D42A27DB-BD31-4B8C-83A1-F6EECF244321}">
                <p14:modId xmlns:p14="http://schemas.microsoft.com/office/powerpoint/2010/main" val="297362653"/>
              </p:ext>
            </p:extLst>
          </p:nvPr>
        </p:nvGraphicFramePr>
        <p:xfrm>
          <a:off x="952500" y="2058925"/>
          <a:ext cx="7239000" cy="1678788"/>
        </p:xfrm>
        <a:graphic>
          <a:graphicData uri="http://schemas.openxmlformats.org/drawingml/2006/table">
            <a:tbl>
              <a:tblPr>
                <a:noFill/>
                <a:tableStyleId>{3EA89725-A59D-4DA0-BA9E-F7D38CACD071}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Astra </a:t>
                      </a:r>
                      <a:r>
                        <a:rPr lang="en-US" sz="17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linux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 такой и страшный как рисуют, курим </a:t>
                      </a: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Debian </a:t>
                      </a: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все хорошо)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Google =)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765D86-2816-481F-8F6D-E654380FE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4" y="484266"/>
            <a:ext cx="5096586" cy="128605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922B77-8DA3-CA69-34CF-247F1D4FF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59" y="2044251"/>
            <a:ext cx="8677835" cy="11649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7D41D2-099A-4250-0D14-59501228D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54" y="3483170"/>
            <a:ext cx="8677839" cy="116498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AB6E1CD-3BDF-AD8D-3984-C71501DFB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4922090"/>
            <a:ext cx="8751793" cy="102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A65BF6-091F-AC82-9F27-E38A9940A6D8}"/>
              </a:ext>
            </a:extLst>
          </p:cNvPr>
          <p:cNvSpPr txBox="1"/>
          <p:nvPr/>
        </p:nvSpPr>
        <p:spPr>
          <a:xfrm>
            <a:off x="476250" y="729675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bin_dir</a:t>
            </a:r>
            <a:r>
              <a:rPr lang="ru-RU" dirty="0"/>
              <a:t>: (</a:t>
            </a:r>
            <a:r>
              <a:rPr lang="ru-RU" dirty="0" err="1"/>
              <a:t>optional</a:t>
            </a:r>
            <a:r>
              <a:rPr lang="ru-RU" dirty="0"/>
              <a:t>) </a:t>
            </a:r>
            <a:r>
              <a:rPr lang="ru-RU" dirty="0" err="1"/>
              <a:t>Path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PostgreSQL</a:t>
            </a:r>
            <a:r>
              <a:rPr lang="ru-RU" dirty="0"/>
              <a:t> </a:t>
            </a:r>
            <a:r>
              <a:rPr lang="ru-RU" dirty="0" err="1"/>
              <a:t>binaries</a:t>
            </a:r>
            <a:r>
              <a:rPr lang="ru-RU" dirty="0"/>
              <a:t> (</a:t>
            </a:r>
            <a:r>
              <a:rPr lang="ru-RU" dirty="0" err="1"/>
              <a:t>pg_ctl</a:t>
            </a:r>
            <a:r>
              <a:rPr lang="ru-RU" dirty="0"/>
              <a:t>, </a:t>
            </a:r>
            <a:r>
              <a:rPr lang="ru-RU" dirty="0" err="1"/>
              <a:t>initdb</a:t>
            </a:r>
            <a:r>
              <a:rPr lang="ru-RU" dirty="0"/>
              <a:t>, </a:t>
            </a:r>
            <a:r>
              <a:rPr lang="ru-RU" dirty="0" err="1"/>
              <a:t>pg_controldata</a:t>
            </a:r>
            <a:r>
              <a:rPr lang="ru-RU" dirty="0"/>
              <a:t>, </a:t>
            </a:r>
            <a:r>
              <a:rPr lang="ru-RU" dirty="0" err="1"/>
              <a:t>pg_basebackup</a:t>
            </a:r>
            <a:r>
              <a:rPr lang="ru-RU" dirty="0"/>
              <a:t>, </a:t>
            </a:r>
            <a:r>
              <a:rPr lang="ru-RU" dirty="0" err="1"/>
              <a:t>postgres</a:t>
            </a:r>
            <a:r>
              <a:rPr lang="ru-RU" dirty="0"/>
              <a:t>, </a:t>
            </a:r>
            <a:r>
              <a:rPr lang="ru-RU" dirty="0" err="1"/>
              <a:t>pg_isready</a:t>
            </a:r>
            <a:r>
              <a:rPr lang="ru-RU" dirty="0"/>
              <a:t>, </a:t>
            </a:r>
            <a:r>
              <a:rPr lang="ru-RU" dirty="0" err="1"/>
              <a:t>pg_rewind</a:t>
            </a:r>
            <a:r>
              <a:rPr lang="ru-RU" dirty="0"/>
              <a:t>). </a:t>
            </a:r>
            <a:r>
              <a:rPr lang="ru-RU" dirty="0" err="1"/>
              <a:t>If</a:t>
            </a:r>
            <a:r>
              <a:rPr lang="ru-RU" dirty="0"/>
              <a:t>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provided</a:t>
            </a:r>
            <a:r>
              <a:rPr lang="ru-RU" dirty="0"/>
              <a:t> </a:t>
            </a:r>
            <a:r>
              <a:rPr lang="ru-RU" dirty="0" err="1"/>
              <a:t>or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an</a:t>
            </a:r>
            <a:r>
              <a:rPr lang="ru-RU" dirty="0"/>
              <a:t> </a:t>
            </a:r>
            <a:r>
              <a:rPr lang="ru-RU" dirty="0" err="1"/>
              <a:t>empty</a:t>
            </a:r>
            <a:r>
              <a:rPr lang="ru-RU" dirty="0"/>
              <a:t> </a:t>
            </a:r>
            <a:r>
              <a:rPr lang="ru-RU" dirty="0" err="1"/>
              <a:t>string</a:t>
            </a:r>
            <a:r>
              <a:rPr lang="ru-RU" dirty="0"/>
              <a:t>, PATH </a:t>
            </a:r>
            <a:r>
              <a:rPr lang="ru-RU" dirty="0" err="1"/>
              <a:t>environment</a:t>
            </a:r>
            <a:r>
              <a:rPr lang="ru-RU" dirty="0"/>
              <a:t> </a:t>
            </a:r>
            <a:r>
              <a:rPr lang="ru-RU" dirty="0" err="1"/>
              <a:t>variable</a:t>
            </a:r>
            <a:r>
              <a:rPr lang="ru-RU" dirty="0"/>
              <a:t> </a:t>
            </a:r>
            <a:r>
              <a:rPr lang="ru-RU" dirty="0" err="1"/>
              <a:t>will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used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find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executables</a:t>
            </a:r>
            <a:r>
              <a:rPr lang="ru-RU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7D902-151A-B054-CCA5-C9F0B96572F0}"/>
              </a:ext>
            </a:extLst>
          </p:cNvPr>
          <p:cNvSpPr txBox="1"/>
          <p:nvPr/>
        </p:nvSpPr>
        <p:spPr>
          <a:xfrm>
            <a:off x="476250" y="208992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ни в одной из статей он не указан, но ошибка в том, что он не видит </a:t>
            </a:r>
            <a:r>
              <a:rPr lang="ru-RU" dirty="0" err="1"/>
              <a:t>pg_ctl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94E5F4-3D42-12FA-9D9F-F067C929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803843"/>
            <a:ext cx="3175706" cy="30520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D86C36-59AB-8D66-C68D-CF6A6B6CFF20}"/>
              </a:ext>
            </a:extLst>
          </p:cNvPr>
          <p:cNvSpPr txBox="1"/>
          <p:nvPr/>
        </p:nvSpPr>
        <p:spPr>
          <a:xfrm>
            <a:off x="3981450" y="533268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https://patroni.readthedocs.io/en/latest/yaml_configuration.html</a:t>
            </a:r>
          </a:p>
        </p:txBody>
      </p:sp>
    </p:spTree>
    <p:extLst>
      <p:ext uri="{BB962C8B-B14F-4D97-AF65-F5344CB8AC3E}">
        <p14:creationId xmlns:p14="http://schemas.microsoft.com/office/powerpoint/2010/main" val="1541438352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287</Words>
  <Application>Microsoft Office PowerPoint</Application>
  <PresentationFormat>Экран (4:3)</PresentationFormat>
  <Paragraphs>53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Roboto</vt:lpstr>
      <vt:lpstr>Courier New</vt:lpstr>
      <vt:lpstr>Светлая тема</vt:lpstr>
      <vt:lpstr>PostgreSQL для администраторов баз данных и разработчиков</vt:lpstr>
      <vt:lpstr>Презентация PowerPoint</vt:lpstr>
      <vt:lpstr>Защита проекта Тема: Кластер Патрони </vt:lpstr>
      <vt:lpstr>План защиты</vt:lpstr>
      <vt:lpstr>Цели проекта</vt:lpstr>
      <vt:lpstr>Что планировалось</vt:lpstr>
      <vt:lpstr>Используемые технологии</vt:lpstr>
      <vt:lpstr>Презентация PowerPoint</vt:lpstr>
      <vt:lpstr>Презентация PowerPoint</vt:lpstr>
      <vt:lpstr>Схемы (архитектура, БД)  </vt:lpstr>
      <vt:lpstr>Выводы и планы по развитию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</dc:title>
  <dc:creator>barabantsev</dc:creator>
  <cp:lastModifiedBy>Барабанцев Виталий</cp:lastModifiedBy>
  <cp:revision>3</cp:revision>
  <dcterms:modified xsi:type="dcterms:W3CDTF">2024-02-19T22:31:40Z</dcterms:modified>
</cp:coreProperties>
</file>