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025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22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599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73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548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411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4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9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0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pp-vNext/Polly/issues/28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wilio.com/blog/using-polly-circuit-breakers-resilient-net-web-service-consumer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ly-Contrib/Simmy" TargetMode="External"/><Relationship Id="rId7" Type="http://schemas.openxmlformats.org/officeDocument/2006/relationships/hyperlink" Target="https://www.youtube.com/watch?v=esEDPtBJz40" TargetMode="External"/><Relationship Id="rId2" Type="http://schemas.openxmlformats.org/officeDocument/2006/relationships/hyperlink" Target="https://github.com/App-vNext/Pol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rchitecture/cloud-native/application-resiliency-patterns" TargetMode="External"/><Relationship Id="rId5" Type="http://schemas.openxmlformats.org/officeDocument/2006/relationships/hyperlink" Target="https://docs.microsoft.com/en-us/azure/architecture/patterns/" TargetMode="External"/><Relationship Id="rId4" Type="http://schemas.openxmlformats.org/officeDocument/2006/relationships/hyperlink" Target="https://github.com/Polly-Contrib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utofac.org/" TargetMode="External"/><Relationship Id="rId3" Type="http://schemas.openxmlformats.org/officeDocument/2006/relationships/hyperlink" Target="https://github.com/App-vNext/Polly.Caching.MemoryCache" TargetMode="External"/><Relationship Id="rId7" Type="http://schemas.openxmlformats.org/officeDocument/2006/relationships/hyperlink" Target="https://github.com/grpc/grpc" TargetMode="External"/><Relationship Id="rId2" Type="http://schemas.openxmlformats.org/officeDocument/2006/relationships/hyperlink" Target="https://github.com/App-vNext/Pol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tocolbuffers/protobuf" TargetMode="External"/><Relationship Id="rId11" Type="http://schemas.openxmlformats.org/officeDocument/2006/relationships/hyperlink" Target="https://github.com/scottschluer/geolocation" TargetMode="External"/><Relationship Id="rId5" Type="http://schemas.openxmlformats.org/officeDocument/2006/relationships/hyperlink" Target="https://github.com/Polly-Contrib/Simmy" TargetMode="External"/><Relationship Id="rId10" Type="http://schemas.openxmlformats.org/officeDocument/2006/relationships/hyperlink" Target="https://github.com/bchavez/Bogus" TargetMode="External"/><Relationship Id="rId4" Type="http://schemas.openxmlformats.org/officeDocument/2006/relationships/hyperlink" Target="https://github.com/Polly-Contrib/Polly.Contrib.WaitAndRetry" TargetMode="External"/><Relationship Id="rId9" Type="http://schemas.openxmlformats.org/officeDocument/2006/relationships/hyperlink" Target="https://github.com/bilal-fazlani/CommandDotN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llacies_of_distributed_compu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stergon/awesome-chaos-enginee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Polly/4.2.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lvanydev.com/chaos-injection-with-simmy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best-practices/cach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C5F2-273D-4BE0-8FC8-71786AC2B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resiliency patterns with .NET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83895-9967-4D3D-9F71-D42C9858E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Volodymyr Bartish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655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A7DB-8830-4CAA-8CE9-E4484D1F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Recap. Fallback </a:t>
            </a:r>
            <a:endParaRPr lang="uk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C2E9B-A707-432D-9679-08EAB6CF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use: </a:t>
            </a:r>
          </a:p>
          <a:p>
            <a:pPr lvl="1"/>
            <a:r>
              <a:rPr lang="en-US" dirty="0"/>
              <a:t>When you actually have a fall back strategy. </a:t>
            </a:r>
          </a:p>
          <a:p>
            <a:pPr lvl="1"/>
            <a:endParaRPr lang="en-US" dirty="0"/>
          </a:p>
          <a:p>
            <a:r>
              <a:rPr lang="en-US" dirty="0"/>
              <a:t>Keep in mind: </a:t>
            </a:r>
          </a:p>
          <a:p>
            <a:pPr lvl="1"/>
            <a:r>
              <a:rPr lang="en-US" dirty="0"/>
              <a:t>It does not matter what your delegate actually does, is it a request, DB query, or some thing else. It can be literally anything.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92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A3687-1280-44C3-8921-0C98E37F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Recap. Circuit breaker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7E35F2-4070-4520-AA24-4946948BA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28324-208A-40BB-B7DC-67BD1B63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6295" y="2215393"/>
            <a:ext cx="4396339" cy="3741738"/>
          </a:xfrm>
        </p:spPr>
        <p:txBody>
          <a:bodyPr>
            <a:normAutofit/>
          </a:bodyPr>
          <a:lstStyle/>
          <a:p>
            <a:r>
              <a:rPr lang="en-US" dirty="0"/>
              <a:t>When to use: </a:t>
            </a:r>
          </a:p>
          <a:p>
            <a:pPr lvl="1"/>
            <a:r>
              <a:rPr lang="en-US" dirty="0"/>
              <a:t>When you have a lot of requests to the same destination within short period of time.</a:t>
            </a:r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Distributed circuit breaker – makes circuit breakers in scalable systems way more effective, but there are a lot of additional complexity and </a:t>
            </a:r>
            <a:r>
              <a:rPr lang="en-US" dirty="0">
                <a:hlinkClick r:id="rId2"/>
              </a:rPr>
              <a:t>interesting questions</a:t>
            </a:r>
            <a:endParaRPr lang="uk-U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B30C7C-2F12-44B3-A890-BD3CCD32B7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79367" y="2144560"/>
            <a:ext cx="5081961" cy="3262618"/>
          </a:xfrm>
        </p:spPr>
      </p:pic>
    </p:spTree>
    <p:extLst>
      <p:ext uri="{BB962C8B-B14F-4D97-AF65-F5344CB8AC3E}">
        <p14:creationId xmlns:p14="http://schemas.microsoft.com/office/powerpoint/2010/main" val="353188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B981-8BBF-443B-94B8-C9472B67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Recap. Bulkhead</a:t>
            </a:r>
            <a:endParaRPr lang="uk-U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6B9CC1-4E3A-4181-832D-B6289FE2B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to use:</a:t>
            </a:r>
          </a:p>
          <a:p>
            <a:pPr lvl="1"/>
            <a:r>
              <a:rPr lang="en-US" dirty="0"/>
              <a:t>When “request” handling costs a lot of resources (memory, sockets, CPU).</a:t>
            </a:r>
          </a:p>
          <a:p>
            <a:r>
              <a:rPr lang="en-US" dirty="0"/>
              <a:t>Do not use “blindly”. Measure what is the “comfort zone” of your apps in appropriate environments.</a:t>
            </a:r>
            <a:endParaRPr lang="uk-U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F0B2F2-9F0C-4393-998F-7E68D906B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2351" y="2060575"/>
            <a:ext cx="4707684" cy="3770832"/>
          </a:xfrm>
        </p:spPr>
      </p:pic>
    </p:spTree>
    <p:extLst>
      <p:ext uri="{BB962C8B-B14F-4D97-AF65-F5344CB8AC3E}">
        <p14:creationId xmlns:p14="http://schemas.microsoft.com/office/powerpoint/2010/main" val="142206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7BEF-A0BA-4EBA-8B05-4B290F7E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Recap. Testing with Simmy</a:t>
            </a:r>
            <a:endParaRPr lang="uk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BB33-23CB-4312-B999-AE65E999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use: </a:t>
            </a:r>
          </a:p>
          <a:p>
            <a:pPr lvl="1"/>
            <a:r>
              <a:rPr lang="en-US" dirty="0"/>
              <a:t>When you want to test your policies.</a:t>
            </a:r>
          </a:p>
          <a:p>
            <a:pPr lvl="1"/>
            <a:r>
              <a:rPr lang="en-US" dirty="0"/>
              <a:t>When you want to test your services or even entire system for resiliency.</a:t>
            </a:r>
          </a:p>
          <a:p>
            <a:pPr lvl="1"/>
            <a:r>
              <a:rPr lang="en-US" dirty="0"/>
              <a:t>When you are in the mood to experiment.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877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64A1-E5C6-453C-B63D-06EA4E3D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79D1-B9D8-4F65-A3D0-B594A41C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Polly</a:t>
            </a:r>
            <a:endParaRPr lang="en-US" dirty="0"/>
          </a:p>
          <a:p>
            <a:r>
              <a:rPr lang="en-US" dirty="0">
                <a:hlinkClick r:id="rId3"/>
              </a:rPr>
              <a:t>Simmy</a:t>
            </a:r>
            <a:endParaRPr lang="en-US" dirty="0"/>
          </a:p>
          <a:p>
            <a:r>
              <a:rPr lang="en-US" dirty="0">
                <a:hlinkClick r:id="rId4"/>
              </a:rPr>
              <a:t>Polly-</a:t>
            </a:r>
            <a:r>
              <a:rPr lang="en-US" dirty="0" err="1">
                <a:hlinkClick r:id="rId4"/>
              </a:rPr>
              <a:t>Contrib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https://docs.microsoft.com/en-us/azure/architecture/patterns/</a:t>
            </a:r>
            <a:endParaRPr lang="en-US" dirty="0"/>
          </a:p>
          <a:p>
            <a:r>
              <a:rPr lang="en-US" dirty="0">
                <a:hlinkClick r:id="rId6"/>
              </a:rPr>
              <a:t>https://docs.microsoft.com/en-us/dotnet/architecture/cloud-native/application-resiliency-patterns</a:t>
            </a:r>
            <a:endParaRPr lang="en-US" dirty="0"/>
          </a:p>
          <a:p>
            <a:r>
              <a:rPr lang="en-US" dirty="0">
                <a:hlinkClick r:id="rId7"/>
              </a:rPr>
              <a:t>Bryan Hogan talk at NDC conference</a:t>
            </a: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159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C175-A656-4F11-9A46-C369DA25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nugets</a:t>
            </a:r>
            <a:r>
              <a:rPr lang="en-US" dirty="0"/>
              <a:t>	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691E-C440-416D-8F7E-43AB80E0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Polly:</a:t>
            </a:r>
          </a:p>
          <a:p>
            <a:pPr lvl="1"/>
            <a:r>
              <a:rPr lang="en-US" dirty="0">
                <a:hlinkClick r:id="rId2"/>
              </a:rPr>
              <a:t>https://github.com/App-vNext/Polly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https://github.com/App-vNext/Polly.Caching.MemoryCache</a:t>
            </a:r>
            <a:endParaRPr lang="en-US" dirty="0"/>
          </a:p>
          <a:p>
            <a:r>
              <a:rPr lang="en-US" dirty="0"/>
              <a:t>Polly-</a:t>
            </a:r>
            <a:r>
              <a:rPr lang="en-US" dirty="0" err="1"/>
              <a:t>Contrib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https://github.com/Polly-Contrib/Polly.Contrib.WaitAndRetry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https://github.com/Polly-Contrib/Simmy</a:t>
            </a:r>
            <a:endParaRPr lang="en-US" dirty="0"/>
          </a:p>
          <a:p>
            <a:r>
              <a:rPr lang="en-US" dirty="0"/>
              <a:t>GRPC:</a:t>
            </a:r>
          </a:p>
          <a:p>
            <a:pPr lvl="1"/>
            <a:r>
              <a:rPr lang="en-US" dirty="0">
                <a:hlinkClick r:id="rId6"/>
              </a:rPr>
              <a:t>https://github.com/protocolbuffers/protobuf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https://github.com/grpc/grpc</a:t>
            </a:r>
            <a:endParaRPr lang="en-US" dirty="0"/>
          </a:p>
          <a:p>
            <a:r>
              <a:rPr lang="en-US" dirty="0"/>
              <a:t>DI:</a:t>
            </a:r>
          </a:p>
          <a:p>
            <a:pPr lvl="1"/>
            <a:r>
              <a:rPr lang="en-US" dirty="0">
                <a:hlinkClick r:id="rId8"/>
              </a:rPr>
              <a:t>https://autofac.org/</a:t>
            </a:r>
            <a:endParaRPr lang="en-US" dirty="0"/>
          </a:p>
          <a:p>
            <a:r>
              <a:rPr lang="en-US" dirty="0"/>
              <a:t>“Console on steroids”:</a:t>
            </a:r>
          </a:p>
          <a:p>
            <a:pPr lvl="1"/>
            <a:r>
              <a:rPr lang="en-US" dirty="0">
                <a:hlinkClick r:id="rId9"/>
              </a:rPr>
              <a:t>https://github.com/bilal-fazlani/CommandDotNet</a:t>
            </a:r>
            <a:endParaRPr lang="en-US" dirty="0"/>
          </a:p>
          <a:p>
            <a:r>
              <a:rPr lang="en-US" dirty="0"/>
              <a:t>Fake data gen: </a:t>
            </a:r>
          </a:p>
          <a:p>
            <a:pPr lvl="1"/>
            <a:r>
              <a:rPr lang="en-US" dirty="0">
                <a:hlinkClick r:id="rId10"/>
              </a:rPr>
              <a:t>https://github.com/bchavez/Bogus</a:t>
            </a:r>
            <a:endParaRPr lang="en-US" dirty="0"/>
          </a:p>
          <a:p>
            <a:r>
              <a:rPr lang="en-US" dirty="0"/>
              <a:t>Coordinates calculation:</a:t>
            </a:r>
          </a:p>
          <a:p>
            <a:pPr lvl="1"/>
            <a:r>
              <a:rPr lang="en-US" dirty="0">
                <a:hlinkClick r:id="rId11"/>
              </a:rPr>
              <a:t>https://github.com/scottschluer/geolocation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700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BB433-E283-4DF5-A831-300617A5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836" y="2728735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054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BB433-E283-4DF5-A831-300617A5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836" y="2728735"/>
            <a:ext cx="9404723" cy="1400530"/>
          </a:xfrm>
        </p:spPr>
        <p:txBody>
          <a:bodyPr/>
          <a:lstStyle/>
          <a:p>
            <a:r>
              <a:rPr lang="en-US" dirty="0"/>
              <a:t>Thank you!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817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8FFA-1EB2-4B5E-93FD-FA38ED74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definition 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A50E-3D3F-4F84-9747-8C788418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ability to recover from or adjust easily to misfortune or change (by Merriam-Webster dictionary)</a:t>
            </a:r>
          </a:p>
          <a:p>
            <a:r>
              <a:rPr lang="en-US" dirty="0"/>
              <a:t>In software development we usually mean - an ability of the system to recover from fault and provide best service possible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70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3378-0741-4839-9AD8-CB509EF8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4EBB-2292-4E56-A46A-12094FFC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Nothing is ideal. Majority of real world applications and systems are working in “partially faulted state” all the time.</a:t>
            </a:r>
          </a:p>
          <a:p>
            <a:r>
              <a:rPr lang="en-US" dirty="0"/>
              <a:t>Great example of why it is true – </a:t>
            </a:r>
            <a:r>
              <a:rPr lang="en-US" dirty="0">
                <a:hlinkClick r:id="rId2"/>
              </a:rPr>
              <a:t>8 fallacies of distributed computing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network is reliable</a:t>
            </a:r>
          </a:p>
          <a:p>
            <a:pPr lvl="1"/>
            <a:r>
              <a:rPr lang="en-US" dirty="0"/>
              <a:t>Latency is zero</a:t>
            </a:r>
          </a:p>
          <a:p>
            <a:pPr lvl="1"/>
            <a:r>
              <a:rPr lang="en-US" dirty="0"/>
              <a:t>Bandwidth is infinite </a:t>
            </a:r>
          </a:p>
          <a:p>
            <a:pPr lvl="1"/>
            <a:r>
              <a:rPr lang="en-US" dirty="0"/>
              <a:t>The network is secure</a:t>
            </a:r>
          </a:p>
          <a:p>
            <a:pPr lvl="1"/>
            <a:r>
              <a:rPr lang="en-US" dirty="0"/>
              <a:t>Topology does not change </a:t>
            </a:r>
          </a:p>
          <a:p>
            <a:pPr lvl="1"/>
            <a:r>
              <a:rPr lang="en-US" dirty="0"/>
              <a:t>There is one administrator</a:t>
            </a:r>
          </a:p>
          <a:p>
            <a:pPr lvl="1"/>
            <a:r>
              <a:rPr lang="en-US" dirty="0"/>
              <a:t>Transport cost is zero</a:t>
            </a:r>
          </a:p>
          <a:p>
            <a:pPr lvl="1"/>
            <a:r>
              <a:rPr lang="en-US" dirty="0"/>
              <a:t>The network is homogeneous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6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B45C-0F09-49BF-BC16-00552A24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problem is it?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064A-28DC-4D7D-95F1-5D0C752E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Everyone's. Typically you’d have 2 main points of concern: </a:t>
            </a:r>
          </a:p>
          <a:p>
            <a:pPr lvl="1"/>
            <a:r>
              <a:rPr lang="en-US" dirty="0"/>
              <a:t>Infrastructure (this would include redundancies, auto scaling, health checks and more).</a:t>
            </a:r>
          </a:p>
          <a:p>
            <a:pPr lvl="1"/>
            <a:r>
              <a:rPr lang="en-US" dirty="0"/>
              <a:t>Applications themselves.</a:t>
            </a:r>
          </a:p>
          <a:p>
            <a:r>
              <a:rPr lang="en-US" dirty="0"/>
              <a:t>But we should also </a:t>
            </a:r>
            <a:r>
              <a:rPr lang="en-US" b="1" dirty="0"/>
              <a:t>test for resiliency </a:t>
            </a:r>
            <a:r>
              <a:rPr lang="en-US" dirty="0"/>
              <a:t>(say hello to Netflix and LinkedIn and </a:t>
            </a:r>
            <a:r>
              <a:rPr lang="en-US" dirty="0">
                <a:hlinkClick r:id="rId2"/>
              </a:rPr>
              <a:t>many others</a:t>
            </a:r>
            <a:r>
              <a:rPr lang="en-US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263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64C8-929A-4795-8AF5-E0D1D011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implement it?</a:t>
            </a:r>
            <a:endParaRPr lang="uk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9DAE14-01A2-4FE0-9528-CCA3D8A385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8466" y="2823805"/>
            <a:ext cx="2149484" cy="214948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39E66A-CDFD-4587-B5E9-7BC905AA8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54675" y="2492270"/>
            <a:ext cx="4395788" cy="3327611"/>
          </a:xfrm>
        </p:spPr>
      </p:pic>
    </p:spTree>
    <p:extLst>
      <p:ext uri="{BB962C8B-B14F-4D97-AF65-F5344CB8AC3E}">
        <p14:creationId xmlns:p14="http://schemas.microsoft.com/office/powerpoint/2010/main" val="20463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8A8C72-05F8-40FC-B70C-02F98357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uk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52D968A-3DCA-40B9-AABE-B93458E7C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736" y="2471955"/>
            <a:ext cx="4687444" cy="31242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CAFB78-B01D-41E4-BEFF-DA85E0A5EE67}"/>
              </a:ext>
            </a:extLst>
          </p:cNvPr>
          <p:cNvSpPr/>
          <p:nvPr/>
        </p:nvSpPr>
        <p:spPr>
          <a:xfrm>
            <a:off x="1020820" y="3176790"/>
            <a:ext cx="4563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demo app we will simulate operation of an artillery battery which would consist of 6 howitzers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90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4001-B76F-41BE-A091-12DE5D9A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Recap. Retry</a:t>
            </a:r>
            <a:endParaRPr lang="uk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D903D-6D06-44FC-B74B-5666BAE1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to use – on transient faults.</a:t>
            </a:r>
          </a:p>
          <a:p>
            <a:r>
              <a:rPr lang="en-US" dirty="0"/>
              <a:t>Variations:</a:t>
            </a:r>
          </a:p>
          <a:p>
            <a:pPr lvl="1"/>
            <a:r>
              <a:rPr lang="en-US" dirty="0"/>
              <a:t>Immediate retry</a:t>
            </a:r>
          </a:p>
          <a:p>
            <a:pPr lvl="1"/>
            <a:r>
              <a:rPr lang="en-US" dirty="0"/>
              <a:t>Retry with back off</a:t>
            </a:r>
          </a:p>
          <a:p>
            <a:pPr lvl="1"/>
            <a:r>
              <a:rPr lang="en-US" dirty="0"/>
              <a:t>Retry with back off and jitter</a:t>
            </a:r>
          </a:p>
          <a:p>
            <a:pPr marL="457200" lvl="1" indent="0">
              <a:buNone/>
            </a:pPr>
            <a:endParaRPr lang="uk-UA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12FAAE7-6FC4-4147-A4CE-68D0FCEBA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1295" y="2204727"/>
            <a:ext cx="4395788" cy="1553781"/>
          </a:xfrm>
        </p:spPr>
      </p:pic>
    </p:spTree>
    <p:extLst>
      <p:ext uri="{BB962C8B-B14F-4D97-AF65-F5344CB8AC3E}">
        <p14:creationId xmlns:p14="http://schemas.microsoft.com/office/powerpoint/2010/main" val="341690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4001-B76F-41BE-A091-12DE5D9A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Recap. Timeout</a:t>
            </a:r>
            <a:endParaRPr lang="uk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D903D-6D06-44FC-B74B-5666BAE12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3850" y="2060575"/>
            <a:ext cx="8716984" cy="4195763"/>
          </a:xfrm>
        </p:spPr>
        <p:txBody>
          <a:bodyPr/>
          <a:lstStyle/>
          <a:p>
            <a:r>
              <a:rPr lang="en-US" dirty="0"/>
              <a:t>When to use:</a:t>
            </a:r>
          </a:p>
          <a:p>
            <a:pPr lvl="1"/>
            <a:r>
              <a:rPr lang="en-US" dirty="0"/>
              <a:t>With long running operations which do not have built-in timeout.</a:t>
            </a:r>
          </a:p>
          <a:p>
            <a:r>
              <a:rPr lang="en-US" dirty="0"/>
              <a:t>Variations:</a:t>
            </a:r>
          </a:p>
          <a:p>
            <a:pPr lvl="1"/>
            <a:r>
              <a:rPr lang="en-US" dirty="0"/>
              <a:t>Optimistic (relies on </a:t>
            </a:r>
            <a:r>
              <a:rPr lang="en-US" dirty="0" err="1"/>
              <a:t>CancellationToken</a:t>
            </a:r>
            <a:r>
              <a:rPr lang="en-US" dirty="0"/>
              <a:t> and co-operative cancellation)</a:t>
            </a:r>
          </a:p>
          <a:p>
            <a:pPr lvl="1"/>
            <a:r>
              <a:rPr lang="en-US" dirty="0"/>
              <a:t>Pessimistic (does not rely on cancellation tokens, just walks away)</a:t>
            </a:r>
          </a:p>
          <a:p>
            <a:r>
              <a:rPr lang="en-US" dirty="0"/>
              <a:t>Additional considerations:</a:t>
            </a:r>
          </a:p>
          <a:p>
            <a:pPr lvl="1"/>
            <a:r>
              <a:rPr lang="en-US" dirty="0"/>
              <a:t>Always think of abandoned tasks. Any actions as they are successful/faulted/cancelled ?</a:t>
            </a:r>
          </a:p>
        </p:txBody>
      </p:sp>
    </p:spTree>
    <p:extLst>
      <p:ext uri="{BB962C8B-B14F-4D97-AF65-F5344CB8AC3E}">
        <p14:creationId xmlns:p14="http://schemas.microsoft.com/office/powerpoint/2010/main" val="33802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7A36-0282-4FB9-A41A-8C183E3E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Recap. Cache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F886-E6D7-408C-A1C5-FEE1DEA892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to use: </a:t>
            </a:r>
          </a:p>
          <a:p>
            <a:pPr lvl="1"/>
            <a:r>
              <a:rPr lang="en-US" dirty="0"/>
              <a:t>When working with relatively static data</a:t>
            </a:r>
          </a:p>
          <a:p>
            <a:pPr lvl="1"/>
            <a:r>
              <a:rPr lang="en-US" dirty="0"/>
              <a:t>When cache does not have native read-through and write-through support</a:t>
            </a:r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Implementing distributed cache (see picture)</a:t>
            </a:r>
          </a:p>
          <a:p>
            <a:endParaRPr lang="uk-U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F88A71-2925-4E50-9CD6-006F7C482D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2351" y="2060575"/>
            <a:ext cx="4395788" cy="3203440"/>
          </a:xfrm>
        </p:spPr>
      </p:pic>
    </p:spTree>
    <p:extLst>
      <p:ext uri="{BB962C8B-B14F-4D97-AF65-F5344CB8AC3E}">
        <p14:creationId xmlns:p14="http://schemas.microsoft.com/office/powerpoint/2010/main" val="110877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673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Implementing resiliency patterns with .NET</vt:lpstr>
      <vt:lpstr>Resilience definition </vt:lpstr>
      <vt:lpstr>Why do we care?</vt:lpstr>
      <vt:lpstr>Whose problem is it?</vt:lpstr>
      <vt:lpstr>How do we implement it?</vt:lpstr>
      <vt:lpstr>Demo</vt:lpstr>
      <vt:lpstr>Recap. Retry</vt:lpstr>
      <vt:lpstr>Recap. Timeout</vt:lpstr>
      <vt:lpstr>Recap. Cache</vt:lpstr>
      <vt:lpstr>Recap. Fallback </vt:lpstr>
      <vt:lpstr>Recap. Circuit breaker</vt:lpstr>
      <vt:lpstr>Recap. Bulkhead</vt:lpstr>
      <vt:lpstr>Recap. Testing with Simmy</vt:lpstr>
      <vt:lpstr>Further learning</vt:lpstr>
      <vt:lpstr>Used nugets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resiliency patterns with .Net</dc:title>
  <dc:creator>Volodymyr Bartish</dc:creator>
  <cp:lastModifiedBy>Volodymyr Bartish</cp:lastModifiedBy>
  <cp:revision>17</cp:revision>
  <dcterms:created xsi:type="dcterms:W3CDTF">2020-07-07T16:14:36Z</dcterms:created>
  <dcterms:modified xsi:type="dcterms:W3CDTF">2020-07-07T20:44:07Z</dcterms:modified>
</cp:coreProperties>
</file>