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3"/>
  </p:notesMasterIdLst>
  <p:handoutMasterIdLst>
    <p:handoutMasterId r:id="rId14"/>
  </p:handoutMasterIdLst>
  <p:sldIdLst>
    <p:sldId id="348" r:id="rId2"/>
    <p:sldId id="350" r:id="rId3"/>
    <p:sldId id="351" r:id="rId4"/>
    <p:sldId id="317" r:id="rId5"/>
    <p:sldId id="352" r:id="rId6"/>
    <p:sldId id="353" r:id="rId7"/>
    <p:sldId id="354" r:id="rId8"/>
    <p:sldId id="355" r:id="rId9"/>
    <p:sldId id="356" r:id="rId10"/>
    <p:sldId id="357" r:id="rId11"/>
    <p:sldId id="258"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7" autoAdjust="0"/>
  </p:normalViewPr>
  <p:slideViewPr>
    <p:cSldViewPr snapToObjects="1" showGuides="1">
      <p:cViewPr varScale="1">
        <p:scale>
          <a:sx n="117" d="100"/>
          <a:sy n="117" d="100"/>
        </p:scale>
        <p:origin x="1416" y="82"/>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2018.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2018-07-26</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30388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4</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11</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ru-RU"/>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en-US" smtClean="0"/>
              <a:t>- restricted -</a:t>
            </a:r>
            <a:endParaRPr lang="ru-RU"/>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5D61705-CEEA-494B-A0CA-651C2FF43B67}"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3F407BE1-E0EA-40DD-A3E4-137CE9CBA34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9BFF226-661F-442A-A6B6-A8A4D60999E9}"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AEC129E-FB92-4F7C-A4C4-56117ADE07CC}"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45BB5389-CA4E-4192-82F5-2002F423164A}"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7D148CE-7A4D-4E79-A318-485F26F72495}"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966EEB8-6F16-491C-A318-C2E80EF7D8E5}" type="slidenum">
              <a:rPr lang="ru-RU" smtClean="0"/>
              <a:pPr/>
              <a:t>‹#›</a:t>
            </a:fld>
            <a:endParaRPr lang="ru-RU"/>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BA32784-A38C-46E9-B353-276755C5FD0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3FB04BA-61EC-4BA6-970D-5B46ACF0E342}"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41FD04B-B0A5-4E89-8938-66ED22C5715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62F9AC1-6932-4968-A82D-D5EC6DECFDF2}" type="slidenum">
              <a:rPr lang="ru-RU" smtClean="0"/>
              <a:pPr/>
              <a:t>‹#›</a:t>
            </a:fld>
            <a:endParaRPr lang="ru-RU"/>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767D93F-D44F-4795-9D11-638B460914F5}"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FEC80A7-7511-44A3-A649-66565D08BDF1}"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5573632-801B-4448-AF92-CE3DC9936D64}"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14B5D429-7918-4C0A-98E6-5D04F0AECB28}" type="slidenum">
              <a:rPr lang="ru-RU" smtClean="0"/>
              <a:pPr/>
              <a:t>‹#›</a:t>
            </a:fld>
            <a:endParaRPr lang="ru-RU"/>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basov007/IFX-Product-MAP/archive/master.zip" TargetMode="External"/><Relationship Id="rId2" Type="http://schemas.openxmlformats.org/officeDocument/2006/relationships/hyperlink" Target="mailto:Vasily.Basov@Infineon.co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http://www.xmind.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hyperlink" Target="https://www.xmind.net/download/wi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basov007/IFX-Product-MAP/archive/master.zi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Infineon product Mind Map and Selection Tool</a:t>
            </a:r>
            <a:endParaRPr lang="en-GB" dirty="0"/>
          </a:p>
        </p:txBody>
      </p:sp>
      <p:sp>
        <p:nvSpPr>
          <p:cNvPr id="5" name="Untertitel 4"/>
          <p:cNvSpPr>
            <a:spLocks noGrp="1"/>
          </p:cNvSpPr>
          <p:nvPr>
            <p:ph type="subTitle" idx="1"/>
          </p:nvPr>
        </p:nvSpPr>
        <p:spPr/>
        <p:txBody>
          <a:bodyPr/>
          <a:lstStyle/>
          <a:p>
            <a:r>
              <a:rPr lang="en-GB" dirty="0" smtClean="0"/>
              <a:t>Vasily Basov</a:t>
            </a:r>
          </a:p>
          <a:p>
            <a:r>
              <a:rPr lang="en-GB" dirty="0" smtClean="0"/>
              <a:t>26.07.2018</a:t>
            </a:r>
            <a:endParaRPr lang="en-GB" dirty="0"/>
          </a:p>
        </p:txBody>
      </p:sp>
      <p:sp>
        <p:nvSpPr>
          <p:cNvPr id="2" name="Date Placeholder 1"/>
          <p:cNvSpPr>
            <a:spLocks noGrp="1"/>
          </p:cNvSpPr>
          <p:nvPr>
            <p:ph type="dt" sz="half" idx="11"/>
          </p:nvPr>
        </p:nvSpPr>
        <p:spPr/>
        <p:txBody>
          <a:bodyPr/>
          <a:lstStyle/>
          <a:p>
            <a:r>
              <a:rPr lang="en-US" smtClean="0"/>
              <a:t>- restricted -</a:t>
            </a:r>
            <a:endParaRPr lang="ru-RU"/>
          </a:p>
        </p:txBody>
      </p:sp>
    </p:spTree>
    <p:extLst>
      <p:ext uri="{BB962C8B-B14F-4D97-AF65-F5344CB8AC3E}">
        <p14:creationId xmlns:p14="http://schemas.microsoft.com/office/powerpoint/2010/main" val="1814369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0" y="6553200"/>
            <a:ext cx="574675" cy="304800"/>
          </a:xfrm>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4294967295"/>
          </p:nvPr>
        </p:nvSpPr>
        <p:spPr>
          <a:xfrm>
            <a:off x="8855075" y="6553200"/>
            <a:ext cx="288925" cy="304800"/>
          </a:xfrm>
        </p:spPr>
        <p:txBody>
          <a:bodyPr/>
          <a:lstStyle/>
          <a:p>
            <a:fld id="{8BA32784-A38C-46E9-B353-276755C5FD06}" type="slidenum">
              <a:rPr lang="ru-RU" smtClean="0"/>
              <a:pPr/>
              <a:t>10</a:t>
            </a:fld>
            <a:endParaRPr lang="ru-RU"/>
          </a:p>
        </p:txBody>
      </p:sp>
      <p:sp>
        <p:nvSpPr>
          <p:cNvPr id="6" name="Date Placeholder 5"/>
          <p:cNvSpPr>
            <a:spLocks noGrp="1"/>
          </p:cNvSpPr>
          <p:nvPr>
            <p:ph type="dt" sz="half" idx="4294967295"/>
          </p:nvPr>
        </p:nvSpPr>
        <p:spPr>
          <a:xfrm>
            <a:off x="0" y="6553200"/>
            <a:ext cx="287338" cy="304800"/>
          </a:xfrm>
        </p:spPr>
        <p:txBody>
          <a:bodyPr/>
          <a:lstStyle/>
          <a:p>
            <a:r>
              <a:rPr lang="en-US" smtClean="0"/>
              <a:t>2018-07-26   </a:t>
            </a:r>
            <a:r>
              <a:rPr lang="en-US" b="1" smtClean="0"/>
              <a:t>restricted</a:t>
            </a:r>
            <a:endParaRPr lang="ru-RU" b="1"/>
          </a:p>
        </p:txBody>
      </p:sp>
      <p:sp>
        <p:nvSpPr>
          <p:cNvPr id="7" name="TextBox 6"/>
          <p:cNvSpPr txBox="1"/>
          <p:nvPr/>
        </p:nvSpPr>
        <p:spPr bwMode="auto">
          <a:xfrm>
            <a:off x="76200" y="2178532"/>
            <a:ext cx="9067800" cy="1738938"/>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Thank you!</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Send your feedback and ideas to</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hlinkClick r:id="rId2"/>
              </a:rPr>
              <a:t>Vasily.Basov@Infineon.com</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Don’t forget to get the latest version of the mind map:</a:t>
            </a:r>
          </a:p>
          <a:p>
            <a:pPr marR="0" algn="ctr" defTabSz="914400" eaLnBrk="0" fontAlgn="auto" latinLnBrk="0" hangingPunct="0">
              <a:spcBef>
                <a:spcPts val="0"/>
              </a:spcBef>
              <a:spcAft>
                <a:spcPts val="300"/>
              </a:spcAft>
              <a:buClr>
                <a:schemeClr val="accent1"/>
              </a:buClr>
              <a:buSzTx/>
              <a:tabLst/>
            </a:pPr>
            <a:r>
              <a:rPr lang="en-US" sz="1400" kern="0" dirty="0">
                <a:solidFill>
                  <a:srgbClr val="FF0000"/>
                </a:solidFill>
                <a:latin typeface="Verdana" pitchFamily="34" charset="0"/>
                <a:ea typeface="Verdana" pitchFamily="34" charset="0"/>
                <a:cs typeface="Verdana" pitchFamily="34" charset="0"/>
                <a:hlinkClick r:id="rId3"/>
              </a:rPr>
              <a:t>https://</a:t>
            </a:r>
            <a:r>
              <a:rPr lang="en-US" sz="1400" kern="0" dirty="0" smtClean="0">
                <a:solidFill>
                  <a:srgbClr val="FF0000"/>
                </a:solidFill>
                <a:latin typeface="Verdana" pitchFamily="34" charset="0"/>
                <a:ea typeface="Verdana" pitchFamily="34" charset="0"/>
                <a:cs typeface="Verdana" pitchFamily="34" charset="0"/>
                <a:hlinkClick r:id="rId3"/>
              </a:rPr>
              <a:t>github.com/vbasov007/IFX-Product-MAP/archive/master.zip</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6766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Index</a:t>
            </a:r>
            <a:endParaRPr lang="en-GB" dirty="0"/>
          </a:p>
        </p:txBody>
      </p:sp>
      <p:sp>
        <p:nvSpPr>
          <p:cNvPr id="6" name="Content Placeholder 5"/>
          <p:cNvSpPr>
            <a:spLocks noGrp="1"/>
          </p:cNvSpPr>
          <p:nvPr>
            <p:ph sz="quarter" idx="13"/>
          </p:nvPr>
        </p:nvSpPr>
        <p:spPr/>
        <p:txBody>
          <a:bodyPr>
            <a:normAutofit/>
          </a:bodyPr>
          <a:lstStyle/>
          <a:p>
            <a:r>
              <a:rPr lang="en-GB" dirty="0" smtClean="0"/>
              <a:t>What is the tool?</a:t>
            </a:r>
          </a:p>
          <a:p>
            <a:r>
              <a:rPr lang="en-GB" dirty="0"/>
              <a:t>How to run </a:t>
            </a:r>
            <a:r>
              <a:rPr lang="en-GB" dirty="0" smtClean="0"/>
              <a:t>XMind?</a:t>
            </a:r>
            <a:endParaRPr lang="en-GB" dirty="0"/>
          </a:p>
          <a:p>
            <a:r>
              <a:rPr lang="en-GB" dirty="0"/>
              <a:t>3</a:t>
            </a:r>
            <a:r>
              <a:rPr lang="en-GB" dirty="0" smtClean="0"/>
              <a:t> steps to start </a:t>
            </a:r>
          </a:p>
          <a:p>
            <a:r>
              <a:rPr lang="en-GB" dirty="0" smtClean="0"/>
              <a:t>How to use the tool</a:t>
            </a:r>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2</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38628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3</a:t>
            </a:fld>
            <a:endParaRPr lang="ru-RU"/>
          </a:p>
        </p:txBody>
      </p:sp>
      <p:sp>
        <p:nvSpPr>
          <p:cNvPr id="4" name="Title 3"/>
          <p:cNvSpPr>
            <a:spLocks noGrp="1"/>
          </p:cNvSpPr>
          <p:nvPr>
            <p:ph type="title"/>
          </p:nvPr>
        </p:nvSpPr>
        <p:spPr/>
        <p:txBody>
          <a:bodyPr/>
          <a:lstStyle/>
          <a:p>
            <a:r>
              <a:rPr lang="en-US" dirty="0" smtClean="0"/>
              <a:t>What is the Infineon product mind mapping tool?</a:t>
            </a:r>
            <a:endParaRPr lang="ru-RU" dirty="0"/>
          </a:p>
        </p:txBody>
      </p:sp>
      <p:sp>
        <p:nvSpPr>
          <p:cNvPr id="5" name="Content Placeholder 4"/>
          <p:cNvSpPr>
            <a:spLocks noGrp="1"/>
          </p:cNvSpPr>
          <p:nvPr>
            <p:ph sz="quarter" idx="13"/>
          </p:nvPr>
        </p:nvSpPr>
        <p:spPr/>
        <p:txBody>
          <a:bodyPr>
            <a:normAutofit fontScale="47500" lnSpcReduction="20000"/>
          </a:bodyPr>
          <a:lstStyle/>
          <a:p>
            <a:r>
              <a:rPr lang="en-US" sz="2300" dirty="0" smtClean="0"/>
              <a:t>First of all </a:t>
            </a:r>
            <a:r>
              <a:rPr lang="en-US" sz="2300" u="sng" dirty="0" smtClean="0"/>
              <a:t>the tool is a mind map reflecting structure and hierarchy of Infineon portfolio</a:t>
            </a:r>
            <a:r>
              <a:rPr lang="en-US" sz="2300" dirty="0" smtClean="0"/>
              <a:t>. The mind map was created in popular mind mapping software called XMind.</a:t>
            </a:r>
          </a:p>
          <a:p>
            <a:r>
              <a:rPr lang="en-US" sz="2300" dirty="0" smtClean="0"/>
              <a:t>XMind is very popular mind-mapping software. It has many different graphical possibilities for displaying the mind maps. For example </a:t>
            </a:r>
            <a:r>
              <a:rPr lang="en-US" sz="2300" dirty="0"/>
              <a:t>i</a:t>
            </a:r>
            <a:r>
              <a:rPr lang="en-US" sz="2300" dirty="0" smtClean="0"/>
              <a:t>t has so called “matrix” view which is a hybrid between usual table and mind map tree. </a:t>
            </a:r>
            <a:r>
              <a:rPr lang="en-US" sz="2300" dirty="0"/>
              <a:t>T</a:t>
            </a:r>
            <a:r>
              <a:rPr lang="en-US" sz="2300" dirty="0" smtClean="0"/>
              <a:t>urned that this view is very convenient for fast product selection.  </a:t>
            </a:r>
          </a:p>
          <a:p>
            <a:r>
              <a:rPr lang="en-US" sz="2300" dirty="0" smtClean="0"/>
              <a:t>XMind allows to put internet links and attach files to the topics. User can open attached files or follow links</a:t>
            </a:r>
            <a:r>
              <a:rPr lang="ru-RU" sz="2300" dirty="0" smtClean="0"/>
              <a:t> </a:t>
            </a:r>
            <a:r>
              <a:rPr lang="en-US" sz="2300" dirty="0" smtClean="0"/>
              <a:t>to datasheets in one click.  </a:t>
            </a:r>
          </a:p>
          <a:p>
            <a:r>
              <a:rPr lang="en-US" sz="2300" dirty="0" smtClean="0"/>
              <a:t>Classical mind mapping is a manual work. Creating mind maps is useful thinking and studying exercise helping us to understand, cross-link and memorize big volume of data or complex ideas.</a:t>
            </a:r>
          </a:p>
          <a:p>
            <a:r>
              <a:rPr lang="en-US" sz="2300" dirty="0" smtClean="0"/>
              <a:t>Infineon portfolio of &gt;10.000 parts is a huge piece of data for human mind. But it’s already have defined structure and can be logically presented in tree-like way. </a:t>
            </a:r>
          </a:p>
          <a:p>
            <a:r>
              <a:rPr lang="en-US" sz="2300" dirty="0" smtClean="0"/>
              <a:t>The problem: This is very large mind map and we can’t draw it manually. Even if we did, every change of the portfolio would require manual work to update. On top of that, the mind map can be build in multiple ways from the same data depends on parameter order. The convenient mind map format depends on customer’s application. For instance in some application of MOSFETs we need </a:t>
            </a:r>
            <a:r>
              <a:rPr lang="en-US" sz="2300" dirty="0" err="1" smtClean="0"/>
              <a:t>V</a:t>
            </a:r>
            <a:r>
              <a:rPr lang="en-US" sz="2300" baseline="-25000" dirty="0" err="1" smtClean="0"/>
              <a:t>ds</a:t>
            </a:r>
            <a:r>
              <a:rPr lang="en-US" sz="2300" dirty="0" smtClean="0"/>
              <a:t> and </a:t>
            </a:r>
            <a:r>
              <a:rPr lang="en-US" sz="2300" dirty="0" err="1" smtClean="0"/>
              <a:t>R</a:t>
            </a:r>
            <a:r>
              <a:rPr lang="en-US" sz="2300" baseline="-25000" dirty="0" err="1" smtClean="0"/>
              <a:t>ds</a:t>
            </a:r>
            <a:r>
              <a:rPr lang="en-US" sz="2300" baseline="-25000" dirty="0" smtClean="0"/>
              <a:t>(on)</a:t>
            </a:r>
            <a:r>
              <a:rPr lang="en-US" sz="2300" dirty="0" smtClean="0"/>
              <a:t> to choose the right part. In another situation we can choose based on </a:t>
            </a:r>
            <a:r>
              <a:rPr lang="en-US" sz="2300" dirty="0" err="1" smtClean="0"/>
              <a:t>V</a:t>
            </a:r>
            <a:r>
              <a:rPr lang="en-US" sz="2300" baseline="-25000" dirty="0" err="1" smtClean="0"/>
              <a:t>ds</a:t>
            </a:r>
            <a:r>
              <a:rPr lang="en-US" sz="2300" dirty="0"/>
              <a:t> </a:t>
            </a:r>
            <a:r>
              <a:rPr lang="en-US" sz="2300" dirty="0" smtClean="0"/>
              <a:t>, I</a:t>
            </a:r>
            <a:r>
              <a:rPr lang="en-US" sz="2300" baseline="-25000" dirty="0" smtClean="0"/>
              <a:t>ds(on)</a:t>
            </a:r>
            <a:r>
              <a:rPr lang="en-US" sz="2300" dirty="0" smtClean="0"/>
              <a:t> and package. So, ideally we need many parallel mind maps which show the portfolio from different viewpoints.</a:t>
            </a:r>
          </a:p>
          <a:p>
            <a:r>
              <a:rPr lang="en-US" sz="2300" dirty="0" smtClean="0"/>
              <a:t>Fortunately we don’t need to created the mind maps manually. I made software which takes the data from official Infineon website, processes it and build various versions of mind maps in a fraction of second. I can build new view and update existing with new data very quick and without manual work.</a:t>
            </a:r>
          </a:p>
          <a:p>
            <a:r>
              <a:rPr lang="en-US" sz="2300" dirty="0" smtClean="0"/>
              <a:t>The tool is provided to users as internet link to zip archive with XMIND files. The archive is constantly updated with new data. So it’s recommended that the user download it again every week.  </a:t>
            </a:r>
          </a:p>
          <a:p>
            <a:pPr marL="0" indent="0">
              <a:buNone/>
            </a:pPr>
            <a:endParaRPr lang="en-US" dirty="0" smtClean="0"/>
          </a:p>
          <a:p>
            <a:r>
              <a:rPr lang="en-US" i="1" dirty="0"/>
              <a:t>Learn more about XMind on </a:t>
            </a:r>
            <a:r>
              <a:rPr lang="en-US" i="1" dirty="0">
                <a:hlinkClick r:id="rId2"/>
              </a:rPr>
              <a:t>www.xmind.net</a:t>
            </a:r>
            <a:r>
              <a:rPr lang="en-US" i="1" dirty="0"/>
              <a:t> . The </a:t>
            </a:r>
            <a:r>
              <a:rPr lang="en-US" i="1" dirty="0" smtClean="0"/>
              <a:t>XMind </a:t>
            </a:r>
            <a:r>
              <a:rPr lang="en-US" i="1" dirty="0"/>
              <a:t>has free version and more professional paid version. The free version has all the functions needed in our tool. </a:t>
            </a:r>
            <a:r>
              <a:rPr lang="en-US" i="1" u="sng" dirty="0"/>
              <a:t>Make sure you have XMind 8 or later version</a:t>
            </a:r>
            <a:r>
              <a:rPr lang="en-US" i="1" dirty="0"/>
              <a:t>. The tool </a:t>
            </a:r>
            <a:r>
              <a:rPr lang="en-US" b="1" i="1" dirty="0"/>
              <a:t>won’t</a:t>
            </a:r>
            <a:r>
              <a:rPr lang="en-US" i="1" dirty="0"/>
              <a:t> work properly on “XMind ZEN” software which is also available from the </a:t>
            </a:r>
            <a:r>
              <a:rPr lang="en-US" i="1" dirty="0">
                <a:hlinkClick r:id="rId2"/>
              </a:rPr>
              <a:t>www.xmind.net</a:t>
            </a:r>
            <a:r>
              <a:rPr lang="en-US" i="1" dirty="0"/>
              <a:t> website. See download link and installation options in “</a:t>
            </a:r>
            <a:r>
              <a:rPr lang="en-US" i="1" dirty="0">
                <a:hlinkClick r:id="rId3" action="ppaction://hlinksldjump"/>
              </a:rPr>
              <a:t>How to run Xmind</a:t>
            </a:r>
            <a:r>
              <a:rPr lang="en-US" i="1" dirty="0"/>
              <a:t>” section of this presentation.</a:t>
            </a:r>
          </a:p>
          <a:p>
            <a:endParaRPr lang="en-US" dirty="0" smtClean="0"/>
          </a:p>
          <a:p>
            <a:pPr marL="0" indent="0">
              <a:buNone/>
            </a:pPr>
            <a:endParaRPr lang="en-US" dirty="0" smtClean="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1573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a:t>
            </a:r>
            <a:r>
              <a:rPr lang="en-GB" dirty="0" smtClean="0"/>
              <a:t> to run XMind?</a:t>
            </a:r>
            <a:endParaRPr lang="en-GB" dirty="0"/>
          </a:p>
        </p:txBody>
      </p:sp>
      <p:sp>
        <p:nvSpPr>
          <p:cNvPr id="6" name="Content Placeholder 5"/>
          <p:cNvSpPr>
            <a:spLocks noGrp="1"/>
          </p:cNvSpPr>
          <p:nvPr>
            <p:ph sz="quarter" idx="13"/>
          </p:nvPr>
        </p:nvSpPr>
        <p:spPr/>
        <p:txBody>
          <a:bodyPr>
            <a:normAutofit lnSpcReduction="10000"/>
          </a:bodyPr>
          <a:lstStyle/>
          <a:p>
            <a:r>
              <a:rPr lang="en-GB" dirty="0" smtClean="0"/>
              <a:t>The Mind Map and the selection tool needs XMIND software on your computer to run. This is free software (in basic version). The functionality of the free version is enough for us. </a:t>
            </a:r>
          </a:p>
          <a:p>
            <a:r>
              <a:rPr lang="en-GB" dirty="0" smtClean="0"/>
              <a:t>There are two options to get it:</a:t>
            </a:r>
          </a:p>
          <a:p>
            <a:pPr lvl="1"/>
            <a:r>
              <a:rPr lang="en-GB" u="sng" dirty="0" smtClean="0"/>
              <a:t>Option 1</a:t>
            </a:r>
            <a:r>
              <a:rPr lang="en-GB" dirty="0" smtClean="0"/>
              <a:t>: Download and install free XMIND version from website. The installation procedure may request access rights to install the software. Enabling local admin </a:t>
            </a:r>
            <a:r>
              <a:rPr lang="en-GB" dirty="0"/>
              <a:t>via </a:t>
            </a:r>
            <a:r>
              <a:rPr lang="en-GB" dirty="0" err="1" smtClean="0"/>
              <a:t>iARM</a:t>
            </a:r>
            <a:r>
              <a:rPr lang="en-GB" dirty="0" smtClean="0"/>
              <a:t> during the installation is needed on Infineon’s systems. </a:t>
            </a:r>
            <a:r>
              <a:rPr lang="en-GB" dirty="0"/>
              <a:t>Go to </a:t>
            </a:r>
            <a:r>
              <a:rPr lang="en-GB" dirty="0">
                <a:hlinkClick r:id="rId4"/>
              </a:rPr>
              <a:t>https://www.xmind.net/download/win</a:t>
            </a:r>
            <a:r>
              <a:rPr lang="en-GB" dirty="0" smtClean="0">
                <a:hlinkClick r:id="rId4"/>
              </a:rPr>
              <a:t>/</a:t>
            </a:r>
            <a:r>
              <a:rPr lang="en-GB" dirty="0"/>
              <a:t> </a:t>
            </a:r>
            <a:r>
              <a:rPr lang="ru-RU" dirty="0"/>
              <a:t> </a:t>
            </a:r>
            <a:r>
              <a:rPr lang="en-US" dirty="0" smtClean="0"/>
              <a:t>and click on “Download XMind for Windows (exe)”</a:t>
            </a:r>
          </a:p>
          <a:p>
            <a:pPr lvl="1"/>
            <a:r>
              <a:rPr lang="en-US" u="sng" dirty="0" smtClean="0"/>
              <a:t>Option 2</a:t>
            </a:r>
            <a:r>
              <a:rPr lang="en-US" dirty="0" smtClean="0"/>
              <a:t>: Download </a:t>
            </a:r>
            <a:r>
              <a:rPr lang="en-US" dirty="0"/>
              <a:t>all-in-one </a:t>
            </a:r>
            <a:r>
              <a:rPr lang="en-US" dirty="0" smtClean="0"/>
              <a:t>XMind package which allows to use XMind without installation. </a:t>
            </a:r>
            <a:r>
              <a:rPr lang="en-GB" dirty="0"/>
              <a:t>Go to </a:t>
            </a:r>
            <a:r>
              <a:rPr lang="en-GB" dirty="0">
                <a:hlinkClick r:id="rId4"/>
              </a:rPr>
              <a:t>https://www.xmind.net/download/win/</a:t>
            </a:r>
            <a:r>
              <a:rPr lang="en-GB" dirty="0"/>
              <a:t> </a:t>
            </a:r>
            <a:r>
              <a:rPr lang="en-GB" dirty="0" smtClean="0"/>
              <a:t>and click “</a:t>
            </a:r>
            <a:r>
              <a:rPr lang="en-US" dirty="0" smtClean="0"/>
              <a:t>Download </a:t>
            </a:r>
            <a:r>
              <a:rPr lang="en-US" dirty="0"/>
              <a:t>XMind for Windows </a:t>
            </a:r>
            <a:r>
              <a:rPr lang="en-US" dirty="0" smtClean="0"/>
              <a:t>(zip)”. After downloading unzip to folder in convenient location (e.g. Desktop) and run by double click on Xmind.exe </a:t>
            </a:r>
            <a:endParaRPr lang="en-GB" dirty="0" smtClean="0"/>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4</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5</a:t>
            </a:fld>
            <a:endParaRPr lang="ru-RU"/>
          </a:p>
        </p:txBody>
      </p:sp>
      <p:sp>
        <p:nvSpPr>
          <p:cNvPr id="4" name="Title 3"/>
          <p:cNvSpPr>
            <a:spLocks noGrp="1"/>
          </p:cNvSpPr>
          <p:nvPr>
            <p:ph type="title"/>
          </p:nvPr>
        </p:nvSpPr>
        <p:spPr/>
        <p:txBody>
          <a:bodyPr/>
          <a:lstStyle/>
          <a:p>
            <a:r>
              <a:rPr lang="en-US" dirty="0" smtClean="0"/>
              <a:t>3 steps to start</a:t>
            </a:r>
            <a:endParaRPr lang="ru-RU" dirty="0"/>
          </a:p>
        </p:txBody>
      </p:sp>
      <p:sp>
        <p:nvSpPr>
          <p:cNvPr id="5" name="Content Placeholder 4"/>
          <p:cNvSpPr>
            <a:spLocks noGrp="1"/>
          </p:cNvSpPr>
          <p:nvPr>
            <p:ph sz="quarter" idx="13"/>
          </p:nvPr>
        </p:nvSpPr>
        <p:spPr/>
        <p:txBody>
          <a:bodyPr>
            <a:normAutofit/>
          </a:bodyPr>
          <a:lstStyle/>
          <a:p>
            <a:pPr marL="457200" indent="-457200">
              <a:buFont typeface="+mj-lt"/>
              <a:buAutoNum type="arabicPeriod"/>
            </a:pPr>
            <a:r>
              <a:rPr lang="en-US" dirty="0" smtClean="0"/>
              <a:t>Make sure that you have XMind software on your computer. No difference if it’s complete installation or all-in-one XMind package which works without installation. See </a:t>
            </a:r>
            <a:r>
              <a:rPr lang="en-US" dirty="0" smtClean="0">
                <a:hlinkClick r:id="" action="ppaction://hlinkshowjump?jump=previousslide"/>
              </a:rPr>
              <a:t>instruction</a:t>
            </a:r>
            <a:r>
              <a:rPr lang="en-US" dirty="0" smtClean="0"/>
              <a:t> on the previous page.</a:t>
            </a:r>
          </a:p>
          <a:p>
            <a:pPr marL="457200" indent="-457200">
              <a:buFont typeface="+mj-lt"/>
              <a:buAutoNum type="arabicPeriod"/>
            </a:pPr>
            <a:r>
              <a:rPr lang="en-US" dirty="0" smtClean="0"/>
              <a:t>Download fresh </a:t>
            </a:r>
            <a:r>
              <a:rPr lang="en-US" dirty="0"/>
              <a:t>data from </a:t>
            </a:r>
            <a:r>
              <a:rPr lang="en-US" dirty="0">
                <a:hlinkClick r:id="rId2"/>
              </a:rPr>
              <a:t>https://</a:t>
            </a:r>
            <a:r>
              <a:rPr lang="en-US" dirty="0" smtClean="0">
                <a:hlinkClick r:id="rId2"/>
              </a:rPr>
              <a:t>github.com/vbasov007/IFX-Product-MAP/archive/master.zip</a:t>
            </a:r>
            <a:r>
              <a:rPr lang="en-US" dirty="0" smtClean="0"/>
              <a:t>. Save in any folder (e.g. Desktop) and unzip </a:t>
            </a:r>
          </a:p>
          <a:p>
            <a:pPr marL="457200" indent="-457200">
              <a:buFont typeface="+mj-lt"/>
              <a:buAutoNum type="arabicPeriod"/>
            </a:pPr>
            <a:r>
              <a:rPr lang="en-US" dirty="0" smtClean="0"/>
              <a:t>Open file START_HERE.xmind in XMind. </a:t>
            </a:r>
            <a:r>
              <a:rPr lang="en-US" sz="1100" dirty="0" smtClean="0"/>
              <a:t>Note: if you have XMind software completely installed on you system then the system already knows .xmind extension and you can just double click on the file to open XMind software. If you use all-in-one package then most probably .xmind extension is not associated with XMind.exe. This case you can first start XMind.exe and then open .xmind file via File menu. Also, you can associate .xmind extension with XMind.exe via dialog box which starts in Windows when you click on any file with unknown extension.</a:t>
            </a:r>
            <a:r>
              <a:rPr lang="en-US" dirty="0" smtClean="0"/>
              <a:t>         </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79802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6</a:t>
            </a:fld>
            <a:endParaRPr lang="ru-RU"/>
          </a:p>
        </p:txBody>
      </p:sp>
      <p:sp>
        <p:nvSpPr>
          <p:cNvPr id="4" name="Title 3"/>
          <p:cNvSpPr>
            <a:spLocks noGrp="1"/>
          </p:cNvSpPr>
          <p:nvPr>
            <p:ph type="title"/>
          </p:nvPr>
        </p:nvSpPr>
        <p:spPr/>
        <p:txBody>
          <a:bodyPr/>
          <a:lstStyle/>
          <a:p>
            <a:r>
              <a:rPr lang="en-US" dirty="0" smtClean="0"/>
              <a:t>Starting page</a:t>
            </a:r>
            <a:endParaRPr lang="ru-RU" dirty="0"/>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50825" y="1769529"/>
            <a:ext cx="8642350" cy="4111104"/>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9" name="Straight Arrow Connector 8"/>
          <p:cNvCxnSpPr/>
          <p:nvPr/>
        </p:nvCxnSpPr>
        <p:spPr>
          <a:xfrm>
            <a:off x="4724400" y="1447800"/>
            <a:ext cx="1295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1447800"/>
            <a:ext cx="1905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667000" y="1447800"/>
            <a:ext cx="19812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auto">
          <a:xfrm>
            <a:off x="3352800" y="962334"/>
            <a:ext cx="3593933" cy="430887"/>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This topics have something more.</a:t>
            </a:r>
            <a:br>
              <a:rPr lang="en-US" sz="1400" kern="0" dirty="0" smtClean="0">
                <a:solidFill>
                  <a:srgbClr val="FF0000"/>
                </a:solidFill>
                <a:latin typeface="Verdana" pitchFamily="34" charset="0"/>
                <a:ea typeface="Verdana" pitchFamily="34" charset="0"/>
                <a:cs typeface="Verdana" pitchFamily="34" charset="0"/>
              </a:rPr>
            </a:br>
            <a:r>
              <a:rPr lang="en-US" sz="1400" kern="0" dirty="0" smtClean="0">
                <a:solidFill>
                  <a:srgbClr val="FF0000"/>
                </a:solidFill>
                <a:latin typeface="Verdana" pitchFamily="34" charset="0"/>
                <a:ea typeface="Verdana" pitchFamily="34" charset="0"/>
                <a:cs typeface="Verdana" pitchFamily="34" charset="0"/>
              </a:rPr>
              <a:t>Now click on icon inside MOSFET topic*</a:t>
            </a:r>
            <a:endParaRPr lang="ru-RU" sz="1400" kern="0" dirty="0" smtClean="0">
              <a:solidFill>
                <a:srgbClr val="FF0000"/>
              </a:solidFill>
              <a:latin typeface="Verdana" pitchFamily="34" charset="0"/>
              <a:ea typeface="Verdana" pitchFamily="34" charset="0"/>
              <a:cs typeface="Verdana" pitchFamily="34" charset="0"/>
            </a:endParaRPr>
          </a:p>
        </p:txBody>
      </p:sp>
      <p:sp>
        <p:nvSpPr>
          <p:cNvPr id="20" name="TextBox 19"/>
          <p:cNvSpPr txBox="1"/>
          <p:nvPr/>
        </p:nvSpPr>
        <p:spPr bwMode="auto">
          <a:xfrm>
            <a:off x="493216" y="5959986"/>
            <a:ext cx="6198813" cy="484748"/>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The icon appearance can be different on the system where XMind is not installed</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Most probably it will be “white sheet” icon which means “unknown file type” in Windows 10</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Don’t worry about this. </a:t>
            </a:r>
            <a:r>
              <a:rPr lang="en-US" sz="1050" kern="0" dirty="0" smtClean="0">
                <a:solidFill>
                  <a:srgbClr val="FF0000"/>
                </a:solidFill>
                <a:latin typeface="Verdana" pitchFamily="34" charset="0"/>
                <a:ea typeface="Verdana" pitchFamily="34" charset="0"/>
                <a:cs typeface="Verdana" pitchFamily="34" charset="0"/>
              </a:rPr>
              <a:t>Just click it.</a:t>
            </a:r>
            <a:endParaRPr lang="ru-RU" sz="105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147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7</a:t>
            </a:fld>
            <a:endParaRPr lang="ru-RU"/>
          </a:p>
        </p:txBody>
      </p:sp>
      <p:sp>
        <p:nvSpPr>
          <p:cNvPr id="4" name="Title 3"/>
          <p:cNvSpPr>
            <a:spLocks noGrp="1"/>
          </p:cNvSpPr>
          <p:nvPr>
            <p:ph type="title"/>
          </p:nvPr>
        </p:nvSpPr>
        <p:spPr/>
        <p:txBody>
          <a:bodyPr/>
          <a:lstStyle/>
          <a:p>
            <a:r>
              <a:rPr lang="en-US" dirty="0" smtClean="0"/>
              <a:t>MOSFET page</a:t>
            </a:r>
            <a:endParaRPr lang="ru-RU"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268413"/>
            <a:ext cx="4980586" cy="5113337"/>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14" name="Straight Arrow Connector 13"/>
          <p:cNvCxnSpPr/>
          <p:nvPr/>
        </p:nvCxnSpPr>
        <p:spPr>
          <a:xfrm flipH="1" flipV="1">
            <a:off x="5181600" y="3238500"/>
            <a:ext cx="914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096000" y="3098976"/>
            <a:ext cx="2640146" cy="1292662"/>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solidFill>
                  <a:srgbClr val="FF0000"/>
                </a:solidFill>
                <a:latin typeface="Verdana" pitchFamily="34" charset="0"/>
                <a:ea typeface="Verdana" pitchFamily="34" charset="0"/>
                <a:cs typeface="Verdana" pitchFamily="34" charset="0"/>
              </a:rPr>
              <a:t>Every topic with icon</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is clickable. There are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different representations</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of MOSFET data under each topic.</a:t>
            </a:r>
            <a:br>
              <a:rPr lang="en-US" sz="1200" kern="0" dirty="0" smtClean="0">
                <a:solidFill>
                  <a:srgbClr val="FF0000"/>
                </a:solidFill>
                <a:latin typeface="Verdana" pitchFamily="34" charset="0"/>
                <a:ea typeface="Verdana" pitchFamily="34" charset="0"/>
                <a:cs typeface="Verdana" pitchFamily="34" charset="0"/>
              </a:rPr>
            </a:br>
            <a:r>
              <a:rPr lang="en-US" sz="1200" u="sng" kern="0" dirty="0" smtClean="0">
                <a:solidFill>
                  <a:srgbClr val="FF0000"/>
                </a:solidFill>
                <a:latin typeface="Verdana" pitchFamily="34" charset="0"/>
                <a:ea typeface="Verdana" pitchFamily="34" charset="0"/>
                <a:cs typeface="Verdana" pitchFamily="34" charset="0"/>
              </a:rPr>
              <a:t>Click</a:t>
            </a:r>
            <a:r>
              <a:rPr lang="en-US" sz="1200" kern="0" dirty="0" smtClean="0">
                <a:solidFill>
                  <a:srgbClr val="FF0000"/>
                </a:solidFill>
                <a:latin typeface="Verdana" pitchFamily="34" charset="0"/>
                <a:ea typeface="Verdana" pitchFamily="34" charset="0"/>
                <a:cs typeface="Verdana" pitchFamily="34" charset="0"/>
              </a:rPr>
              <a:t> now on the first topic</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to see the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Voltage-&gt;</a:t>
            </a:r>
            <a:r>
              <a:rPr lang="en-US" sz="1200" kern="0" dirty="0" err="1" smtClean="0">
                <a:solidFill>
                  <a:srgbClr val="FF0000"/>
                </a:solidFill>
                <a:latin typeface="Verdana" pitchFamily="34" charset="0"/>
                <a:ea typeface="Verdana" pitchFamily="34" charset="0"/>
                <a:cs typeface="Verdana" pitchFamily="34" charset="0"/>
              </a:rPr>
              <a:t>R_ds</a:t>
            </a:r>
            <a:r>
              <a:rPr lang="en-US" sz="1200" kern="0" dirty="0" smtClean="0">
                <a:solidFill>
                  <a:srgbClr val="FF0000"/>
                </a:solidFill>
                <a:latin typeface="Verdana" pitchFamily="34" charset="0"/>
                <a:ea typeface="Verdana" pitchFamily="34" charset="0"/>
                <a:cs typeface="Verdana" pitchFamily="34" charset="0"/>
              </a:rPr>
              <a:t>(on) table  </a:t>
            </a:r>
            <a:endParaRPr lang="ru-RU" sz="1200" kern="0" dirty="0" smtClean="0">
              <a:solidFill>
                <a:srgbClr val="FF0000"/>
              </a:solidFill>
              <a:latin typeface="Verdana" pitchFamily="34" charset="0"/>
              <a:ea typeface="Verdana" pitchFamily="34" charset="0"/>
              <a:cs typeface="Verdana" pitchFamily="34" charset="0"/>
            </a:endParaRPr>
          </a:p>
        </p:txBody>
      </p:sp>
      <p:sp>
        <p:nvSpPr>
          <p:cNvPr id="18" name="TextBox 17"/>
          <p:cNvSpPr txBox="1"/>
          <p:nvPr/>
        </p:nvSpPr>
        <p:spPr bwMode="auto">
          <a:xfrm>
            <a:off x="4881807" y="981003"/>
            <a:ext cx="3260508" cy="1107996"/>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i="1" kern="0" dirty="0" smtClean="0">
                <a:solidFill>
                  <a:srgbClr val="FF0000"/>
                </a:solidFill>
                <a:latin typeface="Verdana" pitchFamily="34" charset="0"/>
                <a:ea typeface="Verdana" pitchFamily="34" charset="0"/>
                <a:cs typeface="Verdana" pitchFamily="34" charset="0"/>
              </a:rPr>
              <a:t>Thank you for waiting </a:t>
            </a:r>
            <a:r>
              <a:rPr lang="en-US" sz="1200" i="1" kern="0" dirty="0">
                <a:solidFill>
                  <a:srgbClr val="FF0000"/>
                </a:solidFill>
                <a:latin typeface="Verdana" pitchFamily="34" charset="0"/>
                <a:ea typeface="Verdana" pitchFamily="34" charset="0"/>
                <a:cs typeface="Verdana" pitchFamily="34" charset="0"/>
              </a:rPr>
              <a:t>t</a:t>
            </a:r>
            <a:r>
              <a:rPr lang="en-US" sz="1200" i="1" kern="0" dirty="0" smtClean="0">
                <a:solidFill>
                  <a:srgbClr val="FF0000"/>
                </a:solidFill>
                <a:latin typeface="Verdana" pitchFamily="34" charset="0"/>
                <a:ea typeface="Verdana" pitchFamily="34" charset="0"/>
                <a:cs typeface="Verdana" pitchFamily="34" charset="0"/>
              </a:rPr>
              <a:t>his page loaded</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might take few seconds until XMind</a:t>
            </a:r>
            <a:r>
              <a:rPr lang="en-US" sz="1200" i="1" kern="0" dirty="0">
                <a:solidFill>
                  <a:srgbClr val="FF0000"/>
                </a:solidFill>
                <a:latin typeface="Verdana" pitchFamily="34" charset="0"/>
                <a:ea typeface="Verdana" pitchFamily="34" charset="0"/>
                <a:cs typeface="Verdana" pitchFamily="34" charset="0"/>
              </a:rPr>
              <a:t> </a:t>
            </a:r>
            <a:r>
              <a:rPr lang="en-US" sz="1200" i="1" kern="0" dirty="0" smtClean="0">
                <a:solidFill>
                  <a:srgbClr val="FF0000"/>
                </a:solidFill>
                <a:latin typeface="Verdana" pitchFamily="34" charset="0"/>
                <a:ea typeface="Verdana" pitchFamily="34" charset="0"/>
                <a:cs typeface="Verdana" pitchFamily="34" charset="0"/>
              </a:rPr>
              <a:t>has</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shown. When you navigate to this page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second time during the session</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shows up instantly because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the data already in memory.</a:t>
            </a:r>
            <a:endParaRPr lang="ru-RU" sz="1200" i="1"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5143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8</a:t>
            </a:fld>
            <a:endParaRPr lang="ru-RU"/>
          </a:p>
        </p:txBody>
      </p:sp>
      <p:sp>
        <p:nvSpPr>
          <p:cNvPr id="4" name="Title 3"/>
          <p:cNvSpPr>
            <a:spLocks noGrp="1"/>
          </p:cNvSpPr>
          <p:nvPr>
            <p:ph type="title"/>
          </p:nvPr>
        </p:nvSpPr>
        <p:spPr/>
        <p:txBody>
          <a:bodyPr/>
          <a:lstStyle/>
          <a:p>
            <a:r>
              <a:rPr lang="en-US" dirty="0" smtClean="0"/>
              <a:t>Voltage, </a:t>
            </a:r>
            <a:r>
              <a:rPr lang="en-US" dirty="0" err="1" smtClean="0"/>
              <a:t>R_ds</a:t>
            </a:r>
            <a:r>
              <a:rPr lang="en-US" dirty="0" smtClean="0"/>
              <a:t>(on) page</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pic>
        <p:nvPicPr>
          <p:cNvPr id="9" name="Content Placeholder 8"/>
          <p:cNvPicPr>
            <a:picLocks noGrp="1" noChangeAspect="1"/>
          </p:cNvPicPr>
          <p:nvPr>
            <p:ph sz="quarter" idx="13"/>
          </p:nvPr>
        </p:nvPicPr>
        <p:blipFill>
          <a:blip r:embed="rId2"/>
          <a:stretch>
            <a:fillRect/>
          </a:stretch>
        </p:blipFill>
        <p:spPr>
          <a:xfrm>
            <a:off x="152400" y="1143000"/>
            <a:ext cx="6222177" cy="5113337"/>
          </a:xfrm>
          <a:prstGeom prst="rect">
            <a:avLst/>
          </a:prstGeom>
        </p:spPr>
      </p:pic>
      <p:cxnSp>
        <p:nvCxnSpPr>
          <p:cNvPr id="11" name="Straight Arrow Connector 10"/>
          <p:cNvCxnSpPr/>
          <p:nvPr/>
        </p:nvCxnSpPr>
        <p:spPr>
          <a:xfrm flipH="1">
            <a:off x="4114800" y="2590800"/>
            <a:ext cx="2743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2895600"/>
            <a:ext cx="2743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858000" y="1217362"/>
            <a:ext cx="1905000" cy="5001369"/>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Expand and collapse topics by clicking “+” to find best fit part for your application</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There is hot keys as well:</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expand current topic and all his subtopics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collapse current subtopic</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If you start type in a topic by mistake and just don’t want to save the changes press “Esc”. To undo any change press Ctrl-Z</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Note that anything what you do with </a:t>
            </a:r>
            <a:r>
              <a:rPr lang="en-US" sz="1050" kern="0" dirty="0" smtClean="0">
                <a:solidFill>
                  <a:srgbClr val="FF0000"/>
                </a:solidFill>
                <a:latin typeface="Verdana" pitchFamily="34" charset="0"/>
                <a:ea typeface="Verdana" pitchFamily="34" charset="0"/>
                <a:cs typeface="Verdana" pitchFamily="34" charset="0"/>
              </a:rPr>
              <a:t>the </a:t>
            </a:r>
            <a:r>
              <a:rPr lang="en-US" sz="1050" kern="0" dirty="0" smtClean="0">
                <a:solidFill>
                  <a:srgbClr val="FF0000"/>
                </a:solidFill>
                <a:latin typeface="Verdana" pitchFamily="34" charset="0"/>
                <a:ea typeface="Verdana" pitchFamily="34" charset="0"/>
                <a:cs typeface="Verdana" pitchFamily="34" charset="0"/>
              </a:rPr>
              <a:t>map (e.g. just expanding some topics) changes the file and XMIND want to save the changes. It will ask if you try to close the file. Just close without saving if you don’t need this changes</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Look to the</a:t>
            </a:r>
            <a:r>
              <a:rPr lang="en-US" sz="1050" kern="0" dirty="0" smtClean="0">
                <a:solidFill>
                  <a:srgbClr val="FF0000"/>
                </a:solidFill>
                <a:latin typeface="Verdana" pitchFamily="34" charset="0"/>
                <a:ea typeface="Verdana" pitchFamily="34" charset="0"/>
                <a:cs typeface="Verdana" pitchFamily="34" charset="0"/>
              </a:rPr>
              <a:t> next slide as example what you can see</a:t>
            </a:r>
          </a:p>
          <a:p>
            <a: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8736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9</a:t>
            </a:fld>
            <a:endParaRPr lang="ru-RU"/>
          </a:p>
        </p:txBody>
      </p:sp>
      <p:sp>
        <p:nvSpPr>
          <p:cNvPr id="4" name="Title 3"/>
          <p:cNvSpPr>
            <a:spLocks noGrp="1"/>
          </p:cNvSpPr>
          <p:nvPr>
            <p:ph type="title"/>
          </p:nvPr>
        </p:nvSpPr>
        <p:spPr/>
        <p:txBody>
          <a:bodyPr/>
          <a:lstStyle/>
          <a:p>
            <a:endParaRPr lang="ru-RU"/>
          </a:p>
        </p:txBody>
      </p:sp>
      <p:pic>
        <p:nvPicPr>
          <p:cNvPr id="7" name="Content Placeholder 6"/>
          <p:cNvPicPr>
            <a:picLocks noGrp="1" noChangeAspect="1"/>
          </p:cNvPicPr>
          <p:nvPr>
            <p:ph sz="quarter" idx="13"/>
          </p:nvPr>
        </p:nvPicPr>
        <p:blipFill>
          <a:blip r:embed="rId2"/>
          <a:stretch>
            <a:fillRect/>
          </a:stretch>
        </p:blipFill>
        <p:spPr>
          <a:xfrm>
            <a:off x="250825" y="1447850"/>
            <a:ext cx="8642350" cy="4754463"/>
          </a:xfrm>
          <a:prstGeom prst="rect">
            <a:avLst/>
          </a:prstGeo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06668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ags/tag3.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1185</Words>
  <Application>Microsoft Office PowerPoint</Application>
  <PresentationFormat>On-screen Show (4:3)</PresentationFormat>
  <Paragraphs>96</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IFX_Template_2015_4_3</vt:lpstr>
      <vt:lpstr>Infineon product Mind Map and Selection Tool</vt:lpstr>
      <vt:lpstr>Index</vt:lpstr>
      <vt:lpstr>What is the Infineon product mind mapping tool?</vt:lpstr>
      <vt:lpstr>How to run XMind?</vt:lpstr>
      <vt:lpstr>3 steps to start</vt:lpstr>
      <vt:lpstr>Starting page</vt:lpstr>
      <vt:lpstr>MOSFET page</vt:lpstr>
      <vt:lpstr>Voltage, R_ds(on) page</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2018-07-26T13:33:26Z</dcterms:created>
  <dcterms:modified xsi:type="dcterms:W3CDTF">2018-07-26T17:00:49Z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