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5"/>
  </p:sldMasterIdLst>
  <p:notesMasterIdLst>
    <p:notesMasterId r:id="rId15"/>
  </p:notesMasterIdLst>
  <p:handoutMasterIdLst>
    <p:handoutMasterId r:id="rId16"/>
  </p:handoutMasterIdLst>
  <p:sldIdLst>
    <p:sldId id="318" r:id="rId6"/>
    <p:sldId id="325" r:id="rId7"/>
    <p:sldId id="323" r:id="rId8"/>
    <p:sldId id="326" r:id="rId9"/>
    <p:sldId id="327" r:id="rId10"/>
    <p:sldId id="328" r:id="rId11"/>
    <p:sldId id="329" r:id="rId12"/>
    <p:sldId id="331" r:id="rId13"/>
    <p:sldId id="324" r:id="rId14"/>
  </p:sldIdLst>
  <p:sldSz cx="9144000" cy="6858000" type="screen4x3"/>
  <p:notesSz cx="7099300" cy="10234613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B377A"/>
    <a:srgbClr val="E9E6E6"/>
    <a:srgbClr val="FF0066"/>
    <a:srgbClr val="DEE6ED"/>
    <a:srgbClr val="C8D8E6"/>
    <a:srgbClr val="23476E"/>
    <a:srgbClr val="23214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4667" autoAdjust="0"/>
  </p:normalViewPr>
  <p:slideViewPr>
    <p:cSldViewPr snapToObjects="1" showGuides="1">
      <p:cViewPr varScale="1">
        <p:scale>
          <a:sx n="87" d="100"/>
          <a:sy n="87" d="100"/>
        </p:scale>
        <p:origin x="1306" y="77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3" d="100"/>
          <a:sy n="83" d="100"/>
        </p:scale>
        <p:origin x="-1008" y="-58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pPr algn="ctr"/>
            <a:r>
              <a:rPr lang="en-US" sz="800" b="1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en-US" sz="800" b="1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Jan 2019</a:t>
            </a:r>
          </a:p>
          <a:p>
            <a:pPr algn="l"/>
            <a:endParaRPr lang="en-US" sz="8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‹#›</a:t>
            </a:fld>
            <a:endParaRPr lang="en-US" sz="8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endParaRPr lang="en-US" sz="8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Jan 2019</a:t>
            </a:r>
          </a:p>
          <a:p>
            <a:endParaRPr lang="en-US" dirty="0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dirty="0" smtClean="0"/>
              <a:t>Jan 2019</a:t>
            </a:r>
          </a:p>
          <a:p>
            <a:endParaRPr lang="en-US" dirty="0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dirty="0" smtClean="0"/>
              <a:t>Jan 2019</a:t>
            </a:r>
          </a:p>
          <a:p>
            <a:endParaRPr lang="en-US" dirty="0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64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dirty="0" smtClean="0"/>
              <a:t>Jan 2019</a:t>
            </a:r>
          </a:p>
          <a:p>
            <a:endParaRPr lang="en-US" dirty="0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7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Freihandform 14"/>
          <p:cNvSpPr/>
          <p:nvPr userDrawn="1"/>
        </p:nvSpPr>
        <p:spPr bwMode="auto">
          <a:xfrm>
            <a:off x="-24632" y="-12192"/>
            <a:ext cx="9176381" cy="5529424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289 w 9162742"/>
              <a:gd name="connsiteY0" fmla="*/ 5433024 h 5433024"/>
              <a:gd name="connsiteX1" fmla="*/ 9162742 w 9162742"/>
              <a:gd name="connsiteY1" fmla="*/ 3663696 h 5433024"/>
              <a:gd name="connsiteX2" fmla="*/ 9162742 w 9162742"/>
              <a:gd name="connsiteY2" fmla="*/ 0 h 5433024"/>
              <a:gd name="connsiteX3" fmla="*/ 6302 w 9162742"/>
              <a:gd name="connsiteY3" fmla="*/ 6178 h 5433024"/>
              <a:gd name="connsiteX4" fmla="*/ 289 w 9162742"/>
              <a:gd name="connsiteY4" fmla="*/ 5433024 h 5433024"/>
              <a:gd name="connsiteX0" fmla="*/ 289 w 9170491"/>
              <a:gd name="connsiteY0" fmla="*/ 5433024 h 5433024"/>
              <a:gd name="connsiteX1" fmla="*/ 9170491 w 9170491"/>
              <a:gd name="connsiteY1" fmla="*/ 5035296 h 5433024"/>
              <a:gd name="connsiteX2" fmla="*/ 9162742 w 9170491"/>
              <a:gd name="connsiteY2" fmla="*/ 0 h 5433024"/>
              <a:gd name="connsiteX3" fmla="*/ 6302 w 9170491"/>
              <a:gd name="connsiteY3" fmla="*/ 6178 h 5433024"/>
              <a:gd name="connsiteX4" fmla="*/ 289 w 9170491"/>
              <a:gd name="connsiteY4" fmla="*/ 5433024 h 5433024"/>
              <a:gd name="connsiteX0" fmla="*/ 6179 w 9176381"/>
              <a:gd name="connsiteY0" fmla="*/ 5439038 h 5439038"/>
              <a:gd name="connsiteX1" fmla="*/ 9176381 w 9176381"/>
              <a:gd name="connsiteY1" fmla="*/ 5041310 h 5439038"/>
              <a:gd name="connsiteX2" fmla="*/ 9168632 w 9176381"/>
              <a:gd name="connsiteY2" fmla="*/ 6014 h 5439038"/>
              <a:gd name="connsiteX3" fmla="*/ 0 w 9176381"/>
              <a:gd name="connsiteY3" fmla="*/ 0 h 5439038"/>
              <a:gd name="connsiteX4" fmla="*/ 6179 w 9176381"/>
              <a:gd name="connsiteY4" fmla="*/ 5439038 h 54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6381" h="5439038">
                <a:moveTo>
                  <a:pt x="6179" y="5439038"/>
                </a:moveTo>
                <a:lnTo>
                  <a:pt x="9176381" y="5041310"/>
                </a:lnTo>
                <a:lnTo>
                  <a:pt x="9168632" y="6014"/>
                </a:lnTo>
                <a:lnTo>
                  <a:pt x="0" y="0"/>
                </a:lnTo>
                <a:cubicBezTo>
                  <a:pt x="2115" y="1353285"/>
                  <a:pt x="4064" y="4085753"/>
                  <a:pt x="6179" y="543903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32666" y="-27384"/>
            <a:ext cx="9184415" cy="5544616"/>
            <a:chOff x="-32666" y="-27384"/>
            <a:chExt cx="9184415" cy="5544616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32666" y="3430006"/>
              <a:ext cx="2156394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156176" y="-27384"/>
              <a:ext cx="2808312" cy="54006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916832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E30034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- restricted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542AFB47-30B2-4CF3-99B1-D4A574D2AB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68734E14-8F40-45F2-9240-3BBD40DA5C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, Two Columns,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4A0E4EB-DD25-43BE-BFA3-4630BF606C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442EBEC1-AE3C-4F00-B1A0-1DD4A0DEE1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65AD96A4-1260-4261-ADA2-3242943616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91DF935-D33F-4232-8F7E-FEAD6D2BA5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8069FF52-54AB-4398-82F6-44A1A290C3C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4pPr>
              <a:buNone/>
              <a:defRPr/>
            </a:lvl4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C8AC550A-2BA7-40E5-B103-B3E190EE602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6893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Freihandform 14"/>
          <p:cNvSpPr/>
          <p:nvPr userDrawn="1"/>
        </p:nvSpPr>
        <p:spPr bwMode="auto">
          <a:xfrm>
            <a:off x="-24632" y="-12192"/>
            <a:ext cx="9176381" cy="5529424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289 w 9162742"/>
              <a:gd name="connsiteY0" fmla="*/ 5433024 h 5433024"/>
              <a:gd name="connsiteX1" fmla="*/ 9162742 w 9162742"/>
              <a:gd name="connsiteY1" fmla="*/ 3663696 h 5433024"/>
              <a:gd name="connsiteX2" fmla="*/ 9162742 w 9162742"/>
              <a:gd name="connsiteY2" fmla="*/ 0 h 5433024"/>
              <a:gd name="connsiteX3" fmla="*/ 6302 w 9162742"/>
              <a:gd name="connsiteY3" fmla="*/ 6178 h 5433024"/>
              <a:gd name="connsiteX4" fmla="*/ 289 w 9162742"/>
              <a:gd name="connsiteY4" fmla="*/ 5433024 h 5433024"/>
              <a:gd name="connsiteX0" fmla="*/ 289 w 9170491"/>
              <a:gd name="connsiteY0" fmla="*/ 5433024 h 5433024"/>
              <a:gd name="connsiteX1" fmla="*/ 9170491 w 9170491"/>
              <a:gd name="connsiteY1" fmla="*/ 5035296 h 5433024"/>
              <a:gd name="connsiteX2" fmla="*/ 9162742 w 9170491"/>
              <a:gd name="connsiteY2" fmla="*/ 0 h 5433024"/>
              <a:gd name="connsiteX3" fmla="*/ 6302 w 9170491"/>
              <a:gd name="connsiteY3" fmla="*/ 6178 h 5433024"/>
              <a:gd name="connsiteX4" fmla="*/ 289 w 9170491"/>
              <a:gd name="connsiteY4" fmla="*/ 5433024 h 5433024"/>
              <a:gd name="connsiteX0" fmla="*/ 6179 w 9176381"/>
              <a:gd name="connsiteY0" fmla="*/ 5439038 h 5439038"/>
              <a:gd name="connsiteX1" fmla="*/ 9176381 w 9176381"/>
              <a:gd name="connsiteY1" fmla="*/ 5041310 h 5439038"/>
              <a:gd name="connsiteX2" fmla="*/ 9168632 w 9176381"/>
              <a:gd name="connsiteY2" fmla="*/ 6014 h 5439038"/>
              <a:gd name="connsiteX3" fmla="*/ 0 w 9176381"/>
              <a:gd name="connsiteY3" fmla="*/ 0 h 5439038"/>
              <a:gd name="connsiteX4" fmla="*/ 6179 w 9176381"/>
              <a:gd name="connsiteY4" fmla="*/ 5439038 h 54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6381" h="5439038">
                <a:moveTo>
                  <a:pt x="6179" y="5439038"/>
                </a:moveTo>
                <a:lnTo>
                  <a:pt x="9176381" y="5041310"/>
                </a:lnTo>
                <a:lnTo>
                  <a:pt x="9168632" y="6014"/>
                </a:lnTo>
                <a:lnTo>
                  <a:pt x="0" y="0"/>
                </a:lnTo>
                <a:cubicBezTo>
                  <a:pt x="2115" y="1353285"/>
                  <a:pt x="4064" y="4085753"/>
                  <a:pt x="6179" y="543903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32666" y="-27384"/>
            <a:ext cx="9184415" cy="5544616"/>
            <a:chOff x="-32666" y="-27384"/>
            <a:chExt cx="9184415" cy="5544616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32666" y="3430006"/>
              <a:ext cx="2156394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156176" y="-27384"/>
              <a:ext cx="2808312" cy="54006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240538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E30034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- restricted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inal_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5" name="Freihandform 14"/>
          <p:cNvSpPr/>
          <p:nvPr userDrawn="1"/>
        </p:nvSpPr>
        <p:spPr bwMode="auto">
          <a:xfrm>
            <a:off x="-18742" y="-6178"/>
            <a:ext cx="9162742" cy="3867226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2742" h="4053675">
                <a:moveTo>
                  <a:pt x="289" y="4053675"/>
                </a:moveTo>
                <a:lnTo>
                  <a:pt x="9162742" y="3663696"/>
                </a:lnTo>
                <a:lnTo>
                  <a:pt x="9162742" y="0"/>
                </a:lnTo>
                <a:lnTo>
                  <a:pt x="6302" y="6178"/>
                </a:lnTo>
                <a:cubicBezTo>
                  <a:pt x="8417" y="1359463"/>
                  <a:pt x="-1826" y="2700390"/>
                  <a:pt x="289" y="4053675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068" t="-5496" b="-7152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uppieren 16"/>
          <p:cNvGrpSpPr/>
          <p:nvPr userDrawn="1"/>
        </p:nvGrpSpPr>
        <p:grpSpPr>
          <a:xfrm>
            <a:off x="-38456" y="-6096"/>
            <a:ext cx="9206840" cy="3795136"/>
            <a:chOff x="-38456" y="-6096"/>
            <a:chExt cx="9206840" cy="3957440"/>
          </a:xfrm>
        </p:grpSpPr>
        <p:cxnSp>
          <p:nvCxnSpPr>
            <p:cNvPr id="27" name="Gerade Verbindung 20"/>
            <p:cNvCxnSpPr/>
            <p:nvPr/>
          </p:nvCxnSpPr>
          <p:spPr>
            <a:xfrm>
              <a:off x="2843808" y="2513104"/>
              <a:ext cx="648072" cy="143824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5"/>
            <p:cNvCxnSpPr/>
            <p:nvPr/>
          </p:nvCxnSpPr>
          <p:spPr>
            <a:xfrm>
              <a:off x="-38456" y="1923981"/>
              <a:ext cx="2882264" cy="589123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8"/>
            <p:cNvCxnSpPr/>
            <p:nvPr/>
          </p:nvCxnSpPr>
          <p:spPr>
            <a:xfrm flipH="1">
              <a:off x="2843808" y="0"/>
              <a:ext cx="1656184" cy="2513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29"/>
            <p:cNvCxnSpPr/>
            <p:nvPr/>
          </p:nvCxnSpPr>
          <p:spPr>
            <a:xfrm>
              <a:off x="6828632" y="-6096"/>
              <a:ext cx="2339752" cy="26058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 bwMode="auto">
            <a:xfrm>
              <a:off x="2783992" y="2434739"/>
              <a:ext cx="144016" cy="150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E30034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- restricted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17" name="Freihandform 19"/>
          <p:cNvSpPr/>
          <p:nvPr userDrawn="1"/>
        </p:nvSpPr>
        <p:spPr bwMode="auto">
          <a:xfrm>
            <a:off x="3948684" y="-15240"/>
            <a:ext cx="5202936" cy="3664987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936" h="3832860">
                <a:moveTo>
                  <a:pt x="5202936" y="3649980"/>
                </a:moveTo>
                <a:lnTo>
                  <a:pt x="5202936" y="0"/>
                </a:lnTo>
                <a:lnTo>
                  <a:pt x="867156" y="0"/>
                </a:lnTo>
                <a:lnTo>
                  <a:pt x="0" y="1984083"/>
                </a:lnTo>
                <a:lnTo>
                  <a:pt x="1301496" y="3832860"/>
                </a:lnTo>
                <a:lnTo>
                  <a:pt x="5202936" y="364998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40" t="-32632" r="-33130" b="-1422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8" name="Freihandform 21"/>
          <p:cNvSpPr/>
          <p:nvPr userDrawn="1"/>
        </p:nvSpPr>
        <p:spPr bwMode="auto">
          <a:xfrm>
            <a:off x="-12440" y="-15240"/>
            <a:ext cx="4831575" cy="1894426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855" h="1981200">
                <a:moveTo>
                  <a:pt x="4864855" y="0"/>
                </a:moveTo>
                <a:lnTo>
                  <a:pt x="0" y="0"/>
                </a:lnTo>
                <a:lnTo>
                  <a:pt x="0" y="1615440"/>
                </a:lnTo>
                <a:lnTo>
                  <a:pt x="4000500" y="1981200"/>
                </a:lnTo>
                <a:lnTo>
                  <a:pt x="4864855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5378" b="-35378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9" name="Freihandform 22"/>
          <p:cNvSpPr/>
          <p:nvPr userDrawn="1"/>
        </p:nvSpPr>
        <p:spPr bwMode="auto">
          <a:xfrm>
            <a:off x="-12440" y="1529446"/>
            <a:ext cx="5267357" cy="2331602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017" h="2438400">
                <a:moveTo>
                  <a:pt x="5293017" y="2215978"/>
                </a:moveTo>
                <a:lnTo>
                  <a:pt x="3992880" y="365760"/>
                </a:lnTo>
                <a:lnTo>
                  <a:pt x="0" y="0"/>
                </a:lnTo>
                <a:lnTo>
                  <a:pt x="0" y="2438400"/>
                </a:lnTo>
                <a:lnTo>
                  <a:pt x="5293017" y="2215978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331" b="-35109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pieren 23"/>
          <p:cNvGrpSpPr/>
          <p:nvPr userDrawn="1"/>
        </p:nvGrpSpPr>
        <p:grpSpPr>
          <a:xfrm>
            <a:off x="-12440" y="-15240"/>
            <a:ext cx="5267357" cy="3663608"/>
            <a:chOff x="27112" y="-15240"/>
            <a:chExt cx="5267357" cy="3831418"/>
          </a:xfrm>
        </p:grpSpPr>
        <p:cxnSp>
          <p:nvCxnSpPr>
            <p:cNvPr id="21" name="Gerade Verbindung 24"/>
            <p:cNvCxnSpPr>
              <a:endCxn id="19" idx="0"/>
            </p:cNvCxnSpPr>
            <p:nvPr/>
          </p:nvCxnSpPr>
          <p:spPr>
            <a:xfrm>
              <a:off x="4000428" y="1968843"/>
              <a:ext cx="1294041" cy="184733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6"/>
            <p:cNvCxnSpPr>
              <a:stCxn id="18" idx="2"/>
              <a:endCxn id="19" idx="1"/>
            </p:cNvCxnSpPr>
            <p:nvPr/>
          </p:nvCxnSpPr>
          <p:spPr>
            <a:xfrm>
              <a:off x="27112" y="1600200"/>
              <a:ext cx="3973523" cy="36576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7"/>
            <p:cNvCxnSpPr>
              <a:stCxn id="17" idx="2"/>
              <a:endCxn id="19" idx="1"/>
            </p:cNvCxnSpPr>
            <p:nvPr/>
          </p:nvCxnSpPr>
          <p:spPr>
            <a:xfrm flipH="1">
              <a:off x="4000635" y="-15240"/>
              <a:ext cx="854757" cy="1981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30"/>
            <p:cNvSpPr/>
            <p:nvPr/>
          </p:nvSpPr>
          <p:spPr bwMode="auto">
            <a:xfrm>
              <a:off x="3934723" y="1893952"/>
              <a:ext cx="144016" cy="1505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25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E30034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- restricted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8A0B42F1-57B5-42CD-953E-ED4DCE791C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132FE172-F370-450B-9494-FD7900E1DA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B4A0ADD3-5FF6-40EE-B152-53D32646C79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7" name="IFXSHAPE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B9913865-028A-4B7A-BDCB-FBA052564B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22"/>
          <p:cNvSpPr/>
          <p:nvPr userDrawn="1"/>
        </p:nvSpPr>
        <p:spPr bwMode="auto">
          <a:xfrm>
            <a:off x="-13234" y="0"/>
            <a:ext cx="9157233" cy="68734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195" y="252898"/>
            <a:ext cx="967277" cy="423023"/>
          </a:xfrm>
          <a:prstGeom prst="rect">
            <a:avLst/>
          </a:prstGeom>
        </p:spPr>
      </p:pic>
      <p:grpSp>
        <p:nvGrpSpPr>
          <p:cNvPr id="10" name="Gruppieren 33"/>
          <p:cNvGrpSpPr/>
          <p:nvPr userDrawn="1"/>
        </p:nvGrpSpPr>
        <p:grpSpPr>
          <a:xfrm>
            <a:off x="-26987" y="0"/>
            <a:ext cx="9170987" cy="5733256"/>
            <a:chOff x="-26987" y="0"/>
            <a:chExt cx="9170987" cy="5733256"/>
          </a:xfrm>
          <a:solidFill>
            <a:schemeClr val="tx2"/>
          </a:solidFill>
        </p:grpSpPr>
        <p:cxnSp>
          <p:nvCxnSpPr>
            <p:cNvPr id="11" name="Gerade Verbindung 5"/>
            <p:cNvCxnSpPr/>
            <p:nvPr/>
          </p:nvCxnSpPr>
          <p:spPr>
            <a:xfrm flipH="1">
              <a:off x="3587742" y="2708920"/>
              <a:ext cx="5556256" cy="2127991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0"/>
            <p:cNvCxnSpPr/>
            <p:nvPr/>
          </p:nvCxnSpPr>
          <p:spPr>
            <a:xfrm flipH="1" flipV="1">
              <a:off x="3587741" y="4836910"/>
              <a:ext cx="264179" cy="896346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3"/>
            <p:cNvCxnSpPr/>
            <p:nvPr/>
          </p:nvCxnSpPr>
          <p:spPr>
            <a:xfrm flipH="1" flipV="1">
              <a:off x="-26987" y="3429646"/>
              <a:ext cx="3614729" cy="1407264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6"/>
            <p:cNvCxnSpPr/>
            <p:nvPr/>
          </p:nvCxnSpPr>
          <p:spPr>
            <a:xfrm flipH="1" flipV="1">
              <a:off x="5652120" y="0"/>
              <a:ext cx="3491880" cy="4149081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20"/>
            <p:cNvCxnSpPr>
              <a:stCxn id="9" idx="4"/>
            </p:cNvCxnSpPr>
            <p:nvPr/>
          </p:nvCxnSpPr>
          <p:spPr>
            <a:xfrm flipV="1">
              <a:off x="9143998" y="1846894"/>
              <a:ext cx="2" cy="3281799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6"/>
            <p:cNvSpPr/>
            <p:nvPr/>
          </p:nvSpPr>
          <p:spPr bwMode="auto">
            <a:xfrm>
              <a:off x="3515733" y="4764902"/>
              <a:ext cx="144016" cy="144016"/>
            </a:xfrm>
            <a:prstGeom prst="ellipse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2132856"/>
            <a:ext cx="6115046" cy="67114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 smtClean="0"/>
              <a:t>Click to enter Section</a:t>
            </a:r>
            <a:endParaRPr lang="en-GB" dirty="0"/>
          </a:p>
        </p:txBody>
      </p:sp>
      <p:sp>
        <p:nvSpPr>
          <p:cNvPr id="9" name="Freihandform 2"/>
          <p:cNvSpPr/>
          <p:nvPr userDrawn="1"/>
        </p:nvSpPr>
        <p:spPr bwMode="auto">
          <a:xfrm>
            <a:off x="-21185" y="5128693"/>
            <a:ext cx="9165183" cy="1744806"/>
          </a:xfrm>
          <a:custGeom>
            <a:avLst/>
            <a:gdLst>
              <a:gd name="connsiteX0" fmla="*/ 9113004 w 9113004"/>
              <a:gd name="connsiteY0" fmla="*/ 92990 h 1906291"/>
              <a:gd name="connsiteX1" fmla="*/ 9113004 w 9113004"/>
              <a:gd name="connsiteY1" fmla="*/ 1906291 h 1906291"/>
              <a:gd name="connsiteX2" fmla="*/ 0 w 9113004"/>
              <a:gd name="connsiteY2" fmla="*/ 1906291 h 1906291"/>
              <a:gd name="connsiteX3" fmla="*/ 0 w 9113004"/>
              <a:gd name="connsiteY3" fmla="*/ 674176 h 1906291"/>
              <a:gd name="connsiteX4" fmla="*/ 7849892 w 9113004"/>
              <a:gd name="connsiteY4" fmla="*/ 0 h 1906291"/>
              <a:gd name="connsiteX5" fmla="*/ 9113004 w 9113004"/>
              <a:gd name="connsiteY5" fmla="*/ 92990 h 1906291"/>
              <a:gd name="connsiteX0" fmla="*/ 9120917 w 9120917"/>
              <a:gd name="connsiteY0" fmla="*/ 92990 h 1906291"/>
              <a:gd name="connsiteX1" fmla="*/ 9120917 w 9120917"/>
              <a:gd name="connsiteY1" fmla="*/ 1906291 h 1906291"/>
              <a:gd name="connsiteX2" fmla="*/ 7913 w 9120917"/>
              <a:gd name="connsiteY2" fmla="*/ 1906291 h 1906291"/>
              <a:gd name="connsiteX3" fmla="*/ 0 w 9120917"/>
              <a:gd name="connsiteY3" fmla="*/ 525435 h 1906291"/>
              <a:gd name="connsiteX4" fmla="*/ 7857805 w 9120917"/>
              <a:gd name="connsiteY4" fmla="*/ 0 h 1906291"/>
              <a:gd name="connsiteX5" fmla="*/ 9120917 w 9120917"/>
              <a:gd name="connsiteY5" fmla="*/ 92990 h 190629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7841980 w 9120917"/>
              <a:gd name="connsiteY4" fmla="*/ 683774 h 1813301"/>
              <a:gd name="connsiteX5" fmla="*/ 9120917 w 9120917"/>
              <a:gd name="connsiteY5" fmla="*/ 0 h 181330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9120917 w 9120917"/>
              <a:gd name="connsiteY4" fmla="*/ 0 h 181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917" h="1813301">
                <a:moveTo>
                  <a:pt x="9120917" y="0"/>
                </a:moveTo>
                <a:lnTo>
                  <a:pt x="9120917" y="1813301"/>
                </a:lnTo>
                <a:lnTo>
                  <a:pt x="7913" y="1813301"/>
                </a:lnTo>
                <a:cubicBezTo>
                  <a:pt x="5275" y="1353016"/>
                  <a:pt x="2638" y="892730"/>
                  <a:pt x="0" y="432445"/>
                </a:cubicBezTo>
                <a:lnTo>
                  <a:pt x="9120917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b="1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D9F73ADA-91D7-4F78-9D6C-EDDF3C1E43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"/>
            <a:ext cx="9144000" cy="9083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200"/>
            <a:ext cx="9144000" cy="304800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5" name="IFXSHAPE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52" r:id="rId4"/>
    <p:sldLayoutId id="2147483729" r:id="rId5"/>
    <p:sldLayoutId id="2147483730" r:id="rId6"/>
    <p:sldLayoutId id="2147483741" r:id="rId7"/>
    <p:sldLayoutId id="2147483731" r:id="rId8"/>
    <p:sldLayoutId id="2147483747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54" r:id="rId18"/>
    <p:sldLayoutId id="2147483748" r:id="rId19"/>
    <p:sldLayoutId id="2147483753" r:id="rId2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120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000" indent="-288000" algn="l" rtl="0" eaLnBrk="1" fontAlgn="base" hangingPunct="1">
        <a:spcBef>
          <a:spcPts val="0"/>
        </a:spcBef>
        <a:spcAft>
          <a:spcPts val="9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Arial" panose="020B0604020202020204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Arial" panose="020B0604020202020204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Arial" panose="020B0604020202020204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basov007/Smart_Product_Selection_Map/archive/master.zip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Vasily.Basov@infineon.com" TargetMode="Externa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Become</a:t>
            </a:r>
            <a:r>
              <a:rPr lang="de-DE" dirty="0" smtClean="0"/>
              <a:t> </a:t>
            </a:r>
            <a:r>
              <a:rPr lang="de-DE" dirty="0"/>
              <a:t>I</a:t>
            </a:r>
            <a:r>
              <a:rPr lang="de-DE" dirty="0" smtClean="0"/>
              <a:t>nfineon </a:t>
            </a:r>
            <a:r>
              <a:rPr lang="en-US" dirty="0" smtClean="0"/>
              <a:t>portfolio</a:t>
            </a:r>
            <a:r>
              <a:rPr lang="de-DE" dirty="0" smtClean="0"/>
              <a:t> expert in 1 </a:t>
            </a:r>
            <a:r>
              <a:rPr lang="de-DE" dirty="0" err="1" smtClean="0"/>
              <a:t>minute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468000" y="6073551"/>
            <a:ext cx="6336000" cy="307777"/>
          </a:xfrm>
        </p:spPr>
        <p:txBody>
          <a:bodyPr/>
          <a:lstStyle/>
          <a:p>
            <a:r>
              <a:rPr lang="en-US" dirty="0" smtClean="0"/>
              <a:t>Vasily Basov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 smtClean="0"/>
              <a:t>- restricted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become expert in one minute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10.000 Infineon products for dozens </a:t>
            </a:r>
            <a:r>
              <a:rPr lang="en-US" dirty="0"/>
              <a:t>of application </a:t>
            </a:r>
            <a:r>
              <a:rPr lang="en-US" dirty="0" smtClean="0"/>
              <a:t>areas</a:t>
            </a:r>
          </a:p>
          <a:p>
            <a:pPr marL="0" indent="0" algn="ctr">
              <a:buNone/>
            </a:pPr>
            <a:r>
              <a:rPr lang="en-US" dirty="0" smtClean="0"/>
              <a:t>Sales professionals need to offer a customer optimal solution quickly </a:t>
            </a:r>
            <a:r>
              <a:rPr lang="en-US" dirty="0" smtClean="0"/>
              <a:t>without referring to the </a:t>
            </a:r>
            <a:r>
              <a:rPr lang="en-US" dirty="0" smtClean="0"/>
              <a:t>Internet </a:t>
            </a:r>
            <a:r>
              <a:rPr lang="en-US" dirty="0" smtClean="0"/>
              <a:t>or </a:t>
            </a:r>
            <a:r>
              <a:rPr lang="en-US" dirty="0" smtClean="0"/>
              <a:t>contacting engineers 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Question: How much time of study, trainings and practice is needed to become familiar with Infineon portfolio?</a:t>
            </a:r>
          </a:p>
          <a:p>
            <a:pPr marL="0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Answer: One minute*</a:t>
            </a:r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*One minute is needed to download and start </a:t>
            </a:r>
            <a:r>
              <a:rPr lang="en-US" sz="1800" b="1" dirty="0" smtClean="0"/>
              <a:t>Smart Product Selection Map</a:t>
            </a:r>
            <a:r>
              <a:rPr lang="en-US" sz="1800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- restricted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3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What is the idea of </a:t>
            </a:r>
            <a:r>
              <a:rPr lang="en-US" sz="2000" b="1" dirty="0" smtClean="0"/>
              <a:t>Smart Product Selection Map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Actual information from Infineon’s website is automatically collected in a local database that does not require an Internet connection during further use.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We sorted components into large categories. Then we created </a:t>
            </a:r>
            <a:r>
              <a:rPr lang="en-US" dirty="0" smtClean="0"/>
              <a:t>separate interactive page for each category. </a:t>
            </a:r>
            <a:r>
              <a:rPr lang="en-US" dirty="0"/>
              <a:t>This page immediately gives information about </a:t>
            </a:r>
            <a:r>
              <a:rPr lang="en-US" dirty="0" smtClean="0"/>
              <a:t>technical </a:t>
            </a:r>
            <a:r>
              <a:rPr lang="en-US" dirty="0"/>
              <a:t>parameters of the available products and allows you to explore the portfolio down to a single component.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Clicking on the table cells, you move through the component parameter tree, choosing a branch according to your technical requirements, up to a particular part number.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You can open at the same time any number of </a:t>
            </a:r>
            <a:r>
              <a:rPr lang="en-US" dirty="0" smtClean="0"/>
              <a:t>branches and part numbers </a:t>
            </a:r>
            <a:r>
              <a:rPr lang="en-US" dirty="0"/>
              <a:t>to compare </a:t>
            </a:r>
            <a:r>
              <a:rPr lang="en-US" dirty="0" smtClean="0"/>
              <a:t>visually </a:t>
            </a:r>
            <a:r>
              <a:rPr lang="en-US" dirty="0"/>
              <a:t>various options.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Using the buttons on the control panel, you can instantly switch views of the table, viewing the portfolio in terms of various parameters. This gives a better understanding of the internal structure of the product portfolio, shows the areas of application of various technologies.</a:t>
            </a:r>
            <a:endParaRPr lang="ru-RU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855075" y="6553200"/>
            <a:ext cx="288925" cy="304800"/>
          </a:xfrm>
        </p:spPr>
        <p:txBody>
          <a:bodyPr/>
          <a:lstStyle/>
          <a:p>
            <a:fld id="{8A0B42F1-57B5-42CD-953E-ED4DCE791CC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87338" cy="304800"/>
          </a:xfrm>
        </p:spPr>
        <p:txBody>
          <a:bodyPr/>
          <a:lstStyle/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553200"/>
            <a:ext cx="574675" cy="304800"/>
          </a:xfrm>
        </p:spPr>
        <p:txBody>
          <a:bodyPr/>
          <a:lstStyle/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32FE172-F370-450B-9494-FD7900E1DA7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3067"/>
            <a:ext cx="9068295" cy="441960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0" y="1600200"/>
            <a:ext cx="8915894" cy="304800"/>
          </a:xfrm>
          <a:prstGeom prst="rect">
            <a:avLst/>
          </a:prstGeom>
          <a:noFill/>
          <a:ln w="222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991199" y="1087623"/>
            <a:ext cx="223619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b="1" dirty="0" smtClean="0">
                <a:solidFill>
                  <a:srgbClr val="FF0000"/>
                </a:solidFill>
              </a:rPr>
              <a:t>1. Select product category</a:t>
            </a:r>
            <a:endParaRPr lang="en-US" sz="1400" b="1" kern="0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1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28285"/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92828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Verdana"/>
              </a:rPr>
              <a:t>Copyright © Infineon Technologies AG 2019. All rights reserved.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92828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Verdan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28285"/>
              </a:buClr>
              <a:buSzTx/>
              <a:buFontTx/>
              <a:buNone/>
              <a:tabLst/>
              <a:defRPr/>
            </a:pPr>
            <a:fld id="{132FE172-F370-450B-9494-FD7900E1DA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Verdana"/>
              </a:rPr>
              <a:pPr marL="0" marR="0" lvl="0" indent="0" algn="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28285"/>
                </a:buClr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Verdana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43000"/>
            <a:ext cx="9144001" cy="434340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28285"/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92828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Verdana"/>
              </a:rPr>
              <a:t>Jan 2019             </a:t>
            </a:r>
            <a:r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92828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Verdana"/>
              </a:rPr>
              <a:t>restricted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92828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Verdana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0" y="1752600"/>
            <a:ext cx="2362200" cy="381000"/>
          </a:xfrm>
          <a:prstGeom prst="rect">
            <a:avLst/>
          </a:prstGeom>
          <a:noFill/>
          <a:ln w="222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514600" y="1752600"/>
            <a:ext cx="289181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b="1" dirty="0">
                <a:solidFill>
                  <a:srgbClr val="FF0000"/>
                </a:solidFill>
              </a:rPr>
              <a:t>2</a:t>
            </a:r>
            <a:r>
              <a:rPr lang="en-US" sz="1400" b="1" dirty="0" smtClean="0">
                <a:solidFill>
                  <a:srgbClr val="FF0000"/>
                </a:solidFill>
              </a:rPr>
              <a:t>. Select subcategories and views</a:t>
            </a:r>
            <a:endParaRPr lang="en-US" sz="1400" b="1" kern="0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1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28285"/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92828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Verdana"/>
              </a:rPr>
              <a:t>Copyright © Infineon Technologies AG 2019. All rights reserved.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92828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Verdan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28285"/>
              </a:buClr>
              <a:buSzTx/>
              <a:buFontTx/>
              <a:buNone/>
              <a:tabLst/>
              <a:defRPr/>
            </a:pPr>
            <a:fld id="{132FE172-F370-450B-9494-FD7900E1DA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Verdana"/>
              </a:rPr>
              <a:pPr marL="0" marR="0" lvl="0" indent="0" algn="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28285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Verdana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43000"/>
            <a:ext cx="9068295" cy="441960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28285"/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92828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Verdana"/>
              </a:rPr>
              <a:t>Jan 2019             </a:t>
            </a:r>
            <a:r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92828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Verdana"/>
              </a:rPr>
              <a:t>restricted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92828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Verdan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667000" y="5592203"/>
            <a:ext cx="4800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ru-RU" sz="1400" b="1" dirty="0" smtClean="0">
                <a:solidFill>
                  <a:srgbClr val="FF0000"/>
                </a:solidFill>
              </a:rPr>
              <a:t>3. </a:t>
            </a:r>
            <a:r>
              <a:rPr lang="en-US" sz="1400" b="1" dirty="0">
                <a:solidFill>
                  <a:srgbClr val="FF0000"/>
                </a:solidFill>
              </a:rPr>
              <a:t>Clicking on the table cells, you move through the component parameter tree, choosing a branch according to your technical requirements, up to a particular part number</a:t>
            </a:r>
            <a:endParaRPr lang="en-US" sz="1400" b="1" kern="0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" name="Straight Arrow Connector 4"/>
          <p:cNvCxnSpPr>
            <a:stCxn id="8" idx="0"/>
          </p:cNvCxnSpPr>
          <p:nvPr/>
        </p:nvCxnSpPr>
        <p:spPr>
          <a:xfrm flipV="1">
            <a:off x="5067300" y="2895600"/>
            <a:ext cx="342901" cy="269660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3581406" y="3124202"/>
            <a:ext cx="1485894" cy="246800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H="1" flipV="1">
            <a:off x="3276608" y="3429002"/>
            <a:ext cx="1790692" cy="216320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8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32FE172-F370-450B-9494-FD7900E1DA7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tool </a:t>
            </a:r>
            <a:r>
              <a:rPr lang="en-US" dirty="0"/>
              <a:t>does not require any installation of additional programs on your computer. It is enough to copy the folder with the tool in a convenient place and open the start page (index.html) in a web browser.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Download the latest version of the tool from </a:t>
            </a:r>
            <a:r>
              <a:rPr lang="en-US" dirty="0" err="1"/>
              <a:t>myInfineon</a:t>
            </a:r>
            <a:r>
              <a:rPr lang="en-US" dirty="0"/>
              <a:t> OR from github.com:</a:t>
            </a:r>
            <a:endParaRPr lang="ru-RU" dirty="0"/>
          </a:p>
          <a:p>
            <a:pPr lvl="1"/>
            <a:r>
              <a:rPr lang="en-US" dirty="0"/>
              <a:t>Option 1 (recommended) - </a:t>
            </a:r>
            <a:r>
              <a:rPr lang="en-US" dirty="0" err="1"/>
              <a:t>myInfineon</a:t>
            </a:r>
            <a:r>
              <a:rPr lang="en-US" dirty="0"/>
              <a:t>: Login to </a:t>
            </a:r>
            <a:r>
              <a:rPr lang="en-US" dirty="0" err="1"/>
              <a:t>myInfineon</a:t>
            </a:r>
            <a:r>
              <a:rPr lang="en-US" dirty="0"/>
              <a:t>, on the right panel open </a:t>
            </a:r>
            <a:r>
              <a:rPr lang="en-US" b="1" dirty="0"/>
              <a:t>Simulation and Tools</a:t>
            </a:r>
            <a:r>
              <a:rPr lang="en-US" dirty="0"/>
              <a:t> menu, Click on </a:t>
            </a:r>
            <a:r>
              <a:rPr lang="en-US" b="1" dirty="0"/>
              <a:t>Smart Product Selection Map</a:t>
            </a:r>
            <a:endParaRPr lang="ru-RU" dirty="0"/>
          </a:p>
          <a:p>
            <a:pPr lvl="1"/>
            <a:r>
              <a:rPr lang="en-US" dirty="0"/>
              <a:t>Option 2 - </a:t>
            </a:r>
            <a:r>
              <a:rPr lang="en-US" dirty="0" err="1"/>
              <a:t>Github</a:t>
            </a:r>
            <a:r>
              <a:rPr lang="en-US" dirty="0"/>
              <a:t>: Download zip file at </a:t>
            </a:r>
            <a:r>
              <a:rPr lang="en-US" u="sng" dirty="0">
                <a:hlinkClick r:id="rId2"/>
              </a:rPr>
              <a:t>https://github.com/vbasov007/Smart_Product_Selection_Map/archive/master.zip</a:t>
            </a:r>
            <a:r>
              <a:rPr lang="en-US" dirty="0"/>
              <a:t> 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Unzip the archive to a convenient place.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Go to the folder and open the index.html file in the browser (supported: Chrome, Firefox, Opera, Safari and EDGE).</a:t>
            </a:r>
            <a:endParaRPr lang="ru-RU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367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550A-2BA7-40E5-B103-B3E190EE602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295400" y="2644170"/>
            <a:ext cx="670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2"/>
              </a:rPr>
              <a:t>Vasily.Basov@infineon.com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Please send me your feedback, comments, and suggestions!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815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8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</p:tagLst>
</file>

<file path=ppt/theme/theme1.xml><?xml version="1.0" encoding="utf-8"?>
<a:theme xmlns:a="http://schemas.openxmlformats.org/drawingml/2006/main" name="blank">
  <a:themeElements>
    <a:clrScheme name="InfineonColors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FF0000"/>
      </a:accent1>
      <a:accent2>
        <a:srgbClr val="928285"/>
      </a:accent2>
      <a:accent3>
        <a:srgbClr val="FFE054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Fonts">
      <a:majorFont>
        <a:latin typeface="Arial"/>
        <a:ea typeface=""/>
        <a:cs typeface="Verdana"/>
      </a:majorFont>
      <a:minorFont>
        <a:latin typeface="Arial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5A1329E-BA04-48D1-A82F-F19E955E763D}" vid="{BDDDE594-71F8-4B67-8DAE-CB7A891F06FF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6</Ver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D05732-A18E-4ACC-BAF0-4F5BA36371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A1D47A-9DC1-47A1-A34A-208239125E1E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59A2C73D-5217-401F-9A34-91CEEFE385C1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a709603d-609a-478b-a91d-3c5e984c0e79"/>
    <ds:schemaRef ds:uri="http://schemas.microsoft.com/office/infopath/2007/PartnerControls"/>
    <ds:schemaRef ds:uri="http://schemas.openxmlformats.org/package/2006/metadata/core-properties"/>
    <ds:schemaRef ds:uri="6ef45842-284e-44e4-b2db-1749e7948b44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0798C815-8BFC-40A4-9A7C-EEF0C751F6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580</Words>
  <Application>Microsoft Office PowerPoint</Application>
  <PresentationFormat>On-screen Show (4:3)</PresentationFormat>
  <Paragraphs>64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Verdana</vt:lpstr>
      <vt:lpstr>blank</vt:lpstr>
      <vt:lpstr>PowerPoint Presentation</vt:lpstr>
      <vt:lpstr>How to become expert in one minute</vt:lpstr>
      <vt:lpstr>What is the idea of Smart Product Selection Map?</vt:lpstr>
      <vt:lpstr>PowerPoint Presentation</vt:lpstr>
      <vt:lpstr>PowerPoint Presentation</vt:lpstr>
      <vt:lpstr>PowerPoint Presentation</vt:lpstr>
      <vt:lpstr>How to start?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2019-02-15T11:40:47Z</dcterms:created>
  <dcterms:modified xsi:type="dcterms:W3CDTF">2019-02-18T07:11:41Z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TemplateVersion">
    <vt:lpwstr>v.02.00.01-2016-05-01</vt:lpwstr>
  </property>
</Properties>
</file>