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7"/>
  </p:notesMasterIdLst>
  <p:handoutMasterIdLst>
    <p:handoutMasterId r:id="rId18"/>
  </p:handoutMasterIdLst>
  <p:sldIdLst>
    <p:sldId id="318" r:id="rId6"/>
    <p:sldId id="325" r:id="rId7"/>
    <p:sldId id="334" r:id="rId8"/>
    <p:sldId id="332" r:id="rId9"/>
    <p:sldId id="326" r:id="rId10"/>
    <p:sldId id="327" r:id="rId11"/>
    <p:sldId id="328" r:id="rId12"/>
    <p:sldId id="335" r:id="rId13"/>
    <p:sldId id="329" r:id="rId14"/>
    <p:sldId id="331" r:id="rId15"/>
    <p:sldId id="324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7" autoAdjust="0"/>
  </p:normalViewPr>
  <p:slideViewPr>
    <p:cSldViewPr snapToObjects="1" showGuides="1">
      <p:cViewPr varScale="1">
        <p:scale>
          <a:sx n="87" d="100"/>
          <a:sy n="87" d="100"/>
        </p:scale>
        <p:origin x="1306" y="72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Jan 2019</a:t>
            </a:r>
          </a:p>
          <a:p>
            <a:pPr algn="l"/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42AFB47-30B2-4CF3-99B1-D4A574D2AB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34E14-8F40-45F2-9240-3BBD40DA5C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A0E4EB-DD25-43BE-BFA3-4630BF606C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2EBEC1-AE3C-4F00-B1A0-1DD4A0DEE1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AD96A4-1260-4261-ADA2-3242943616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1DF935-D33F-4232-8F7E-FEAD6D2BA5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069FF52-54AB-4398-82F6-44A1A290C3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AC550A-2BA7-40E5-B103-B3E190EE6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0B42F1-57B5-42CD-953E-ED4DCE791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2FE172-F370-450B-9494-FD7900E1DA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A0ADD3-5FF6-40EE-B152-53D32646C7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913865-028A-4B7A-BDCB-FBA052564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95" y="252898"/>
            <a:ext cx="967277" cy="423023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0"/>
            <p:cNvCxnSpPr>
              <a:stCxn id="9" idx="4"/>
            </p:cNvCxnSpPr>
            <p:nvPr/>
          </p:nvCxnSpPr>
          <p:spPr>
            <a:xfrm flipV="1">
              <a:off x="9143998" y="1846894"/>
              <a:ext cx="2" cy="3281799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5128693"/>
            <a:ext cx="9165183" cy="174480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9F73ADA-91D7-4F78-9D6C-EDDF3C1E4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sily.Basov@infineon.com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basov007/Smart_Product_Selection_Map/archive/master.zi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Become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nfineon </a:t>
            </a:r>
            <a:r>
              <a:rPr lang="en-US" dirty="0" smtClean="0"/>
              <a:t>portfolio</a:t>
            </a:r>
            <a:r>
              <a:rPr lang="de-DE" dirty="0" smtClean="0"/>
              <a:t> expert in </a:t>
            </a:r>
            <a:r>
              <a:rPr lang="ru-RU" dirty="0" smtClean="0"/>
              <a:t>60</a:t>
            </a:r>
            <a:r>
              <a:rPr lang="de-DE" dirty="0" smtClean="0"/>
              <a:t> </a:t>
            </a:r>
            <a:r>
              <a:rPr lang="en-US" dirty="0" smtClean="0"/>
              <a:t>seconds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6073551"/>
            <a:ext cx="6336000" cy="307777"/>
          </a:xfrm>
        </p:spPr>
        <p:txBody>
          <a:bodyPr/>
          <a:lstStyle/>
          <a:p>
            <a:r>
              <a:rPr lang="en-US" dirty="0" smtClean="0"/>
              <a:t>Vasily Basov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64417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Vasily.Basov@infineon.com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Please send me your feedback, comments, and suggestions!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1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expert in one minute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10.000 Infineon products for dozens </a:t>
            </a:r>
            <a:r>
              <a:rPr lang="en-US" dirty="0"/>
              <a:t>of application </a:t>
            </a:r>
            <a:r>
              <a:rPr lang="en-US" dirty="0" smtClean="0"/>
              <a:t>areas</a:t>
            </a:r>
          </a:p>
          <a:p>
            <a:pPr marL="0" indent="0" algn="ctr">
              <a:buNone/>
            </a:pPr>
            <a:r>
              <a:rPr lang="en-US" dirty="0" smtClean="0"/>
              <a:t>Sales professionals need to offer a customer optimal solution quickly without referring to the Internet or contacting engineers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Question: How much time of studying, trainings and practicing is needed to become familiar with Infineon portfolio?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Answer: </a:t>
            </a:r>
            <a:r>
              <a:rPr lang="ru-RU" sz="2800" b="1" dirty="0" smtClean="0">
                <a:solidFill>
                  <a:srgbClr val="FF0000"/>
                </a:solidFill>
              </a:rPr>
              <a:t>60</a:t>
            </a:r>
            <a:r>
              <a:rPr lang="en-US" sz="2800" b="1" dirty="0" smtClean="0">
                <a:solidFill>
                  <a:srgbClr val="FF0000"/>
                </a:solidFill>
              </a:rPr>
              <a:t> sec </a:t>
            </a:r>
            <a:r>
              <a:rPr lang="en-US" sz="2800" b="1" dirty="0" smtClean="0">
                <a:solidFill>
                  <a:srgbClr val="FF0000"/>
                </a:solidFill>
              </a:rPr>
              <a:t>*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60 seconds</a:t>
            </a:r>
            <a:r>
              <a:rPr lang="en-US" sz="1800" dirty="0" smtClean="0"/>
              <a:t> </a:t>
            </a:r>
            <a:r>
              <a:rPr lang="en-US" sz="1800" dirty="0" smtClean="0"/>
              <a:t>is needed to download and start </a:t>
            </a:r>
            <a:r>
              <a:rPr lang="en-US" sz="1800" b="1" dirty="0" smtClean="0"/>
              <a:t>Smart Product Selection Map</a:t>
            </a:r>
            <a:r>
              <a:rPr lang="en-US" sz="1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209171" y="1905000"/>
            <a:ext cx="472565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4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What's the idea?</a:t>
            </a:r>
            <a:endParaRPr lang="en-US" sz="4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2" name="Picture 4" descr="http://chittagongit.com/images/idea-icon-png/idea-icon-png-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42" y="3124200"/>
            <a:ext cx="2668710" cy="26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pic>
        <p:nvPicPr>
          <p:cNvPr id="1028" name="Picture 4" descr="Image result for downlo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05962"/>
            <a:ext cx="4419600" cy="33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gul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69" y="3886200"/>
            <a:ext cx="1371600" cy="13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4516" y="163819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Actual information from Infineon’s website is automatically collected in a local database that does not require an Internet connection during further use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8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" y="1794316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3046" y="1036958"/>
            <a:ext cx="8160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FF0000"/>
                </a:solidFill>
              </a:rPr>
              <a:t>We sorted components into large categories. Then we created separate interactive page for each category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endParaRPr lang="ru-RU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1683289"/>
            <a:ext cx="129540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8860" y="1683289"/>
            <a:ext cx="273774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1683289"/>
            <a:ext cx="426720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268409" y="451800"/>
            <a:ext cx="47801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Select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6761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144001" cy="43434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00600" y="5029200"/>
            <a:ext cx="3429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nstantly </a:t>
            </a:r>
            <a:r>
              <a:rPr lang="en-US" sz="1400" dirty="0">
                <a:solidFill>
                  <a:srgbClr val="FF0000"/>
                </a:solidFill>
              </a:rPr>
              <a:t>switch views of the table, </a:t>
            </a:r>
            <a:r>
              <a:rPr lang="en-US" sz="1400" dirty="0" smtClean="0">
                <a:solidFill>
                  <a:srgbClr val="FF0000"/>
                </a:solidFill>
              </a:rPr>
              <a:t>exploring </a:t>
            </a:r>
            <a:r>
              <a:rPr lang="en-US" sz="1400" dirty="0">
                <a:solidFill>
                  <a:srgbClr val="FF0000"/>
                </a:solidFill>
              </a:rPr>
              <a:t>the portfolio in terms of various parameters. This gives a better understanding of the internal structure of the product portfolio, shows the areas of application of various technologies.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0824" y="463780"/>
            <a:ext cx="36516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Choose viewpoint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57400" y="1828800"/>
            <a:ext cx="2667000" cy="320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219200" y="1930689"/>
            <a:ext cx="3505201" cy="309851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8860" y="1981200"/>
            <a:ext cx="4185540" cy="304800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67000" y="5699924"/>
            <a:ext cx="480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dirty="0" smtClean="0">
                <a:solidFill>
                  <a:srgbClr val="FF0000"/>
                </a:solidFill>
              </a:rPr>
              <a:t>Clicking </a:t>
            </a:r>
            <a:r>
              <a:rPr lang="en-US" sz="1400" dirty="0">
                <a:solidFill>
                  <a:srgbClr val="FF0000"/>
                </a:solidFill>
              </a:rPr>
              <a:t>on the table cells, you move through the component parameter tree, choosing a branch according to your technical requirements, up to a particular part number</a:t>
            </a:r>
            <a:endParaRPr lang="en-US" sz="1400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5067300" y="2895601"/>
            <a:ext cx="342901" cy="280432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581406" y="3124203"/>
            <a:ext cx="1485894" cy="25757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H="1" flipV="1">
            <a:off x="3276608" y="3429003"/>
            <a:ext cx="1790692" cy="22709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auto">
          <a:xfrm>
            <a:off x="253755" y="515044"/>
            <a:ext cx="4784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Travel through the parameter tree</a:t>
            </a:r>
          </a:p>
        </p:txBody>
      </p:sp>
    </p:spTree>
    <p:extLst>
      <p:ext uri="{BB962C8B-B14F-4D97-AF65-F5344CB8AC3E}">
        <p14:creationId xmlns:p14="http://schemas.microsoft.com/office/powerpoint/2010/main" val="28768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646269" y="1447800"/>
            <a:ext cx="381835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4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start?</a:t>
            </a:r>
          </a:p>
        </p:txBody>
      </p:sp>
      <p:pic>
        <p:nvPicPr>
          <p:cNvPr id="3076" name="Picture 4" descr="Image result for instru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17" y="2594294"/>
            <a:ext cx="3712255" cy="34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4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tool </a:t>
            </a:r>
            <a:r>
              <a:rPr lang="en-US" dirty="0"/>
              <a:t>does not require any installation of additional programs on your computer. It is enough to copy the folder with the tool in a convenient place and open the start page (index.html) in a web browser.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the latest version of the tool from </a:t>
            </a:r>
            <a:r>
              <a:rPr lang="en-US" dirty="0" err="1"/>
              <a:t>myInfineon</a:t>
            </a:r>
            <a:r>
              <a:rPr lang="en-US" dirty="0"/>
              <a:t> OR from github.com:</a:t>
            </a:r>
            <a:endParaRPr lang="ru-RU" dirty="0"/>
          </a:p>
          <a:p>
            <a:pPr lvl="1"/>
            <a:r>
              <a:rPr lang="en-US" dirty="0"/>
              <a:t>Option 1 (recommended) - </a:t>
            </a:r>
            <a:r>
              <a:rPr lang="en-US" dirty="0" err="1"/>
              <a:t>myInfineon</a:t>
            </a:r>
            <a:r>
              <a:rPr lang="en-US" dirty="0"/>
              <a:t>: Login to </a:t>
            </a:r>
            <a:r>
              <a:rPr lang="en-US" dirty="0" err="1"/>
              <a:t>myInfineon</a:t>
            </a:r>
            <a:r>
              <a:rPr lang="en-US" dirty="0"/>
              <a:t>, on the right panel open </a:t>
            </a:r>
            <a:r>
              <a:rPr lang="en-US" b="1" dirty="0"/>
              <a:t>Simulation and Tools</a:t>
            </a:r>
            <a:r>
              <a:rPr lang="en-US" dirty="0"/>
              <a:t> menu, Click on </a:t>
            </a:r>
            <a:r>
              <a:rPr lang="en-US" b="1" dirty="0"/>
              <a:t>Smart Product Selection Map</a:t>
            </a:r>
            <a:endParaRPr lang="ru-RU" dirty="0"/>
          </a:p>
          <a:p>
            <a:pPr lvl="1"/>
            <a:r>
              <a:rPr lang="en-US" dirty="0"/>
              <a:t>Option 2 </a:t>
            </a:r>
            <a:r>
              <a:rPr lang="en-US" dirty="0" err="1" smtClean="0"/>
              <a:t>Github</a:t>
            </a:r>
            <a:r>
              <a:rPr lang="en-US" dirty="0"/>
              <a:t>: Download zip file at </a:t>
            </a:r>
            <a:r>
              <a:rPr lang="en-US" u="sng" dirty="0">
                <a:hlinkClick r:id="rId2"/>
              </a:rPr>
              <a:t>https://github.com/vbasov007/Smart_Product_Selection_Map/archive/master.zip</a:t>
            </a:r>
            <a:r>
              <a:rPr lang="en-US" dirty="0"/>
              <a:t>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Unzip the archive to a convenient place.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Go to the folder and open the index.html file in the browser (supported: Chrome, Firefox, Opera, Safari and EDGE).</a:t>
            </a:r>
            <a:endParaRPr lang="ru-RU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FF0000"/>
      </a:accent1>
      <a:accent2>
        <a:srgbClr val="928285"/>
      </a:accent2>
      <a:accent3>
        <a:srgbClr val="FFE054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5A1329E-BA04-48D1-A82F-F19E955E763D}" vid="{BDDDE594-71F8-4B67-8DAE-CB7A891F06FF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6</Ver>
  </documentManagement>
</p:properties>
</file>

<file path=customXml/itemProps1.xml><?xml version="1.0" encoding="utf-8"?>
<ds:datastoreItem xmlns:ds="http://schemas.openxmlformats.org/officeDocument/2006/customXml" ds:itemID="{0798C815-8BFC-40A4-9A7C-EEF0C751F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05732-A18E-4ACC-BAF0-4F5BA3637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A1D47A-9DC1-47A1-A34A-208239125E1E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59A2C73D-5217-401F-9A34-91CEEFE385C1}">
  <ds:schemaRefs>
    <ds:schemaRef ds:uri="http://schemas.microsoft.com/office/infopath/2007/PartnerControls"/>
    <ds:schemaRef ds:uri="http://purl.org/dc/dcmitype/"/>
    <ds:schemaRef ds:uri="6ef45842-284e-44e4-b2db-1749e7948b44"/>
    <ds:schemaRef ds:uri="http://schemas.microsoft.com/office/2006/documentManagement/types"/>
    <ds:schemaRef ds:uri="http://purl.org/dc/terms/"/>
    <ds:schemaRef ds:uri="a709603d-609a-478b-a91d-3c5e984c0e79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507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blank</vt:lpstr>
      <vt:lpstr>PowerPoint Presentation</vt:lpstr>
      <vt:lpstr>How to become expert in one minute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2019-02-15T11:40:47Z</dcterms:created>
  <dcterms:modified xsi:type="dcterms:W3CDTF">2019-03-15T16:22:42Z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TemplateVersion">
    <vt:lpwstr>v.02.00.01-2016-05-01</vt:lpwstr>
  </property>
</Properties>
</file>