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ms-excel" Extension="xls"/>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ms-excel" PartName="/ppt/embeddings/Microsoft_Excel_Sheet8.xls"/>
  <Override ContentType="application/vnd.ms-excel" PartName="/ppt/embeddings/Microsoft_Excel_Sheet2.xls"/>
  <Override ContentType="application/vnd.ms-excel" PartName="/ppt/embeddings/Microsoft_Excel_Sheet3.xls"/>
  <Override ContentType="application/vnd.ms-excel" PartName="/ppt/embeddings/Microsoft_Excel_Sheet7.xls"/>
  <Override ContentType="application/vnd.ms-excel" PartName="/ppt/embeddings/Microsoft_Excel_Sheet6.xls"/>
  <Override ContentType="application/vnd.ms-excel" PartName="/ppt/embeddings/Microsoft_Excel_Sheet4.xls"/>
  <Override ContentType="application/vnd.ms-excel" PartName="/ppt/embeddings/Microsoft_Excel_Sheet5.xls"/>
  <Override ContentType="application/vnd.ms-excel" PartName="/ppt/embeddings/Microsoft_Excel_Sheet1.xls"/>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769100" cy="9906000"/>
  <p:embeddedFontLst>
    <p:embeddedFont>
      <p:font typeface="Arial Narrow"/>
      <p:regular r:id="rId39"/>
      <p:bold r:id="rId40"/>
      <p:italic r:id="rId41"/>
      <p:boldItalic r:id="rId42"/>
    </p:embeddedFon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4" roundtripDataSignature="AMtx7mg5FjOnNFSEFNmNvYCf7ShsVvoT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bold.fntdata"/><Relationship Id="rId20" Type="http://schemas.openxmlformats.org/officeDocument/2006/relationships/slide" Target="slides/slide14.xml"/><Relationship Id="rId42" Type="http://schemas.openxmlformats.org/officeDocument/2006/relationships/font" Target="fonts/ArialNarrow-boldItalic.fntdata"/><Relationship Id="rId41" Type="http://schemas.openxmlformats.org/officeDocument/2006/relationships/font" Target="fonts/ArialNarrow-italic.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ArialBlack-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ialNarrow-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7.png"/><Relationship Id="rId3"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33700" cy="495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35400" y="0"/>
            <a:ext cx="2933700" cy="495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10700"/>
            <a:ext cx="2933700" cy="4953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5" name="Google Shape;95;p1: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1: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5" name="Google Shape;175;p10: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0: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3" name="Google Shape;183;p11: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1: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1" name="Google Shape;191;p12: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2: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1" name="Google Shape;201;p13: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3: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9" name="Google Shape;209;p14: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4: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7" name="Google Shape;217;p15: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5: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8" name="Google Shape;228;p16: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6: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7" name="Google Shape;237;p17: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7: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5" name="Google Shape;255;p18: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8: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5" name="Google Shape;265;p19: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9: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 name="Google Shape;102;p2: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2: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2" name="Google Shape;272;p20: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20: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9" name="Google Shape;279;p21: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1: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7" name="Google Shape;287;p22: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2: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5" name="Google Shape;295;p23: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3: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2" name="Google Shape;302;p24: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4: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9" name="Google Shape;309;p25: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5: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7" name="Google Shape;317;p26: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26: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4" name="Google Shape;324;p27: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27: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2" name="Google Shape;332;p28: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28: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0" name="Google Shape;340;p29: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29: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 name="Google Shape;110;p3: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3: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8" name="Google Shape;348;p30: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30: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9" name="Google Shape;359;p31: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31: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2: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7" name="Google Shape;367;p32: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2: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8" name="Google Shape;118;p4: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4: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 name="Google Shape;126;p5: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5: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5" name="Google Shape;135;p6: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6: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1" name="Google Shape;151;p7: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7: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9" name="Google Shape;159;p8: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8: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nvSpPr>
        <p:spPr>
          <a:xfrm>
            <a:off x="3835400" y="9410700"/>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7" name="Google Shape;167;p9:notes"/>
          <p:cNvSpPr/>
          <p:nvPr>
            <p:ph idx="2" type="sldImg"/>
          </p:nvPr>
        </p:nvSpPr>
        <p:spPr>
          <a:xfrm>
            <a:off x="909637" y="742950"/>
            <a:ext cx="4951412" cy="3714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9:notes"/>
          <p:cNvSpPr txBox="1"/>
          <p:nvPr>
            <p:ph idx="1" type="body"/>
          </p:nvPr>
        </p:nvSpPr>
        <p:spPr>
          <a:xfrm>
            <a:off x="903287" y="4705350"/>
            <a:ext cx="4962525"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990600" y="381000"/>
            <a:ext cx="7847013" cy="1219200"/>
          </a:xfrm>
          <a:prstGeom prst="rect">
            <a:avLst/>
          </a:prstGeom>
          <a:noFill/>
          <a:ln>
            <a:noFill/>
          </a:ln>
        </p:spPr>
        <p:txBody>
          <a:bodyPr anchorCtr="0" anchor="b" bIns="46025" lIns="92075" spcFirstLastPara="1" rIns="92075" wrap="square" tIns="46025">
            <a:noAutofit/>
          </a:bodyPr>
          <a:lstStyle>
            <a:lvl1pPr lvl="0" algn="l">
              <a:lnSpc>
                <a:spcPct val="80000"/>
              </a:lnSpc>
              <a:spcBef>
                <a:spcPts val="0"/>
              </a:spcBef>
              <a:spcAft>
                <a:spcPts val="0"/>
              </a:spcAft>
              <a:buSzPts val="1400"/>
              <a:buNone/>
              <a:defRPr sz="4400"/>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19" name="Google Shape;19;p34"/>
          <p:cNvSpPr txBox="1"/>
          <p:nvPr>
            <p:ph idx="1" type="subTitle"/>
          </p:nvPr>
        </p:nvSpPr>
        <p:spPr>
          <a:xfrm>
            <a:off x="990600" y="2057400"/>
            <a:ext cx="7848600" cy="3657600"/>
          </a:xfrm>
          <a:prstGeom prst="rect">
            <a:avLst/>
          </a:prstGeom>
          <a:noFill/>
          <a:ln>
            <a:noFill/>
          </a:ln>
        </p:spPr>
        <p:txBody>
          <a:bodyPr anchorCtr="0" anchor="t" bIns="46025" lIns="92075" spcFirstLastPara="1" rIns="92075" wrap="square" tIns="46025">
            <a:noAutofit/>
          </a:bodyPr>
          <a:lstStyle>
            <a:lvl1pPr lvl="0" algn="l">
              <a:spcBef>
                <a:spcPts val="480"/>
              </a:spcBef>
              <a:spcAft>
                <a:spcPts val="0"/>
              </a:spcAft>
              <a:buSzPts val="1200"/>
              <a:buFont typeface="Arial"/>
              <a:buNone/>
              <a:defRPr b="0" sz="2400">
                <a:latin typeface="Arial Black"/>
                <a:ea typeface="Arial Black"/>
                <a:cs typeface="Arial Black"/>
                <a:sym typeface="Arial Black"/>
              </a:defRPr>
            </a:lvl1pPr>
            <a:lvl2pPr lvl="1" algn="l">
              <a:spcBef>
                <a:spcPts val="360"/>
              </a:spcBef>
              <a:spcAft>
                <a:spcPts val="0"/>
              </a:spcAft>
              <a:buSzPts val="1350"/>
              <a:buChar char="●"/>
              <a:defRPr/>
            </a:lvl2pPr>
            <a:lvl3pPr lvl="2" algn="l">
              <a:spcBef>
                <a:spcPts val="360"/>
              </a:spcBef>
              <a:spcAft>
                <a:spcPts val="0"/>
              </a:spcAft>
              <a:buSzPts val="117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0" name="Google Shape;20;p34"/>
          <p:cNvSpPr txBox="1"/>
          <p:nvPr>
            <p:ph idx="10" type="dt"/>
          </p:nvPr>
        </p:nvSpPr>
        <p:spPr>
          <a:xfrm>
            <a:off x="4343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0" y="6400800"/>
            <a:ext cx="16002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204200" y="6400800"/>
            <a:ext cx="9398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44"/>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l">
              <a:lnSpc>
                <a:spcPct val="70000"/>
              </a:lnSpc>
              <a:spcBef>
                <a:spcPts val="0"/>
              </a:spcBef>
              <a:spcAft>
                <a:spcPts val="0"/>
              </a:spcAft>
              <a:buSzPts val="1400"/>
              <a:buNone/>
              <a:defRPr/>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80" name="Google Shape;80;p44"/>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2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81" name="Google Shape;81;p44"/>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04800" lvl="0" marL="457200" algn="l">
              <a:spcBef>
                <a:spcPts val="480"/>
              </a:spcBef>
              <a:spcAft>
                <a:spcPts val="0"/>
              </a:spcAft>
              <a:buSzPts val="1200"/>
              <a:buChar char="●"/>
              <a:defRPr sz="2400"/>
            </a:lvl1pPr>
            <a:lvl2pPr indent="-323850" lvl="1" marL="914400" algn="l">
              <a:spcBef>
                <a:spcPts val="400"/>
              </a:spcBef>
              <a:spcAft>
                <a:spcPts val="0"/>
              </a:spcAft>
              <a:buSzPts val="1500"/>
              <a:buChar char="●"/>
              <a:defRPr sz="2000"/>
            </a:lvl2pPr>
            <a:lvl3pPr indent="-302894" lvl="2" marL="1371600" algn="l">
              <a:spcBef>
                <a:spcPts val="360"/>
              </a:spcBef>
              <a:spcAft>
                <a:spcPts val="0"/>
              </a:spcAft>
              <a:buSzPts val="1170"/>
              <a:buChar char="●"/>
              <a:defRPr sz="1800"/>
            </a:lvl3pPr>
            <a:lvl4pPr indent="-330200" lvl="3" marL="1828800" algn="l">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82" name="Google Shape;82;p44"/>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2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83" name="Google Shape;83;p44"/>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04800" lvl="0" marL="457200" algn="l">
              <a:spcBef>
                <a:spcPts val="480"/>
              </a:spcBef>
              <a:spcAft>
                <a:spcPts val="0"/>
              </a:spcAft>
              <a:buSzPts val="1200"/>
              <a:buChar char="●"/>
              <a:defRPr sz="2400"/>
            </a:lvl1pPr>
            <a:lvl2pPr indent="-323850" lvl="1" marL="914400" algn="l">
              <a:spcBef>
                <a:spcPts val="400"/>
              </a:spcBef>
              <a:spcAft>
                <a:spcPts val="0"/>
              </a:spcAft>
              <a:buSzPts val="1500"/>
              <a:buChar char="●"/>
              <a:defRPr sz="2000"/>
            </a:lvl2pPr>
            <a:lvl3pPr indent="-302894" lvl="2" marL="1371600" algn="l">
              <a:spcBef>
                <a:spcPts val="360"/>
              </a:spcBef>
              <a:spcAft>
                <a:spcPts val="0"/>
              </a:spcAft>
              <a:buSzPts val="1170"/>
              <a:buChar char="●"/>
              <a:defRPr sz="1800"/>
            </a:lvl3pPr>
            <a:lvl4pPr indent="-330200" lvl="3" marL="1828800" algn="l">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84" name="Google Shape;84;p44"/>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45"/>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70000"/>
              </a:lnSpc>
              <a:spcBef>
                <a:spcPts val="0"/>
              </a:spcBef>
              <a:spcAft>
                <a:spcPts val="0"/>
              </a:spcAft>
              <a:buSzPts val="1400"/>
              <a:buNone/>
              <a:defRPr b="1" sz="4000" cap="none"/>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89" name="Google Shape;89;p45"/>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1000"/>
              <a:buNone/>
              <a:defRPr sz="2000"/>
            </a:lvl1pPr>
            <a:lvl2pPr indent="-228600" lvl="1" marL="914400" algn="l">
              <a:spcBef>
                <a:spcPts val="360"/>
              </a:spcBef>
              <a:spcAft>
                <a:spcPts val="0"/>
              </a:spcAft>
              <a:buSzPts val="135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1400"/>
              <a:buFont typeface="Arial"/>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90" name="Google Shape;90;p45"/>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5"/>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5"/>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6"/>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lvl1pPr lvl="0" algn="l">
              <a:lnSpc>
                <a:spcPct val="70000"/>
              </a:lnSpc>
              <a:spcBef>
                <a:spcPts val="0"/>
              </a:spcBef>
              <a:spcAft>
                <a:spcPts val="0"/>
              </a:spcAft>
              <a:buSzPts val="1400"/>
              <a:buNone/>
              <a:defRPr/>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32" name="Google Shape;32;p36"/>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lvl1pPr indent="-285750" lvl="0" marL="457200" algn="l">
              <a:spcBef>
                <a:spcPts val="360"/>
              </a:spcBef>
              <a:spcAft>
                <a:spcPts val="0"/>
              </a:spcAft>
              <a:buSzPts val="90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36"/>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7"/>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lvl1pPr lvl="0" algn="l">
              <a:lnSpc>
                <a:spcPct val="70000"/>
              </a:lnSpc>
              <a:spcBef>
                <a:spcPts val="0"/>
              </a:spcBef>
              <a:spcAft>
                <a:spcPts val="0"/>
              </a:spcAft>
              <a:buSzPts val="1400"/>
              <a:buNone/>
              <a:defRPr/>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38" name="Google Shape;38;p37"/>
          <p:cNvSpPr txBox="1"/>
          <p:nvPr>
            <p:ph idx="1" type="body"/>
          </p:nvPr>
        </p:nvSpPr>
        <p:spPr>
          <a:xfrm>
            <a:off x="533400" y="1635125"/>
            <a:ext cx="4114800" cy="4460875"/>
          </a:xfrm>
          <a:prstGeom prst="rect">
            <a:avLst/>
          </a:prstGeom>
          <a:noFill/>
          <a:ln>
            <a:noFill/>
          </a:ln>
        </p:spPr>
        <p:txBody>
          <a:bodyPr anchorCtr="0" anchor="t" bIns="46025" lIns="92075" spcFirstLastPara="1" rIns="92075" wrap="square" tIns="46025">
            <a:noAutofit/>
          </a:bodyPr>
          <a:lstStyle>
            <a:lvl1pPr indent="-317500" lvl="0" marL="457200" algn="l">
              <a:spcBef>
                <a:spcPts val="560"/>
              </a:spcBef>
              <a:spcAft>
                <a:spcPts val="0"/>
              </a:spcAft>
              <a:buSzPts val="1400"/>
              <a:buChar char="●"/>
              <a:defRPr sz="2800"/>
            </a:lvl1pPr>
            <a:lvl2pPr indent="-342900" lvl="1" marL="914400" algn="l">
              <a:spcBef>
                <a:spcPts val="480"/>
              </a:spcBef>
              <a:spcAft>
                <a:spcPts val="0"/>
              </a:spcAft>
              <a:buSzPts val="1800"/>
              <a:buChar char="●"/>
              <a:defRPr sz="2400"/>
            </a:lvl2pPr>
            <a:lvl3pPr indent="-311150" lvl="2" marL="1371600" algn="l">
              <a:spcBef>
                <a:spcPts val="400"/>
              </a:spcBef>
              <a:spcAft>
                <a:spcPts val="0"/>
              </a:spcAft>
              <a:buSzPts val="1300"/>
              <a:buChar char="●"/>
              <a:defRPr sz="2000"/>
            </a:lvl3pPr>
            <a:lvl4pPr indent="-342900" lvl="3" marL="1828800" algn="l">
              <a:spcBef>
                <a:spcPts val="360"/>
              </a:spcBef>
              <a:spcAft>
                <a:spcPts val="0"/>
              </a:spcAft>
              <a:buSzPts val="1800"/>
              <a:buFont typeface="Arial"/>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39" name="Google Shape;39;p37"/>
          <p:cNvSpPr txBox="1"/>
          <p:nvPr>
            <p:ph idx="2" type="body"/>
          </p:nvPr>
        </p:nvSpPr>
        <p:spPr>
          <a:xfrm>
            <a:off x="4800600" y="1635125"/>
            <a:ext cx="4114800" cy="4460875"/>
          </a:xfrm>
          <a:prstGeom prst="rect">
            <a:avLst/>
          </a:prstGeom>
          <a:noFill/>
          <a:ln>
            <a:noFill/>
          </a:ln>
        </p:spPr>
        <p:txBody>
          <a:bodyPr anchorCtr="0" anchor="t" bIns="46025" lIns="92075" spcFirstLastPara="1" rIns="92075" wrap="square" tIns="46025">
            <a:noAutofit/>
          </a:bodyPr>
          <a:lstStyle>
            <a:lvl1pPr indent="-317500" lvl="0" marL="457200" algn="l">
              <a:spcBef>
                <a:spcPts val="560"/>
              </a:spcBef>
              <a:spcAft>
                <a:spcPts val="0"/>
              </a:spcAft>
              <a:buSzPts val="1400"/>
              <a:buChar char="●"/>
              <a:defRPr sz="2800"/>
            </a:lvl1pPr>
            <a:lvl2pPr indent="-342900" lvl="1" marL="914400" algn="l">
              <a:spcBef>
                <a:spcPts val="480"/>
              </a:spcBef>
              <a:spcAft>
                <a:spcPts val="0"/>
              </a:spcAft>
              <a:buSzPts val="1800"/>
              <a:buChar char="●"/>
              <a:defRPr sz="2400"/>
            </a:lvl2pPr>
            <a:lvl3pPr indent="-311150" lvl="2" marL="1371600" algn="l">
              <a:spcBef>
                <a:spcPts val="400"/>
              </a:spcBef>
              <a:spcAft>
                <a:spcPts val="0"/>
              </a:spcAft>
              <a:buSzPts val="1300"/>
              <a:buChar char="●"/>
              <a:defRPr sz="2000"/>
            </a:lvl3pPr>
            <a:lvl4pPr indent="-342900" lvl="3" marL="1828800" algn="l">
              <a:spcBef>
                <a:spcPts val="360"/>
              </a:spcBef>
              <a:spcAft>
                <a:spcPts val="0"/>
              </a:spcAft>
              <a:buSzPts val="1800"/>
              <a:buFont typeface="Arial"/>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40" name="Google Shape;40;p37"/>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7"/>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38"/>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39"/>
          <p:cNvSpPr txBox="1"/>
          <p:nvPr>
            <p:ph type="title"/>
          </p:nvPr>
        </p:nvSpPr>
        <p:spPr>
          <a:xfrm rot="5400000">
            <a:off x="4982369" y="2162969"/>
            <a:ext cx="5770562" cy="2095500"/>
          </a:xfrm>
          <a:prstGeom prst="rect">
            <a:avLst/>
          </a:prstGeom>
          <a:noFill/>
          <a:ln>
            <a:noFill/>
          </a:ln>
        </p:spPr>
        <p:txBody>
          <a:bodyPr anchorCtr="0" anchor="ctr" bIns="46025" lIns="92075" spcFirstLastPara="1" rIns="92075" wrap="square" tIns="46025">
            <a:noAutofit/>
          </a:bodyPr>
          <a:lstStyle>
            <a:lvl1pPr lvl="0" algn="l">
              <a:lnSpc>
                <a:spcPct val="70000"/>
              </a:lnSpc>
              <a:spcBef>
                <a:spcPts val="0"/>
              </a:spcBef>
              <a:spcAft>
                <a:spcPts val="0"/>
              </a:spcAft>
              <a:buSzPts val="1400"/>
              <a:buNone/>
              <a:defRPr/>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49" name="Google Shape;49;p39"/>
          <p:cNvSpPr txBox="1"/>
          <p:nvPr>
            <p:ph idx="1" type="body"/>
          </p:nvPr>
        </p:nvSpPr>
        <p:spPr>
          <a:xfrm rot="5400000">
            <a:off x="715169" y="143669"/>
            <a:ext cx="5770562" cy="6134100"/>
          </a:xfrm>
          <a:prstGeom prst="rect">
            <a:avLst/>
          </a:prstGeom>
          <a:noFill/>
          <a:ln>
            <a:noFill/>
          </a:ln>
        </p:spPr>
        <p:txBody>
          <a:bodyPr anchorCtr="0" anchor="t" bIns="46025" lIns="92075" spcFirstLastPara="1" rIns="92075" wrap="square" tIns="46025">
            <a:noAutofit/>
          </a:bodyPr>
          <a:lstStyle>
            <a:lvl1pPr indent="-285750" lvl="0" marL="457200" algn="l">
              <a:spcBef>
                <a:spcPts val="360"/>
              </a:spcBef>
              <a:spcAft>
                <a:spcPts val="0"/>
              </a:spcAft>
              <a:buSzPts val="90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39"/>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9"/>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40"/>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lvl1pPr lvl="0" algn="l">
              <a:lnSpc>
                <a:spcPct val="70000"/>
              </a:lnSpc>
              <a:spcBef>
                <a:spcPts val="0"/>
              </a:spcBef>
              <a:spcAft>
                <a:spcPts val="0"/>
              </a:spcAft>
              <a:buSzPts val="1400"/>
              <a:buNone/>
              <a:defRPr/>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55" name="Google Shape;55;p40"/>
          <p:cNvSpPr txBox="1"/>
          <p:nvPr>
            <p:ph idx="1" type="body"/>
          </p:nvPr>
        </p:nvSpPr>
        <p:spPr>
          <a:xfrm rot="5400000">
            <a:off x="2493963" y="-325437"/>
            <a:ext cx="4460875" cy="8382000"/>
          </a:xfrm>
          <a:prstGeom prst="rect">
            <a:avLst/>
          </a:prstGeom>
          <a:noFill/>
          <a:ln>
            <a:noFill/>
          </a:ln>
        </p:spPr>
        <p:txBody>
          <a:bodyPr anchorCtr="0" anchor="t" bIns="46025" lIns="92075" spcFirstLastPara="1" rIns="92075" wrap="square" tIns="46025">
            <a:noAutofit/>
          </a:bodyPr>
          <a:lstStyle>
            <a:lvl1pPr indent="-285750" lvl="0" marL="457200" algn="l">
              <a:spcBef>
                <a:spcPts val="360"/>
              </a:spcBef>
              <a:spcAft>
                <a:spcPts val="0"/>
              </a:spcAft>
              <a:buSzPts val="90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40"/>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0"/>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41"/>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lnSpc>
                <a:spcPct val="70000"/>
              </a:lnSpc>
              <a:spcBef>
                <a:spcPts val="0"/>
              </a:spcBef>
              <a:spcAft>
                <a:spcPts val="0"/>
              </a:spcAft>
              <a:buSzPts val="1400"/>
              <a:buNone/>
              <a:defRPr b="1" sz="2000"/>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61" name="Google Shape;61;p41"/>
          <p:cNvSpPr/>
          <p:nvPr>
            <p:ph idx="2" type="pic"/>
          </p:nvPr>
        </p:nvSpPr>
        <p:spPr>
          <a:xfrm>
            <a:off x="1792288" y="612775"/>
            <a:ext cx="5486400" cy="4114800"/>
          </a:xfrm>
          <a:prstGeom prst="rect">
            <a:avLst/>
          </a:prstGeom>
          <a:noFill/>
          <a:ln>
            <a:noFill/>
          </a:ln>
        </p:spPr>
      </p:sp>
      <p:sp>
        <p:nvSpPr>
          <p:cNvPr id="62" name="Google Shape;62;p41"/>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700"/>
              <a:buNone/>
              <a:defRPr sz="1400"/>
            </a:lvl1pPr>
            <a:lvl2pPr indent="-228600" lvl="1" marL="914400" algn="l">
              <a:spcBef>
                <a:spcPts val="240"/>
              </a:spcBef>
              <a:spcAft>
                <a:spcPts val="0"/>
              </a:spcAft>
              <a:buSzPts val="90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63" name="Google Shape;63;p41"/>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1"/>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1"/>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42"/>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lnSpc>
                <a:spcPct val="70000"/>
              </a:lnSpc>
              <a:spcBef>
                <a:spcPts val="0"/>
              </a:spcBef>
              <a:spcAft>
                <a:spcPts val="0"/>
              </a:spcAft>
              <a:buSzPts val="1400"/>
              <a:buNone/>
              <a:defRPr b="1" sz="2000"/>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68" name="Google Shape;68;p42"/>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330200" lvl="0" marL="457200" algn="l">
              <a:spcBef>
                <a:spcPts val="640"/>
              </a:spcBef>
              <a:spcAft>
                <a:spcPts val="0"/>
              </a:spcAft>
              <a:buSzPts val="1600"/>
              <a:buChar char="●"/>
              <a:defRPr sz="3200"/>
            </a:lvl1pPr>
            <a:lvl2pPr indent="-361950" lvl="1" marL="914400" algn="l">
              <a:spcBef>
                <a:spcPts val="560"/>
              </a:spcBef>
              <a:spcAft>
                <a:spcPts val="0"/>
              </a:spcAft>
              <a:buSzPts val="2100"/>
              <a:buChar char="●"/>
              <a:defRPr sz="2800"/>
            </a:lvl2pPr>
            <a:lvl3pPr indent="-327660" lvl="2" marL="1371600" algn="l">
              <a:spcBef>
                <a:spcPts val="480"/>
              </a:spcBef>
              <a:spcAft>
                <a:spcPts val="0"/>
              </a:spcAft>
              <a:buSzPts val="1560"/>
              <a:buChar char="●"/>
              <a:defRPr sz="2400"/>
            </a:lvl3pPr>
            <a:lvl4pPr indent="-355600" lvl="3" marL="1828800" algn="l">
              <a:spcBef>
                <a:spcPts val="400"/>
              </a:spcBef>
              <a:spcAft>
                <a:spcPts val="0"/>
              </a:spcAft>
              <a:buSzPts val="2000"/>
              <a:buFont typeface="Arial"/>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69" name="Google Shape;69;p42"/>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700"/>
              <a:buNone/>
              <a:defRPr sz="1400"/>
            </a:lvl1pPr>
            <a:lvl2pPr indent="-228600" lvl="1" marL="914400" algn="l">
              <a:spcBef>
                <a:spcPts val="240"/>
              </a:spcBef>
              <a:spcAft>
                <a:spcPts val="0"/>
              </a:spcAft>
              <a:buSzPts val="90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70" name="Google Shape;70;p42"/>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2"/>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43"/>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lvl1pPr lvl="0" algn="l">
              <a:lnSpc>
                <a:spcPct val="70000"/>
              </a:lnSpc>
              <a:spcBef>
                <a:spcPts val="0"/>
              </a:spcBef>
              <a:spcAft>
                <a:spcPts val="0"/>
              </a:spcAft>
              <a:buSzPts val="1400"/>
              <a:buNone/>
              <a:defRPr/>
            </a:lvl1pPr>
            <a:lvl2pPr lvl="1" algn="l">
              <a:lnSpc>
                <a:spcPct val="70000"/>
              </a:lnSpc>
              <a:spcBef>
                <a:spcPts val="0"/>
              </a:spcBef>
              <a:spcAft>
                <a:spcPts val="0"/>
              </a:spcAft>
              <a:buSzPts val="1400"/>
              <a:buNone/>
              <a:defRPr/>
            </a:lvl2pPr>
            <a:lvl3pPr lvl="2" algn="l">
              <a:lnSpc>
                <a:spcPct val="70000"/>
              </a:lnSpc>
              <a:spcBef>
                <a:spcPts val="0"/>
              </a:spcBef>
              <a:spcAft>
                <a:spcPts val="0"/>
              </a:spcAft>
              <a:buSzPts val="1400"/>
              <a:buNone/>
              <a:defRPr/>
            </a:lvl3pPr>
            <a:lvl4pPr lvl="3" algn="l">
              <a:lnSpc>
                <a:spcPct val="70000"/>
              </a:lnSpc>
              <a:spcBef>
                <a:spcPts val="0"/>
              </a:spcBef>
              <a:spcAft>
                <a:spcPts val="0"/>
              </a:spcAft>
              <a:buSzPts val="1400"/>
              <a:buNone/>
              <a:defRPr/>
            </a:lvl4pPr>
            <a:lvl5pPr lvl="4" algn="l">
              <a:lnSpc>
                <a:spcPct val="70000"/>
              </a:lnSpc>
              <a:spcBef>
                <a:spcPts val="0"/>
              </a:spcBef>
              <a:spcAft>
                <a:spcPts val="0"/>
              </a:spcAft>
              <a:buSzPts val="1400"/>
              <a:buNone/>
              <a:defRPr/>
            </a:lvl5pPr>
            <a:lvl6pPr lvl="5" algn="l">
              <a:lnSpc>
                <a:spcPct val="70000"/>
              </a:lnSpc>
              <a:spcBef>
                <a:spcPts val="0"/>
              </a:spcBef>
              <a:spcAft>
                <a:spcPts val="0"/>
              </a:spcAft>
              <a:buSzPts val="1400"/>
              <a:buNone/>
              <a:defRPr/>
            </a:lvl6pPr>
            <a:lvl7pPr lvl="6" algn="l">
              <a:lnSpc>
                <a:spcPct val="70000"/>
              </a:lnSpc>
              <a:spcBef>
                <a:spcPts val="0"/>
              </a:spcBef>
              <a:spcAft>
                <a:spcPts val="0"/>
              </a:spcAft>
              <a:buSzPts val="1400"/>
              <a:buNone/>
              <a:defRPr/>
            </a:lvl7pPr>
            <a:lvl8pPr lvl="7" algn="l">
              <a:lnSpc>
                <a:spcPct val="70000"/>
              </a:lnSpc>
              <a:spcBef>
                <a:spcPts val="0"/>
              </a:spcBef>
              <a:spcAft>
                <a:spcPts val="0"/>
              </a:spcAft>
              <a:buSzPts val="1400"/>
              <a:buNone/>
              <a:defRPr/>
            </a:lvl8pPr>
            <a:lvl9pPr lvl="8" algn="l">
              <a:lnSpc>
                <a:spcPct val="70000"/>
              </a:lnSpc>
              <a:spcBef>
                <a:spcPts val="0"/>
              </a:spcBef>
              <a:spcAft>
                <a:spcPts val="0"/>
              </a:spcAft>
              <a:buSzPts val="1400"/>
              <a:buNone/>
              <a:defRPr/>
            </a:lvl9pPr>
          </a:lstStyle>
          <a:p/>
        </p:txBody>
      </p:sp>
      <p:sp>
        <p:nvSpPr>
          <p:cNvPr id="75" name="Google Shape;75;p43"/>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chemeClr val="hlink"/>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33"/>
          <p:cNvCxnSpPr/>
          <p:nvPr/>
        </p:nvCxnSpPr>
        <p:spPr>
          <a:xfrm>
            <a:off x="0" y="1708150"/>
            <a:ext cx="9147175" cy="0"/>
          </a:xfrm>
          <a:prstGeom prst="straightConnector1">
            <a:avLst/>
          </a:prstGeom>
          <a:noFill/>
          <a:ln cap="sq" cmpd="sng" w="12700">
            <a:solidFill>
              <a:schemeClr val="lt2"/>
            </a:solidFill>
            <a:prstDash val="solid"/>
            <a:miter lim="800000"/>
            <a:headEnd len="med" w="med" type="none"/>
            <a:tailEnd len="med" w="med" type="none"/>
          </a:ln>
        </p:spPr>
      </p:cxnSp>
      <p:sp>
        <p:nvSpPr>
          <p:cNvPr id="11" name="Google Shape;11;p33"/>
          <p:cNvSpPr/>
          <p:nvPr/>
        </p:nvSpPr>
        <p:spPr>
          <a:xfrm>
            <a:off x="0" y="842962"/>
            <a:ext cx="1014412" cy="601821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33"/>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lvl1pPr lvl="0"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1pPr>
            <a:lvl2pPr lvl="1"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2pPr>
            <a:lvl3pPr lvl="2"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3pPr>
            <a:lvl4pPr lvl="3"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4pPr>
            <a:lvl5pPr lvl="4"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5pPr>
            <a:lvl6pPr lvl="5"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6pPr>
            <a:lvl7pPr lvl="6"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7pPr>
            <a:lvl8pPr lvl="7"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8pPr>
            <a:lvl9pPr lvl="8"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9pPr>
          </a:lstStyle>
          <a:p/>
        </p:txBody>
      </p:sp>
      <p:sp>
        <p:nvSpPr>
          <p:cNvPr id="13" name="Google Shape;13;p33"/>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lvl1pPr indent="-317500" lvl="0" marL="457200" marR="0" rtl="0" algn="l">
              <a:spcBef>
                <a:spcPts val="560"/>
              </a:spcBef>
              <a:spcAft>
                <a:spcPts val="0"/>
              </a:spcAft>
              <a:buClr>
                <a:schemeClr val="hlink"/>
              </a:buClr>
              <a:buSzPts val="1400"/>
              <a:buFont typeface="Arial"/>
              <a:buChar char="●"/>
              <a:defRPr b="1" i="0" sz="2800" u="none" cap="none" strike="noStrike">
                <a:solidFill>
                  <a:schemeClr val="dk1"/>
                </a:solidFill>
                <a:latin typeface="Arial"/>
                <a:ea typeface="Arial"/>
                <a:cs typeface="Arial"/>
                <a:sym typeface="Arial"/>
              </a:defRPr>
            </a:lvl1pPr>
            <a:lvl2pPr indent="-352425" lvl="1" marL="914400" marR="0" rtl="0" algn="l">
              <a:spcBef>
                <a:spcPts val="520"/>
              </a:spcBef>
              <a:spcAft>
                <a:spcPts val="0"/>
              </a:spcAft>
              <a:buClr>
                <a:schemeClr val="dk2"/>
              </a:buClr>
              <a:buSzPts val="1950"/>
              <a:buFont typeface="Arial"/>
              <a:buChar char="●"/>
              <a:defRPr b="0" i="0" sz="26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hlink"/>
              </a:buClr>
              <a:buSzPts val="156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 name="Google Shape;14;p33"/>
          <p:cNvSpPr txBox="1"/>
          <p:nvPr>
            <p:ph idx="10" type="dt"/>
          </p:nvPr>
        </p:nvSpPr>
        <p:spPr>
          <a:xfrm>
            <a:off x="4343400" y="64008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33"/>
          <p:cNvSpPr txBox="1"/>
          <p:nvPr>
            <p:ph idx="11" type="ftr"/>
          </p:nvPr>
        </p:nvSpPr>
        <p:spPr>
          <a:xfrm>
            <a:off x="0" y="6400800"/>
            <a:ext cx="16002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33"/>
          <p:cNvSpPr txBox="1"/>
          <p:nvPr>
            <p:ph idx="12" type="sldNum"/>
          </p:nvPr>
        </p:nvSpPr>
        <p:spPr>
          <a:xfrm>
            <a:off x="8204200" y="6400800"/>
            <a:ext cx="9398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5"/>
          <p:cNvSpPr/>
          <p:nvPr/>
        </p:nvSpPr>
        <p:spPr>
          <a:xfrm>
            <a:off x="0" y="842962"/>
            <a:ext cx="1025525" cy="601821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35"/>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lvl1pPr lvl="0"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1pPr>
            <a:lvl2pPr lvl="1"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2pPr>
            <a:lvl3pPr lvl="2"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3pPr>
            <a:lvl4pPr lvl="3"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4pPr>
            <a:lvl5pPr lvl="4"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5pPr>
            <a:lvl6pPr lvl="5"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6pPr>
            <a:lvl7pPr lvl="6"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7pPr>
            <a:lvl8pPr lvl="7"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8pPr>
            <a:lvl9pPr lvl="8" marR="0" rtl="0" algn="l">
              <a:lnSpc>
                <a:spcPct val="70000"/>
              </a:lnSpc>
              <a:spcBef>
                <a:spcPts val="0"/>
              </a:spcBef>
              <a:spcAft>
                <a:spcPts val="0"/>
              </a:spcAft>
              <a:buSzPts val="1400"/>
              <a:buNone/>
              <a:defRPr b="1" i="0" sz="4000" u="none" cap="none" strike="noStrike">
                <a:solidFill>
                  <a:schemeClr val="dk2"/>
                </a:solidFill>
                <a:latin typeface="Arial Narrow"/>
                <a:ea typeface="Arial Narrow"/>
                <a:cs typeface="Arial Narrow"/>
                <a:sym typeface="Arial Narrow"/>
              </a:defRPr>
            </a:lvl9pPr>
          </a:lstStyle>
          <a:p/>
        </p:txBody>
      </p:sp>
      <p:sp>
        <p:nvSpPr>
          <p:cNvPr id="26" name="Google Shape;26;p35"/>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lvl1pPr indent="-317500" lvl="0" marL="457200" marR="0" rtl="0" algn="l">
              <a:spcBef>
                <a:spcPts val="560"/>
              </a:spcBef>
              <a:spcAft>
                <a:spcPts val="0"/>
              </a:spcAft>
              <a:buClr>
                <a:schemeClr val="hlink"/>
              </a:buClr>
              <a:buSzPts val="1400"/>
              <a:buFont typeface="Arial"/>
              <a:buChar char="●"/>
              <a:defRPr b="1" i="0" sz="2800" u="none" cap="none" strike="noStrike">
                <a:solidFill>
                  <a:schemeClr val="dk1"/>
                </a:solidFill>
                <a:latin typeface="Arial"/>
                <a:ea typeface="Arial"/>
                <a:cs typeface="Arial"/>
                <a:sym typeface="Arial"/>
              </a:defRPr>
            </a:lvl1pPr>
            <a:lvl2pPr indent="-352425" lvl="1" marL="914400" marR="0" rtl="0" algn="l">
              <a:spcBef>
                <a:spcPts val="520"/>
              </a:spcBef>
              <a:spcAft>
                <a:spcPts val="0"/>
              </a:spcAft>
              <a:buClr>
                <a:schemeClr val="dk2"/>
              </a:buClr>
              <a:buSzPts val="1950"/>
              <a:buFont typeface="Arial"/>
              <a:buChar char="●"/>
              <a:defRPr b="0" i="0" sz="26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hlink"/>
              </a:buClr>
              <a:buSzPts val="156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35"/>
          <p:cNvSpPr txBox="1"/>
          <p:nvPr>
            <p:ph idx="10" type="dt"/>
          </p:nvPr>
        </p:nvSpPr>
        <p:spPr>
          <a:xfrm>
            <a:off x="3581400" y="64008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8" name="Google Shape;28;p35"/>
          <p:cNvSpPr txBox="1"/>
          <p:nvPr>
            <p:ph idx="11" type="ftr"/>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0" i="0" sz="1400" u="none">
                <a:solidFill>
                  <a:schemeClr val="hlink"/>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9" name="Google Shape;29;p35"/>
          <p:cNvSpPr txBox="1"/>
          <p:nvPr>
            <p:ph idx="12" type="sldNum"/>
          </p:nvPr>
        </p:nvSpPr>
        <p:spPr>
          <a:xfrm>
            <a:off x="0" y="6400800"/>
            <a:ext cx="642937"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1pPr>
            <a:lvl2pPr indent="0" lvl="1"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2pPr>
            <a:lvl3pPr indent="0" lvl="2"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3pPr>
            <a:lvl4pPr indent="0" lvl="3"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4pPr>
            <a:lvl5pPr indent="0" lvl="4"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5pPr>
            <a:lvl6pPr indent="0" lvl="5"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6pPr>
            <a:lvl7pPr indent="0" lvl="6"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7pPr>
            <a:lvl8pPr indent="0" lvl="7"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8pPr>
            <a:lvl9pPr indent="0" lvl="8" marL="0" marR="0" rtl="0" algn="r">
              <a:lnSpc>
                <a:spcPct val="100000"/>
              </a:lnSpc>
              <a:spcBef>
                <a:spcPts val="0"/>
              </a:spcBef>
              <a:spcAft>
                <a:spcPts val="0"/>
              </a:spcAft>
              <a:buClr>
                <a:schemeClr val="hlink"/>
              </a:buClr>
              <a:buSzPts val="1400"/>
              <a:buFont typeface="Arial"/>
              <a:buNone/>
              <a:defRPr b="0" i="0" sz="1400" u="none">
                <a:solidFill>
                  <a:schemeClr val="hlink"/>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vmlDrawing" Target="../drawings/vmlDrawing3.vml"/><Relationship Id="rId4" Type="http://schemas.openxmlformats.org/officeDocument/2006/relationships/oleObject" Target="../embeddings/Microsoft_Excel_Sheet3.xls"/><Relationship Id="rId5" Type="http://schemas.openxmlformats.org/officeDocument/2006/relationships/oleObject" Target="../embeddings/Microsoft_Excel_Sheet3.xls"/><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4.vml"/><Relationship Id="rId4" Type="http://schemas.openxmlformats.org/officeDocument/2006/relationships/oleObject" Target="../embeddings/Microsoft_Excel_Sheet4.xls"/><Relationship Id="rId11" Type="http://schemas.openxmlformats.org/officeDocument/2006/relationships/oleObject" Target="../embeddings/Microsoft_Excel_Sheet6.xls"/><Relationship Id="rId10" Type="http://schemas.openxmlformats.org/officeDocument/2006/relationships/oleObject" Target="../embeddings/Microsoft_Excel_Sheet6.xls"/><Relationship Id="rId12" Type="http://schemas.openxmlformats.org/officeDocument/2006/relationships/image" Target="../media/image15.png"/><Relationship Id="rId9" Type="http://schemas.openxmlformats.org/officeDocument/2006/relationships/image" Target="../media/image17.png"/><Relationship Id="rId5" Type="http://schemas.openxmlformats.org/officeDocument/2006/relationships/oleObject" Target="../embeddings/Microsoft_Excel_Sheet4.xls"/><Relationship Id="rId6" Type="http://schemas.openxmlformats.org/officeDocument/2006/relationships/image" Target="../media/image4.png"/><Relationship Id="rId7" Type="http://schemas.openxmlformats.org/officeDocument/2006/relationships/oleObject" Target="../embeddings/Microsoft_Excel_Sheet5.xls"/><Relationship Id="rId8" Type="http://schemas.openxmlformats.org/officeDocument/2006/relationships/oleObject" Target="../embeddings/Microsoft_Excel_Sheet5.xls"/></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5.vml"/><Relationship Id="rId4" Type="http://schemas.openxmlformats.org/officeDocument/2006/relationships/oleObject" Target="../embeddings/Microsoft_Excel_Sheet7.xls"/><Relationship Id="rId9" Type="http://schemas.openxmlformats.org/officeDocument/2006/relationships/image" Target="../media/image12.png"/><Relationship Id="rId5" Type="http://schemas.openxmlformats.org/officeDocument/2006/relationships/oleObject" Target="../embeddings/Microsoft_Excel_Sheet7.xls"/><Relationship Id="rId6" Type="http://schemas.openxmlformats.org/officeDocument/2006/relationships/image" Target="../media/image5.png"/><Relationship Id="rId7" Type="http://schemas.openxmlformats.org/officeDocument/2006/relationships/oleObject" Target="../embeddings/Microsoft_Excel_Sheet8.xls"/><Relationship Id="rId8" Type="http://schemas.openxmlformats.org/officeDocument/2006/relationships/oleObject" Target="../embeddings/Microsoft_Excel_Sheet8.xls"/></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2.vml"/><Relationship Id="rId4" Type="http://schemas.openxmlformats.org/officeDocument/2006/relationships/oleObject" Target="../embeddings/Microsoft_Excel_Sheet2.xls"/><Relationship Id="rId5" Type="http://schemas.openxmlformats.org/officeDocument/2006/relationships/oleObject" Target="../embeddings/Microsoft_Excel_Sheet2.xls"/><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698500" y="2636837"/>
            <a:ext cx="7772400" cy="1584325"/>
          </a:xfrm>
          <a:prstGeom prst="rect">
            <a:avLst/>
          </a:prstGeom>
          <a:noFill/>
          <a:ln>
            <a:noFill/>
          </a:ln>
        </p:spPr>
        <p:txBody>
          <a:bodyPr anchorCtr="0" anchor="b" bIns="46025" lIns="92075" spcFirstLastPara="1" rIns="92075" wrap="square" tIns="46025">
            <a:noAutofit/>
          </a:bodyPr>
          <a:lstStyle/>
          <a:p>
            <a:pPr indent="0" lvl="0" marL="0" rtl="0" algn="l">
              <a:lnSpc>
                <a:spcPct val="160000"/>
              </a:lnSpc>
              <a:spcBef>
                <a:spcPts val="0"/>
              </a:spcBef>
              <a:spcAft>
                <a:spcPts val="0"/>
              </a:spcAft>
              <a:buClr>
                <a:schemeClr val="dk2"/>
              </a:buClr>
              <a:buSzPts val="6600"/>
              <a:buFont typeface="Arial Narrow"/>
              <a:buNone/>
            </a:pPr>
            <a:r>
              <a:rPr b="1" i="0" lang="en-US" sz="6600" u="none">
                <a:solidFill>
                  <a:schemeClr val="dk2"/>
                </a:solidFill>
                <a:latin typeface="Arial Narrow"/>
                <a:ea typeface="Arial Narrow"/>
                <a:cs typeface="Arial Narrow"/>
                <a:sym typeface="Arial Narrow"/>
              </a:rPr>
              <a:t>System Software</a:t>
            </a:r>
            <a:br>
              <a:rPr b="1" i="0" lang="en-US" sz="6600" u="none">
                <a:solidFill>
                  <a:schemeClr val="dk2"/>
                </a:solidFill>
                <a:latin typeface="Arial Narrow"/>
                <a:ea typeface="Arial Narrow"/>
                <a:cs typeface="Arial Narrow"/>
                <a:sym typeface="Arial Narrow"/>
              </a:rPr>
            </a:br>
            <a:r>
              <a:rPr b="1" i="0" lang="en-US" sz="3200" u="none">
                <a:solidFill>
                  <a:schemeClr val="dk2"/>
                </a:solidFill>
                <a:latin typeface="Arial Narrow"/>
                <a:ea typeface="Arial Narrow"/>
                <a:cs typeface="Arial Narrow"/>
                <a:sym typeface="Arial Narrow"/>
              </a:rPr>
              <a:t>.</a:t>
            </a:r>
            <a:endParaRPr/>
          </a:p>
        </p:txBody>
      </p:sp>
      <p:sp>
        <p:nvSpPr>
          <p:cNvPr id="99" name="Google Shape;99;p1"/>
          <p:cNvSpPr txBox="1"/>
          <p:nvPr/>
        </p:nvSpPr>
        <p:spPr>
          <a:xfrm>
            <a:off x="4995862" y="4500562"/>
            <a:ext cx="34210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Rejimoan R</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Department of CSE</a:t>
            </a:r>
            <a:endParaRPr/>
          </a:p>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SCTCE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79" name="Google Shape;179;p10"/>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Programming Examples</a:t>
            </a:r>
            <a:endParaRPr/>
          </a:p>
        </p:txBody>
      </p:sp>
      <p:sp>
        <p:nvSpPr>
          <p:cNvPr id="180" name="Google Shape;180;p10"/>
          <p:cNvSpPr txBox="1"/>
          <p:nvPr>
            <p:ph idx="1" type="body"/>
          </p:nvPr>
        </p:nvSpPr>
        <p:spPr>
          <a:xfrm>
            <a:off x="685800" y="1828800"/>
            <a:ext cx="7772400" cy="42672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Data movement Fig. 1.2</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Arithmetic operation Fig. 1.3</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Looping and indexing Fig. 1.4, Fig. 1.5</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Input and output Fig. 1.6</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Subroutine call Fig. 1.7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533400" y="325437"/>
            <a:ext cx="8382000" cy="962025"/>
          </a:xfrm>
          <a:prstGeom prst="rect">
            <a:avLst/>
          </a:prstGeom>
          <a:noFill/>
          <a:ln>
            <a:noFill/>
          </a:ln>
        </p:spPr>
        <p:txBody>
          <a:bodyPr anchorCtr="0" anchor="b" bIns="44450" lIns="90475" spcFirstLastPara="1" rIns="90475" wrap="square" tIns="44450">
            <a:noAutofit/>
          </a:bodyPr>
          <a:lstStyle/>
          <a:p>
            <a:pPr indent="0" lvl="0" marL="0" rtl="0" algn="l">
              <a:lnSpc>
                <a:spcPct val="70000"/>
              </a:lnSpc>
              <a:spcBef>
                <a:spcPts val="0"/>
              </a:spcBef>
              <a:spcAft>
                <a:spcPts val="0"/>
              </a:spcAft>
              <a:buClr>
                <a:schemeClr val="dk2"/>
              </a:buClr>
              <a:buSzPts val="3600"/>
              <a:buFont typeface="Arial Narrow"/>
              <a:buNone/>
            </a:pPr>
            <a:r>
              <a:rPr b="1" i="0" lang="en-US" sz="3600" u="none">
                <a:solidFill>
                  <a:schemeClr val="dk2"/>
                </a:solidFill>
                <a:latin typeface="Arial Narrow"/>
                <a:ea typeface="Arial Narrow"/>
                <a:cs typeface="Arial Narrow"/>
                <a:sym typeface="Arial Narrow"/>
              </a:rPr>
              <a:t>SIC Programming Examples </a:t>
            </a:r>
            <a:r>
              <a:rPr b="1" i="0" lang="en-US" sz="2800" u="none">
                <a:solidFill>
                  <a:schemeClr val="dk2"/>
                </a:solidFill>
                <a:latin typeface="Arial Narrow"/>
                <a:ea typeface="Arial Narrow"/>
                <a:cs typeface="Arial Narrow"/>
                <a:sym typeface="Arial Narrow"/>
              </a:rPr>
              <a:t>(Fig 1.2)</a:t>
            </a:r>
            <a:br>
              <a:rPr b="1" i="0" lang="en-US" sz="2800" u="none">
                <a:solidFill>
                  <a:schemeClr val="dk2"/>
                </a:solidFill>
                <a:latin typeface="Arial Narrow"/>
                <a:ea typeface="Arial Narrow"/>
                <a:cs typeface="Arial Narrow"/>
                <a:sym typeface="Arial Narrow"/>
              </a:rPr>
            </a:br>
            <a:r>
              <a:rPr b="1" i="0" lang="en-US" sz="2800" u="none">
                <a:solidFill>
                  <a:schemeClr val="dk2"/>
                </a:solidFill>
                <a:latin typeface="Arial Narrow"/>
                <a:ea typeface="Arial Narrow"/>
                <a:cs typeface="Arial Narrow"/>
                <a:sym typeface="Arial Narrow"/>
              </a:rPr>
              <a:t>-- Data movement</a:t>
            </a:r>
            <a:endParaRPr/>
          </a:p>
        </p:txBody>
      </p:sp>
      <p:sp>
        <p:nvSpPr>
          <p:cNvPr id="187" name="Google Shape;187;p11"/>
          <p:cNvSpPr txBox="1"/>
          <p:nvPr>
            <p:ph idx="1" type="body"/>
          </p:nvPr>
        </p:nvSpPr>
        <p:spPr>
          <a:xfrm>
            <a:off x="457200" y="1828800"/>
            <a:ext cx="4114800" cy="4114800"/>
          </a:xfrm>
          <a:prstGeom prst="rect">
            <a:avLst/>
          </a:pr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000"/>
              <a:buNone/>
            </a:pPr>
            <a:r>
              <a:rPr b="1" i="0" lang="en-US" sz="2000" u="none">
                <a:solidFill>
                  <a:schemeClr val="dk1"/>
                </a:solidFill>
                <a:latin typeface="Times New Roman"/>
                <a:ea typeface="Times New Roman"/>
                <a:cs typeface="Times New Roman"/>
                <a:sym typeface="Times New Roman"/>
              </a:rPr>
              <a:t>ALPHA	   RESW	1</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FIVE	   WORD	5</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CHARZ   BYTE		C’Z’</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C1		   RESB		1</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LDA		FIVE</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STA		ALPHA</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LDCH	CHARZ</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STCH		C1</a:t>
            </a:r>
            <a:endParaRPr/>
          </a:p>
          <a:p>
            <a:pPr indent="-342900" lvl="0" marL="342900" rtl="0" algn="l">
              <a:lnSpc>
                <a:spcPct val="100000"/>
              </a:lnSpc>
              <a:spcBef>
                <a:spcPts val="400"/>
              </a:spcBef>
              <a:spcAft>
                <a:spcPts val="0"/>
              </a:spcAft>
              <a:buSzPts val="1000"/>
              <a:buNone/>
            </a:pPr>
            <a:r>
              <a:t/>
            </a:r>
            <a:endParaRPr b="1" i="0" sz="2000" u="none">
              <a:solidFill>
                <a:schemeClr val="dk1"/>
              </a:solidFill>
              <a:latin typeface="Times New Roman"/>
              <a:ea typeface="Times New Roman"/>
              <a:cs typeface="Times New Roman"/>
              <a:sym typeface="Times New Roman"/>
            </a:endParaRPr>
          </a:p>
          <a:p>
            <a:pPr indent="-342900" lvl="0" marL="342900" rtl="0" algn="ctr">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(a)</a:t>
            </a:r>
            <a:endParaRPr/>
          </a:p>
        </p:txBody>
      </p:sp>
      <p:sp>
        <p:nvSpPr>
          <p:cNvPr id="188" name="Google Shape;188;p11"/>
          <p:cNvSpPr txBox="1"/>
          <p:nvPr>
            <p:ph idx="1" type="body"/>
          </p:nvPr>
        </p:nvSpPr>
        <p:spPr>
          <a:xfrm>
            <a:off x="4622800" y="1828800"/>
            <a:ext cx="4049712" cy="4114800"/>
          </a:xfrm>
          <a:prstGeom prst="rect">
            <a:avLst/>
          </a:pr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200"/>
              <a:buFont typeface="Arial"/>
              <a:buChar char="●"/>
            </a:pPr>
            <a:r>
              <a:rPr b="1" i="0" lang="en-US" sz="2400" u="none">
                <a:solidFill>
                  <a:schemeClr val="dk1"/>
                </a:solidFill>
                <a:latin typeface="Arial"/>
                <a:ea typeface="Arial"/>
                <a:cs typeface="Arial"/>
                <a:sym typeface="Arial"/>
              </a:rPr>
              <a:t>No memory-memory  move instruction</a:t>
            </a:r>
            <a:endParaRPr/>
          </a:p>
          <a:p>
            <a:pPr indent="-342900" lvl="0" marL="342900" rtl="0" algn="l">
              <a:lnSpc>
                <a:spcPct val="100000"/>
              </a:lnSpc>
              <a:spcBef>
                <a:spcPts val="480"/>
              </a:spcBef>
              <a:spcAft>
                <a:spcPts val="0"/>
              </a:spcAft>
              <a:buClr>
                <a:schemeClr val="hlink"/>
              </a:buClr>
              <a:buSzPts val="1200"/>
              <a:buFont typeface="Arial"/>
              <a:buChar char="●"/>
            </a:pPr>
            <a:r>
              <a:rPr b="1" i="0" lang="en-US" sz="2400" u="none">
                <a:solidFill>
                  <a:schemeClr val="dk1"/>
                </a:solidFill>
                <a:latin typeface="Arial"/>
                <a:ea typeface="Arial"/>
                <a:cs typeface="Arial"/>
                <a:sym typeface="Arial"/>
              </a:rPr>
              <a:t>3-byte word: </a:t>
            </a:r>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LDA, STA, LDL, STL, LDX, STX</a:t>
            </a:r>
            <a:endParaRPr/>
          </a:p>
          <a:p>
            <a:pPr indent="-342900" lvl="0" marL="342900" rtl="0" algn="l">
              <a:lnSpc>
                <a:spcPct val="100000"/>
              </a:lnSpc>
              <a:spcBef>
                <a:spcPts val="480"/>
              </a:spcBef>
              <a:spcAft>
                <a:spcPts val="0"/>
              </a:spcAft>
              <a:buClr>
                <a:schemeClr val="hlink"/>
              </a:buClr>
              <a:buSzPts val="1200"/>
              <a:buFont typeface="Arial"/>
              <a:buChar char="●"/>
            </a:pPr>
            <a:r>
              <a:rPr b="1" i="0" lang="en-US" sz="2400" u="none">
                <a:solidFill>
                  <a:schemeClr val="dk1"/>
                </a:solidFill>
                <a:latin typeface="Arial"/>
                <a:ea typeface="Arial"/>
                <a:cs typeface="Arial"/>
                <a:sym typeface="Arial"/>
              </a:rPr>
              <a:t>1-byte: </a:t>
            </a:r>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LDCH, STCH</a:t>
            </a:r>
            <a:endParaRPr/>
          </a:p>
          <a:p>
            <a:pPr indent="-342900" lvl="0" marL="342900" rtl="0" algn="l">
              <a:lnSpc>
                <a:spcPct val="100000"/>
              </a:lnSpc>
              <a:spcBef>
                <a:spcPts val="480"/>
              </a:spcBef>
              <a:spcAft>
                <a:spcPts val="0"/>
              </a:spcAft>
              <a:buClr>
                <a:schemeClr val="hlink"/>
              </a:buClr>
              <a:buSzPts val="1200"/>
              <a:buFont typeface="Arial"/>
              <a:buChar char="●"/>
            </a:pPr>
            <a:r>
              <a:rPr b="1" i="0" lang="en-US" sz="2400" u="none">
                <a:solidFill>
                  <a:schemeClr val="dk1"/>
                </a:solidFill>
                <a:latin typeface="Arial"/>
                <a:ea typeface="Arial"/>
                <a:cs typeface="Arial"/>
                <a:sym typeface="Arial"/>
              </a:rPr>
              <a:t>Storage definition</a:t>
            </a:r>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WORD, RESW</a:t>
            </a:r>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BYTE, RESB</a:t>
            </a:r>
            <a:endParaRPr/>
          </a:p>
          <a:p>
            <a:pPr indent="-273050" lvl="0" marL="342900" rtl="0" algn="l">
              <a:spcBef>
                <a:spcPts val="440"/>
              </a:spcBef>
              <a:spcAft>
                <a:spcPts val="0"/>
              </a:spcAft>
              <a:buSzPts val="1100"/>
              <a:buNone/>
            </a:pPr>
            <a:r>
              <a:t/>
            </a:r>
            <a:endParaRPr b="0" i="0" sz="22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95" name="Google Shape;195;p12"/>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Programming Examples (Cont.)</a:t>
            </a:r>
            <a:endParaRPr/>
          </a:p>
        </p:txBody>
      </p:sp>
      <p:sp>
        <p:nvSpPr>
          <p:cNvPr id="196" name="Google Shape;196;p12"/>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254000" lvl="0" marL="342900" marR="0" rtl="0" algn="l">
              <a:spcBef>
                <a:spcPts val="0"/>
              </a:spcBef>
              <a:spcAft>
                <a:spcPts val="0"/>
              </a:spcAft>
              <a:buClr>
                <a:schemeClr val="hlink"/>
              </a:buClr>
              <a:buSzPts val="1400"/>
              <a:buFont typeface="Arial"/>
              <a:buNone/>
            </a:pPr>
            <a:r>
              <a:t/>
            </a:r>
            <a:endParaRPr b="1" sz="2800">
              <a:solidFill>
                <a:schemeClr val="dk1"/>
              </a:solidFill>
              <a:latin typeface="Arial"/>
              <a:ea typeface="Arial"/>
              <a:cs typeface="Arial"/>
              <a:sym typeface="Arial"/>
            </a:endParaRPr>
          </a:p>
        </p:txBody>
      </p:sp>
      <p:sp>
        <p:nvSpPr>
          <p:cNvPr id="197" name="Google Shape;197;p12"/>
          <p:cNvSpPr txBox="1"/>
          <p:nvPr>
            <p:ph idx="1" type="body"/>
          </p:nvPr>
        </p:nvSpPr>
        <p:spPr>
          <a:xfrm>
            <a:off x="381000" y="2115775"/>
            <a:ext cx="8382000" cy="4461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All arithmetic operations are performed using register A, with the result being left in register A.</a:t>
            </a:r>
            <a:endParaRPr/>
          </a:p>
          <a:p>
            <a:pPr indent="-254000" lvl="0" marL="342900" rtl="0" algn="l">
              <a:lnSpc>
                <a:spcPct val="100000"/>
              </a:lnSpc>
              <a:spcBef>
                <a:spcPts val="560"/>
              </a:spcBef>
              <a:spcAft>
                <a:spcPts val="0"/>
              </a:spcAft>
              <a:buClr>
                <a:schemeClr val="hlink"/>
              </a:buClr>
              <a:buSzPts val="1400"/>
              <a:buFont typeface="Arial"/>
              <a:buNone/>
            </a:pPr>
            <a:r>
              <a:t/>
            </a:r>
            <a:endParaRPr b="1" i="0" sz="2800" u="none">
              <a:solidFill>
                <a:schemeClr val="dk1"/>
              </a:solidFill>
              <a:latin typeface="Arial"/>
              <a:ea typeface="Arial"/>
              <a:cs typeface="Arial"/>
              <a:sym typeface="Arial"/>
            </a:endParaRPr>
          </a:p>
          <a:p>
            <a:pPr indent="-254000" lvl="0" marL="342900" rtl="0" algn="l">
              <a:spcBef>
                <a:spcPts val="560"/>
              </a:spcBef>
              <a:spcAft>
                <a:spcPts val="0"/>
              </a:spcAft>
              <a:buSzPts val="1400"/>
              <a:buNone/>
            </a:pPr>
            <a:r>
              <a:t/>
            </a:r>
            <a:endParaRPr b="1" i="0" sz="2800" u="none">
              <a:solidFill>
                <a:schemeClr val="dk1"/>
              </a:solidFill>
              <a:latin typeface="Arial"/>
              <a:ea typeface="Arial"/>
              <a:cs typeface="Arial"/>
              <a:sym typeface="Arial"/>
            </a:endParaRPr>
          </a:p>
        </p:txBody>
      </p:sp>
      <p:sp>
        <p:nvSpPr>
          <p:cNvPr id="198" name="Google Shape;198;p12"/>
          <p:cNvSpPr txBox="1"/>
          <p:nvPr/>
        </p:nvSpPr>
        <p:spPr>
          <a:xfrm>
            <a:off x="1187450" y="3644900"/>
            <a:ext cx="4187700" cy="120060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400"/>
              <a:buFont typeface="Times New Roman"/>
              <a:buNone/>
            </a:pPr>
            <a:r>
              <a:rPr b="1" i="0" lang="en-US" sz="2400" u="none">
                <a:solidFill>
                  <a:schemeClr val="accent1"/>
                </a:solidFill>
                <a:latin typeface="Times New Roman"/>
                <a:ea typeface="Times New Roman"/>
                <a:cs typeface="Times New Roman"/>
                <a:sym typeface="Times New Roman"/>
              </a:rPr>
              <a:t>BETA=ALPHA+INCR-ONE</a:t>
            </a:r>
            <a:endParaRPr b="1"/>
          </a:p>
          <a:p>
            <a:pPr indent="0" lvl="0" marL="0" marR="0" rtl="0" algn="l">
              <a:lnSpc>
                <a:spcPct val="100000"/>
              </a:lnSpc>
              <a:spcBef>
                <a:spcPts val="0"/>
              </a:spcBef>
              <a:spcAft>
                <a:spcPts val="0"/>
              </a:spcAft>
              <a:buClr>
                <a:schemeClr val="accent1"/>
              </a:buClr>
              <a:buSzPts val="2400"/>
              <a:buFont typeface="Times New Roman"/>
              <a:buNone/>
            </a:pPr>
            <a:r>
              <a:rPr b="1" i="0" lang="en-US" sz="2400" u="none">
                <a:solidFill>
                  <a:schemeClr val="accent1"/>
                </a:solidFill>
                <a:latin typeface="Times New Roman"/>
                <a:ea typeface="Times New Roman"/>
                <a:cs typeface="Times New Roman"/>
                <a:sym typeface="Times New Roman"/>
              </a:rPr>
              <a:t>DELTA=GAMMA+INCR-ONE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609600" y="457200"/>
            <a:ext cx="7772400" cy="685800"/>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Programming Example</a:t>
            </a:r>
            <a:br>
              <a:rPr b="1" i="0" lang="en-US" sz="4000" u="none">
                <a:solidFill>
                  <a:schemeClr val="dk2"/>
                </a:solidFill>
                <a:latin typeface="Arial Narrow"/>
                <a:ea typeface="Arial Narrow"/>
                <a:cs typeface="Arial Narrow"/>
                <a:sym typeface="Arial Narrow"/>
              </a:rPr>
            </a:br>
            <a:r>
              <a:rPr b="1" i="0" lang="en-US" sz="4000" u="none">
                <a:solidFill>
                  <a:schemeClr val="dk2"/>
                </a:solidFill>
                <a:latin typeface="Arial Narrow"/>
                <a:ea typeface="Arial Narrow"/>
                <a:cs typeface="Arial Narrow"/>
                <a:sym typeface="Arial Narrow"/>
              </a:rPr>
              <a:t>-- </a:t>
            </a:r>
            <a:r>
              <a:rPr b="1" i="0" lang="en-US" sz="3200" u="none">
                <a:solidFill>
                  <a:schemeClr val="dk2"/>
                </a:solidFill>
                <a:latin typeface="Arial Narrow"/>
                <a:ea typeface="Arial Narrow"/>
                <a:cs typeface="Arial Narrow"/>
                <a:sym typeface="Arial Narrow"/>
              </a:rPr>
              <a:t>Arithmetic operation</a:t>
            </a:r>
            <a:r>
              <a:rPr b="1" i="0" lang="en-US" sz="4000" u="none">
                <a:solidFill>
                  <a:schemeClr val="dk2"/>
                </a:solidFill>
                <a:latin typeface="Arial Narrow"/>
                <a:ea typeface="Arial Narrow"/>
                <a:cs typeface="Arial Narrow"/>
                <a:sym typeface="Arial Narrow"/>
              </a:rPr>
              <a:t> </a:t>
            </a:r>
            <a:r>
              <a:rPr b="1" i="0" lang="en-US" sz="2800" u="none">
                <a:solidFill>
                  <a:schemeClr val="dk2"/>
                </a:solidFill>
                <a:latin typeface="Arial Narrow"/>
                <a:ea typeface="Arial Narrow"/>
                <a:cs typeface="Arial Narrow"/>
                <a:sym typeface="Arial Narrow"/>
              </a:rPr>
              <a:t>(Fig 1.3)</a:t>
            </a:r>
            <a:endParaRPr/>
          </a:p>
        </p:txBody>
      </p:sp>
      <p:pic>
        <p:nvPicPr>
          <p:cNvPr descr="fc1-3a" id="205" name="Google Shape;205;p13"/>
          <p:cNvPicPr preferRelativeResize="0"/>
          <p:nvPr/>
        </p:nvPicPr>
        <p:blipFill rotWithShape="1">
          <a:blip r:embed="rId3">
            <a:alphaModFix/>
          </a:blip>
          <a:srcRect b="0" l="0" r="0" t="0"/>
          <a:stretch/>
        </p:blipFill>
        <p:spPr>
          <a:xfrm>
            <a:off x="0" y="1169987"/>
            <a:ext cx="9144000" cy="5688012"/>
          </a:xfrm>
          <a:prstGeom prst="rect">
            <a:avLst/>
          </a:prstGeom>
          <a:noFill/>
          <a:ln>
            <a:noFill/>
          </a:ln>
        </p:spPr>
      </p:pic>
      <p:sp>
        <p:nvSpPr>
          <p:cNvPr id="206" name="Google Shape;206;p13"/>
          <p:cNvSpPr txBox="1"/>
          <p:nvPr/>
        </p:nvSpPr>
        <p:spPr>
          <a:xfrm>
            <a:off x="4175125" y="5222875"/>
            <a:ext cx="41878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400"/>
              <a:buFont typeface="Times New Roman"/>
              <a:buNone/>
            </a:pPr>
            <a:r>
              <a:rPr b="0" i="0" lang="en-US" sz="2400" u="none">
                <a:solidFill>
                  <a:schemeClr val="accent1"/>
                </a:solidFill>
                <a:latin typeface="Times New Roman"/>
                <a:ea typeface="Times New Roman"/>
                <a:cs typeface="Times New Roman"/>
                <a:sym typeface="Times New Roman"/>
              </a:rPr>
              <a:t>BETA=ALPHA+INCR-ONE</a:t>
            </a:r>
            <a:endParaRPr/>
          </a:p>
          <a:p>
            <a:pPr indent="0" lvl="0" marL="0" marR="0" rtl="0" algn="l">
              <a:lnSpc>
                <a:spcPct val="100000"/>
              </a:lnSpc>
              <a:spcBef>
                <a:spcPts val="0"/>
              </a:spcBef>
              <a:spcAft>
                <a:spcPts val="0"/>
              </a:spcAft>
              <a:buClr>
                <a:schemeClr val="accent1"/>
              </a:buClr>
              <a:buSzPts val="2400"/>
              <a:buFont typeface="Times New Roman"/>
              <a:buNone/>
            </a:pPr>
            <a:r>
              <a:rPr b="0" i="0" lang="en-US" sz="2400" u="none">
                <a:solidFill>
                  <a:schemeClr val="accent1"/>
                </a:solidFill>
                <a:latin typeface="Times New Roman"/>
                <a:ea typeface="Times New Roman"/>
                <a:cs typeface="Times New Roman"/>
                <a:sym typeface="Times New Roman"/>
              </a:rPr>
              <a:t>DELTA=GAMMA+INCR-ONE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213" name="Google Shape;213;p14"/>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Programming Example </a:t>
            </a:r>
            <a:br>
              <a:rPr b="1" i="0" lang="en-US" sz="4000" u="none">
                <a:solidFill>
                  <a:schemeClr val="dk2"/>
                </a:solidFill>
                <a:latin typeface="Arial Narrow"/>
                <a:ea typeface="Arial Narrow"/>
                <a:cs typeface="Arial Narrow"/>
                <a:sym typeface="Arial Narrow"/>
              </a:rPr>
            </a:br>
            <a:r>
              <a:rPr b="1" i="0" lang="en-US" sz="3200" u="none">
                <a:solidFill>
                  <a:schemeClr val="dk2"/>
                </a:solidFill>
                <a:latin typeface="Arial Narrow"/>
                <a:ea typeface="Arial Narrow"/>
                <a:cs typeface="Arial Narrow"/>
                <a:sym typeface="Arial Narrow"/>
              </a:rPr>
              <a:t>-- Looping and indexing (Fig. 1.4)</a:t>
            </a:r>
            <a:endParaRPr/>
          </a:p>
        </p:txBody>
      </p:sp>
      <p:pic>
        <p:nvPicPr>
          <p:cNvPr descr="fc1-4a" id="214" name="Google Shape;214;p14"/>
          <p:cNvPicPr preferRelativeResize="0"/>
          <p:nvPr/>
        </p:nvPicPr>
        <p:blipFill rotWithShape="1">
          <a:blip r:embed="rId3">
            <a:alphaModFix/>
          </a:blip>
          <a:srcRect b="0" l="0" r="0" t="0"/>
          <a:stretch/>
        </p:blipFill>
        <p:spPr>
          <a:xfrm>
            <a:off x="-665650" y="1480025"/>
            <a:ext cx="9809651" cy="49814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221" name="Google Shape;221;p15"/>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Programming Example</a:t>
            </a:r>
            <a:br>
              <a:rPr b="1" i="0" lang="en-US" sz="4000" u="none">
                <a:solidFill>
                  <a:schemeClr val="dk2"/>
                </a:solidFill>
                <a:latin typeface="Arial Narrow"/>
                <a:ea typeface="Arial Narrow"/>
                <a:cs typeface="Arial Narrow"/>
                <a:sym typeface="Arial Narrow"/>
              </a:rPr>
            </a:br>
            <a:r>
              <a:rPr b="1" i="0" lang="en-US" sz="3200" u="none">
                <a:solidFill>
                  <a:schemeClr val="dk2"/>
                </a:solidFill>
                <a:latin typeface="Arial Narrow"/>
                <a:ea typeface="Arial Narrow"/>
                <a:cs typeface="Arial Narrow"/>
                <a:sym typeface="Arial Narrow"/>
              </a:rPr>
              <a:t>-- Looping and indexing (Fig. 1.5)</a:t>
            </a:r>
            <a:endParaRPr/>
          </a:p>
        </p:txBody>
      </p:sp>
      <p:sp>
        <p:nvSpPr>
          <p:cNvPr id="222" name="Google Shape;222;p15"/>
          <p:cNvSpPr txBox="1"/>
          <p:nvPr>
            <p:ph idx="1" type="body"/>
          </p:nvPr>
        </p:nvSpPr>
        <p:spPr>
          <a:xfrm>
            <a:off x="533400" y="1635125"/>
            <a:ext cx="8382000" cy="4460875"/>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Arithmetic</a:t>
            </a:r>
            <a:endParaRPr b="1" i="0" sz="2400" u="none">
              <a:solidFill>
                <a:schemeClr val="dk1"/>
              </a:solidFill>
              <a:latin typeface="Arial"/>
              <a:ea typeface="Arial"/>
              <a:cs typeface="Arial"/>
              <a:sym typeface="Arial"/>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Arithmetic operations are performed using register A, with the result being left in register A</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Looping (TIX)</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(X)=(X)+1</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compare with operand</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set CC</a:t>
            </a:r>
            <a:endParaRPr/>
          </a:p>
        </p:txBody>
      </p:sp>
      <p:sp>
        <p:nvSpPr>
          <p:cNvPr id="223" name="Google Shape;223;p15"/>
          <p:cNvSpPr/>
          <p:nvPr/>
        </p:nvSpPr>
        <p:spPr>
          <a:xfrm>
            <a:off x="6781800" y="5105400"/>
            <a:ext cx="1382712" cy="590550"/>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FF0000"/>
                </a:solidFill>
                <a:latin typeface="Bilbo"/>
              </a:rPr>
              <a:t>Break... </a:t>
            </a:r>
          </a:p>
        </p:txBody>
      </p:sp>
      <p:pic>
        <p:nvPicPr>
          <p:cNvPr descr="fc1-5a" id="224" name="Google Shape;224;p15"/>
          <p:cNvPicPr preferRelativeResize="0"/>
          <p:nvPr/>
        </p:nvPicPr>
        <p:blipFill rotWithShape="1">
          <a:blip r:embed="rId3">
            <a:alphaModFix/>
          </a:blip>
          <a:srcRect b="0" l="0" r="0" t="0"/>
          <a:stretch/>
        </p:blipFill>
        <p:spPr>
          <a:xfrm>
            <a:off x="-706332" y="325425"/>
            <a:ext cx="10407149" cy="8239876"/>
          </a:xfrm>
          <a:prstGeom prst="rect">
            <a:avLst/>
          </a:prstGeom>
          <a:noFill/>
          <a:ln>
            <a:noFill/>
          </a:ln>
        </p:spPr>
      </p:pic>
      <p:sp>
        <p:nvSpPr>
          <p:cNvPr id="225" name="Google Shape;225;p15"/>
          <p:cNvSpPr txBox="1"/>
          <p:nvPr/>
        </p:nvSpPr>
        <p:spPr>
          <a:xfrm>
            <a:off x="3354525" y="5565775"/>
            <a:ext cx="4472100" cy="8310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0" i="0" lang="en-US" sz="2400" u="none">
                <a:solidFill>
                  <a:schemeClr val="hlink"/>
                </a:solidFill>
                <a:latin typeface="Times New Roman"/>
                <a:ea typeface="Times New Roman"/>
                <a:cs typeface="Times New Roman"/>
                <a:sym typeface="Times New Roman"/>
              </a:rPr>
              <a:t>GAMMA[I]=ALPHA[I]+BETA[I]</a:t>
            </a:r>
            <a:endParaRPr/>
          </a:p>
          <a:p>
            <a:pPr indent="0" lvl="0" marL="0" marR="0" rtl="0" algn="l">
              <a:lnSpc>
                <a:spcPct val="100000"/>
              </a:lnSpc>
              <a:spcBef>
                <a:spcPts val="0"/>
              </a:spcBef>
              <a:spcAft>
                <a:spcPts val="0"/>
              </a:spcAft>
              <a:buClr>
                <a:schemeClr val="hlink"/>
              </a:buClr>
              <a:buSzPts val="2400"/>
              <a:buFont typeface="Times New Roman"/>
              <a:buNone/>
            </a:pPr>
            <a:r>
              <a:rPr b="0" i="0" lang="en-US" sz="2400" u="none">
                <a:solidFill>
                  <a:schemeClr val="hlink"/>
                </a:solidFill>
                <a:latin typeface="Times New Roman"/>
                <a:ea typeface="Times New Roman"/>
                <a:cs typeface="Times New Roman"/>
                <a:sym typeface="Times New Roman"/>
              </a:rPr>
              <a:t>I=0 to 100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232" name="Google Shape;232;p16"/>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SIC/XE Machine Architecture (1/4)</a:t>
            </a:r>
            <a:endParaRPr/>
          </a:p>
        </p:txBody>
      </p:sp>
      <p:sp>
        <p:nvSpPr>
          <p:cNvPr id="233" name="Google Shape;233;p16"/>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Memory</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2</a:t>
            </a:r>
            <a:r>
              <a:rPr b="0" baseline="30000" i="0" lang="en-US" sz="2600" u="none">
                <a:solidFill>
                  <a:schemeClr val="dk1"/>
                </a:solidFill>
                <a:latin typeface="Arial"/>
                <a:ea typeface="Arial"/>
                <a:cs typeface="Arial"/>
                <a:sym typeface="Arial"/>
              </a:rPr>
              <a:t>20</a:t>
            </a:r>
            <a:r>
              <a:rPr b="0" i="0" lang="en-US" sz="2600" u="none">
                <a:solidFill>
                  <a:schemeClr val="dk1"/>
                </a:solidFill>
                <a:latin typeface="Arial"/>
                <a:ea typeface="Arial"/>
                <a:cs typeface="Arial"/>
                <a:sym typeface="Arial"/>
              </a:rPr>
              <a:t> bytes in the computer memory</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More Registers</a:t>
            </a:r>
            <a:endParaRPr/>
          </a:p>
          <a:p>
            <a:pPr indent="-254000" lvl="0" marL="342900" rtl="0" algn="l">
              <a:spcBef>
                <a:spcPts val="560"/>
              </a:spcBef>
              <a:spcAft>
                <a:spcPts val="0"/>
              </a:spcAft>
              <a:buSzPts val="1400"/>
              <a:buNone/>
            </a:pPr>
            <a:r>
              <a:t/>
            </a:r>
            <a:endParaRPr b="1" i="0" sz="2800" u="none">
              <a:solidFill>
                <a:schemeClr val="dk1"/>
              </a:solidFill>
              <a:latin typeface="Arial"/>
              <a:ea typeface="Arial"/>
              <a:cs typeface="Arial"/>
              <a:sym typeface="Arial"/>
            </a:endParaRPr>
          </a:p>
        </p:txBody>
      </p:sp>
      <p:graphicFrame>
        <p:nvGraphicFramePr>
          <p:cNvPr id="234" name="Google Shape;234;p16"/>
          <p:cNvGraphicFramePr/>
          <p:nvPr/>
        </p:nvGraphicFramePr>
        <p:xfrm>
          <a:off x="838200" y="3581400"/>
          <a:ext cx="7996237" cy="1771650"/>
        </p:xfrm>
        <a:graphic>
          <a:graphicData uri="http://schemas.openxmlformats.org/presentationml/2006/ole">
            <mc:AlternateContent>
              <mc:Choice Requires="v">
                <p:oleObj r:id="rId4" imgH="1771650" imgW="7996237" progId="Excel.Sheet.8" spid="_x0000_s1">
                  <p:embed/>
                </p:oleObj>
              </mc:Choice>
              <mc:Fallback>
                <p:oleObj r:id="rId5" imgH="1771650" imgW="7996237" progId="Excel.Sheet.8">
                  <p:embed/>
                  <p:pic>
                    <p:nvPicPr>
                      <p:cNvPr id="234" name="Google Shape;234;p16"/>
                      <p:cNvPicPr preferRelativeResize="0"/>
                      <p:nvPr/>
                    </p:nvPicPr>
                    <p:blipFill rotWithShape="1">
                      <a:blip r:embed="rId6">
                        <a:alphaModFix/>
                      </a:blip>
                      <a:srcRect b="0" l="0" r="0" t="0"/>
                      <a:stretch/>
                    </p:blipFill>
                    <p:spPr>
                      <a:xfrm>
                        <a:off x="838200" y="3581400"/>
                        <a:ext cx="7996237" cy="1771650"/>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241" name="Google Shape;241;p17"/>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SIC/XE Machine Architecture (2/4)</a:t>
            </a:r>
            <a:endParaRPr/>
          </a:p>
        </p:txBody>
      </p:sp>
      <p:sp>
        <p:nvSpPr>
          <p:cNvPr id="242" name="Google Shape;242;p17"/>
          <p:cNvSpPr txBox="1"/>
          <p:nvPr>
            <p:ph idx="1" type="body"/>
          </p:nvPr>
        </p:nvSpPr>
        <p:spPr>
          <a:xfrm>
            <a:off x="685800" y="1752600"/>
            <a:ext cx="7772400" cy="4343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Data Formats</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Floating-point data type: frac*2</a:t>
            </a:r>
            <a:r>
              <a:rPr b="0" baseline="30000" i="0" lang="en-US" sz="2600" u="none">
                <a:solidFill>
                  <a:schemeClr val="dk1"/>
                </a:solidFill>
                <a:latin typeface="Arial"/>
                <a:ea typeface="Arial"/>
                <a:cs typeface="Arial"/>
                <a:sym typeface="Arial"/>
              </a:rPr>
              <a:t>(exp-1024)</a:t>
            </a:r>
            <a:endParaRPr b="0" i="0" sz="2600" u="none">
              <a:solidFill>
                <a:schemeClr val="dk1"/>
              </a:solidFill>
              <a:latin typeface="Arial"/>
              <a:ea typeface="Arial"/>
              <a:cs typeface="Arial"/>
              <a:sym typeface="Arial"/>
            </a:endParaRPr>
          </a:p>
          <a:p>
            <a:pPr indent="-228600" lvl="2" marL="1143000" rtl="0" algn="l">
              <a:lnSpc>
                <a:spcPct val="100000"/>
              </a:lnSpc>
              <a:spcBef>
                <a:spcPts val="480"/>
              </a:spcBef>
              <a:spcAft>
                <a:spcPts val="0"/>
              </a:spcAft>
              <a:buClr>
                <a:schemeClr val="hlink"/>
              </a:buClr>
              <a:buSzPts val="1560"/>
              <a:buFont typeface="Arial"/>
              <a:buChar char="●"/>
            </a:pPr>
            <a:r>
              <a:rPr b="0" i="0" lang="en-US" sz="2400" u="none">
                <a:solidFill>
                  <a:schemeClr val="dk1"/>
                </a:solidFill>
                <a:latin typeface="Arial"/>
                <a:ea typeface="Arial"/>
                <a:cs typeface="Arial"/>
                <a:sym typeface="Arial"/>
              </a:rPr>
              <a:t>frac: 0~1</a:t>
            </a:r>
            <a:endParaRPr/>
          </a:p>
          <a:p>
            <a:pPr indent="-228600" lvl="2" marL="1143000" rtl="0" algn="l">
              <a:lnSpc>
                <a:spcPct val="100000"/>
              </a:lnSpc>
              <a:spcBef>
                <a:spcPts val="480"/>
              </a:spcBef>
              <a:spcAft>
                <a:spcPts val="0"/>
              </a:spcAft>
              <a:buClr>
                <a:schemeClr val="hlink"/>
              </a:buClr>
              <a:buSzPts val="1560"/>
              <a:buFont typeface="Arial"/>
              <a:buChar char="●"/>
            </a:pPr>
            <a:r>
              <a:rPr b="0" i="0" lang="en-US" sz="2400" u="none">
                <a:solidFill>
                  <a:schemeClr val="dk1"/>
                </a:solidFill>
                <a:latin typeface="Arial"/>
                <a:ea typeface="Arial"/>
                <a:cs typeface="Arial"/>
                <a:sym typeface="Arial"/>
              </a:rPr>
              <a:t>exp: 0~2047</a:t>
            </a:r>
            <a:endParaRPr/>
          </a:p>
          <a:p>
            <a:pPr indent="-254000" lvl="0" marL="342900" rtl="0" algn="l">
              <a:lnSpc>
                <a:spcPct val="100000"/>
              </a:lnSpc>
              <a:spcBef>
                <a:spcPts val="560"/>
              </a:spcBef>
              <a:spcAft>
                <a:spcPts val="0"/>
              </a:spcAft>
              <a:buClr>
                <a:schemeClr val="hlink"/>
              </a:buClr>
              <a:buSzPts val="1400"/>
              <a:buFont typeface="Arial"/>
              <a:buNone/>
            </a:pPr>
            <a:r>
              <a:t/>
            </a:r>
            <a:endParaRPr b="1"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Instruction Formats</a:t>
            </a:r>
            <a:endParaRPr/>
          </a:p>
          <a:p>
            <a:pPr indent="-254000" lvl="0" marL="342900" rtl="0" algn="l">
              <a:spcBef>
                <a:spcPts val="560"/>
              </a:spcBef>
              <a:spcAft>
                <a:spcPts val="0"/>
              </a:spcAft>
              <a:buSzPts val="1400"/>
              <a:buNone/>
            </a:pPr>
            <a:r>
              <a:t/>
            </a:r>
            <a:endParaRPr b="1" i="0" sz="2800" u="none">
              <a:solidFill>
                <a:schemeClr val="dk1"/>
              </a:solidFill>
              <a:latin typeface="Arial"/>
              <a:ea typeface="Arial"/>
              <a:cs typeface="Arial"/>
              <a:sym typeface="Arial"/>
            </a:endParaRPr>
          </a:p>
        </p:txBody>
      </p:sp>
      <p:grpSp>
        <p:nvGrpSpPr>
          <p:cNvPr id="243" name="Google Shape;243;p17"/>
          <p:cNvGrpSpPr/>
          <p:nvPr/>
        </p:nvGrpSpPr>
        <p:grpSpPr>
          <a:xfrm>
            <a:off x="1524000" y="3581400"/>
            <a:ext cx="6400800" cy="396875"/>
            <a:chOff x="960" y="2016"/>
            <a:chExt cx="4032" cy="250"/>
          </a:xfrm>
        </p:grpSpPr>
        <p:sp>
          <p:nvSpPr>
            <p:cNvPr id="244" name="Google Shape;244;p17"/>
            <p:cNvSpPr txBox="1"/>
            <p:nvPr/>
          </p:nvSpPr>
          <p:spPr>
            <a:xfrm>
              <a:off x="1008" y="2064"/>
              <a:ext cx="1008" cy="19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5" name="Google Shape;245;p17"/>
            <p:cNvSpPr txBox="1"/>
            <p:nvPr/>
          </p:nvSpPr>
          <p:spPr>
            <a:xfrm>
              <a:off x="2016" y="2064"/>
              <a:ext cx="2976" cy="19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Google Shape;246;p17"/>
            <p:cNvSpPr txBox="1"/>
            <p:nvPr/>
          </p:nvSpPr>
          <p:spPr>
            <a:xfrm>
              <a:off x="1104" y="2016"/>
              <a:ext cx="92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exponent (11)</a:t>
              </a:r>
              <a:endParaRPr/>
            </a:p>
          </p:txBody>
        </p:sp>
        <p:sp>
          <p:nvSpPr>
            <p:cNvPr id="247" name="Google Shape;247;p17"/>
            <p:cNvSpPr txBox="1"/>
            <p:nvPr/>
          </p:nvSpPr>
          <p:spPr>
            <a:xfrm>
              <a:off x="3024" y="2016"/>
              <a:ext cx="84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fraction (36)</a:t>
              </a:r>
              <a:endParaRPr/>
            </a:p>
          </p:txBody>
        </p:sp>
        <p:sp>
          <p:nvSpPr>
            <p:cNvPr id="248" name="Google Shape;248;p17"/>
            <p:cNvSpPr txBox="1"/>
            <p:nvPr/>
          </p:nvSpPr>
          <p:spPr>
            <a:xfrm>
              <a:off x="960" y="2016"/>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t>
              </a:r>
              <a:endParaRPr/>
            </a:p>
          </p:txBody>
        </p:sp>
        <p:cxnSp>
          <p:nvCxnSpPr>
            <p:cNvPr id="249" name="Google Shape;249;p17"/>
            <p:cNvCxnSpPr/>
            <p:nvPr/>
          </p:nvCxnSpPr>
          <p:spPr>
            <a:xfrm>
              <a:off x="1104" y="2064"/>
              <a:ext cx="0" cy="192"/>
            </a:xfrm>
            <a:prstGeom prst="straightConnector1">
              <a:avLst/>
            </a:prstGeom>
            <a:noFill/>
            <a:ln cap="flat" cmpd="sng" w="12700">
              <a:solidFill>
                <a:schemeClr val="dk1"/>
              </a:solidFill>
              <a:prstDash val="solid"/>
              <a:miter lim="800000"/>
              <a:headEnd len="med" w="med" type="none"/>
              <a:tailEnd len="med" w="med" type="none"/>
            </a:ln>
          </p:spPr>
        </p:cxnSp>
      </p:grpSp>
      <p:graphicFrame>
        <p:nvGraphicFramePr>
          <p:cNvPr id="250" name="Google Shape;250;p17"/>
          <p:cNvGraphicFramePr/>
          <p:nvPr/>
        </p:nvGraphicFramePr>
        <p:xfrm>
          <a:off x="1600200" y="4648200"/>
          <a:ext cx="2533650" cy="828675"/>
        </p:xfrm>
        <a:graphic>
          <a:graphicData uri="http://schemas.openxmlformats.org/presentationml/2006/ole">
            <mc:AlternateContent>
              <mc:Choice Requires="v">
                <p:oleObj r:id="rId4" imgH="828675" imgW="2533650" progId="Excel.Sheet.8" spid="_x0000_s1">
                  <p:embed/>
                </p:oleObj>
              </mc:Choice>
              <mc:Fallback>
                <p:oleObj r:id="rId5" imgH="828675" imgW="2533650" progId="Excel.Sheet.8">
                  <p:embed/>
                  <p:pic>
                    <p:nvPicPr>
                      <p:cNvPr id="250" name="Google Shape;250;p17"/>
                      <p:cNvPicPr preferRelativeResize="0"/>
                      <p:nvPr/>
                    </p:nvPicPr>
                    <p:blipFill rotWithShape="1">
                      <a:blip r:embed="rId6">
                        <a:alphaModFix/>
                      </a:blip>
                      <a:srcRect b="0" l="0" r="0" t="0"/>
                      <a:stretch/>
                    </p:blipFill>
                    <p:spPr>
                      <a:xfrm>
                        <a:off x="1600200" y="4648200"/>
                        <a:ext cx="2533650" cy="828675"/>
                      </a:xfrm>
                      <a:prstGeom prst="rect">
                        <a:avLst/>
                      </a:prstGeom>
                      <a:noFill/>
                      <a:ln>
                        <a:noFill/>
                      </a:ln>
                    </p:spPr>
                  </p:pic>
                </p:oleObj>
              </mc:Fallback>
            </mc:AlternateContent>
          </a:graphicData>
        </a:graphic>
      </p:graphicFrame>
      <p:graphicFrame>
        <p:nvGraphicFramePr>
          <p:cNvPr id="251" name="Google Shape;251;p17"/>
          <p:cNvGraphicFramePr/>
          <p:nvPr/>
        </p:nvGraphicFramePr>
        <p:xfrm>
          <a:off x="1600200" y="5486400"/>
          <a:ext cx="3962400" cy="422275"/>
        </p:xfrm>
        <a:graphic>
          <a:graphicData uri="http://schemas.openxmlformats.org/presentationml/2006/ole">
            <mc:AlternateContent>
              <mc:Choice Requires="v">
                <p:oleObj r:id="rId7" imgH="422275" imgW="3962400" progId="Excel.Sheet.8" spid="_x0000_s2">
                  <p:embed/>
                </p:oleObj>
              </mc:Choice>
              <mc:Fallback>
                <p:oleObj r:id="rId8" imgH="422275" imgW="3962400" progId="Excel.Sheet.8">
                  <p:embed/>
                  <p:pic>
                    <p:nvPicPr>
                      <p:cNvPr id="251" name="Google Shape;251;p17"/>
                      <p:cNvPicPr preferRelativeResize="0"/>
                      <p:nvPr/>
                    </p:nvPicPr>
                    <p:blipFill rotWithShape="1">
                      <a:blip r:embed="rId9">
                        <a:alphaModFix/>
                      </a:blip>
                      <a:srcRect b="0" l="0" r="0" t="0"/>
                      <a:stretch/>
                    </p:blipFill>
                    <p:spPr>
                      <a:xfrm>
                        <a:off x="1600200" y="5486400"/>
                        <a:ext cx="3962400" cy="422275"/>
                      </a:xfrm>
                      <a:prstGeom prst="rect">
                        <a:avLst/>
                      </a:prstGeom>
                      <a:noFill/>
                      <a:ln>
                        <a:noFill/>
                      </a:ln>
                    </p:spPr>
                  </p:pic>
                </p:oleObj>
              </mc:Fallback>
            </mc:AlternateContent>
          </a:graphicData>
        </a:graphic>
      </p:graphicFrame>
      <p:graphicFrame>
        <p:nvGraphicFramePr>
          <p:cNvPr id="252" name="Google Shape;252;p17"/>
          <p:cNvGraphicFramePr/>
          <p:nvPr/>
        </p:nvGraphicFramePr>
        <p:xfrm>
          <a:off x="1600200" y="5943600"/>
          <a:ext cx="5181600" cy="420687"/>
        </p:xfrm>
        <a:graphic>
          <a:graphicData uri="http://schemas.openxmlformats.org/presentationml/2006/ole">
            <mc:AlternateContent>
              <mc:Choice Requires="v">
                <p:oleObj r:id="rId10" imgH="420687" imgW="5181600" progId="Excel.Sheet.8" spid="_x0000_s3">
                  <p:embed/>
                </p:oleObj>
              </mc:Choice>
              <mc:Fallback>
                <p:oleObj r:id="rId11" imgH="420687" imgW="5181600" progId="Excel.Sheet.8">
                  <p:embed/>
                  <p:pic>
                    <p:nvPicPr>
                      <p:cNvPr id="252" name="Google Shape;252;p17"/>
                      <p:cNvPicPr preferRelativeResize="0"/>
                      <p:nvPr/>
                    </p:nvPicPr>
                    <p:blipFill rotWithShape="1">
                      <a:blip r:embed="rId12">
                        <a:alphaModFix/>
                      </a:blip>
                      <a:srcRect b="0" l="0" r="0" t="0"/>
                      <a:stretch/>
                    </p:blipFill>
                    <p:spPr>
                      <a:xfrm>
                        <a:off x="1600200" y="5943600"/>
                        <a:ext cx="5181600" cy="420687"/>
                      </a:xfrm>
                      <a:prstGeom prst="rect">
                        <a:avLst/>
                      </a:prstGeom>
                      <a:noFill/>
                      <a:ln>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259" name="Google Shape;259;p18"/>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SIC/XE Machine Architecture (3/4)</a:t>
            </a:r>
            <a:endParaRPr/>
          </a:p>
        </p:txBody>
      </p:sp>
      <p:sp>
        <p:nvSpPr>
          <p:cNvPr id="260" name="Google Shape;260;p18"/>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How to compute TA?</a:t>
            </a:r>
            <a:endParaRPr/>
          </a:p>
          <a:p>
            <a:pPr indent="-180975" lvl="1" marL="742950" rtl="0" algn="l">
              <a:lnSpc>
                <a:spcPct val="100000"/>
              </a:lnSpc>
              <a:spcBef>
                <a:spcPts val="440"/>
              </a:spcBef>
              <a:spcAft>
                <a:spcPts val="0"/>
              </a:spcAft>
              <a:buClr>
                <a:schemeClr val="dk2"/>
              </a:buClr>
              <a:buSzPts val="1650"/>
              <a:buFont typeface="Arial"/>
              <a:buNone/>
            </a:pPr>
            <a:r>
              <a:t/>
            </a:r>
            <a:endParaRPr b="0" i="0" sz="2200" u="none">
              <a:solidFill>
                <a:schemeClr val="dk1"/>
              </a:solidFill>
              <a:latin typeface="Arial"/>
              <a:ea typeface="Arial"/>
              <a:cs typeface="Arial"/>
              <a:sym typeface="Arial"/>
            </a:endParaRPr>
          </a:p>
          <a:p>
            <a:pPr indent="-180975" lvl="1" marL="742950" rtl="0" algn="l">
              <a:lnSpc>
                <a:spcPct val="100000"/>
              </a:lnSpc>
              <a:spcBef>
                <a:spcPts val="440"/>
              </a:spcBef>
              <a:spcAft>
                <a:spcPts val="0"/>
              </a:spcAft>
              <a:buClr>
                <a:schemeClr val="dk2"/>
              </a:buClr>
              <a:buSzPts val="1650"/>
              <a:buFont typeface="Arial"/>
              <a:buNone/>
            </a:pPr>
            <a:r>
              <a:t/>
            </a:r>
            <a:endParaRPr b="0" i="0" sz="2200" u="none">
              <a:solidFill>
                <a:schemeClr val="dk1"/>
              </a:solidFill>
              <a:latin typeface="Arial"/>
              <a:ea typeface="Arial"/>
              <a:cs typeface="Arial"/>
              <a:sym typeface="Arial"/>
            </a:endParaRPr>
          </a:p>
          <a:p>
            <a:pPr indent="-180975" lvl="1" marL="742950" rtl="0" algn="l">
              <a:lnSpc>
                <a:spcPct val="100000"/>
              </a:lnSpc>
              <a:spcBef>
                <a:spcPts val="440"/>
              </a:spcBef>
              <a:spcAft>
                <a:spcPts val="0"/>
              </a:spcAft>
              <a:buClr>
                <a:schemeClr val="dk2"/>
              </a:buClr>
              <a:buSzPts val="1650"/>
              <a:buFont typeface="Arial"/>
              <a:buNone/>
            </a:pPr>
            <a:r>
              <a:t/>
            </a:r>
            <a:endParaRPr b="0" i="0" sz="2200" u="none">
              <a:solidFill>
                <a:schemeClr val="dk1"/>
              </a:solidFill>
              <a:latin typeface="Arial"/>
              <a:ea typeface="Arial"/>
              <a:cs typeface="Arial"/>
              <a:sym typeface="Arial"/>
            </a:endParaRPr>
          </a:p>
          <a:p>
            <a:pPr indent="-180975" lvl="1" marL="742950" rtl="0" algn="l">
              <a:lnSpc>
                <a:spcPct val="100000"/>
              </a:lnSpc>
              <a:spcBef>
                <a:spcPts val="440"/>
              </a:spcBef>
              <a:spcAft>
                <a:spcPts val="0"/>
              </a:spcAft>
              <a:buClr>
                <a:schemeClr val="dk2"/>
              </a:buClr>
              <a:buSzPts val="1650"/>
              <a:buFont typeface="Arial"/>
              <a:buNone/>
            </a:pPr>
            <a:r>
              <a:t/>
            </a:r>
            <a:endParaRPr b="0" i="0" sz="2200" u="none">
              <a:solidFill>
                <a:schemeClr val="dk1"/>
              </a:solidFill>
              <a:latin typeface="Arial"/>
              <a:ea typeface="Arial"/>
              <a:cs typeface="Arial"/>
              <a:sym typeface="Arial"/>
            </a:endParaRPr>
          </a:p>
          <a:p>
            <a:pPr indent="-180975" lvl="1" marL="742950" rtl="0" algn="l">
              <a:lnSpc>
                <a:spcPct val="100000"/>
              </a:lnSpc>
              <a:spcBef>
                <a:spcPts val="440"/>
              </a:spcBef>
              <a:spcAft>
                <a:spcPts val="0"/>
              </a:spcAft>
              <a:buClr>
                <a:schemeClr val="dk2"/>
              </a:buClr>
              <a:buSzPts val="1650"/>
              <a:buFont typeface="Arial"/>
              <a:buNone/>
            </a:pPr>
            <a:r>
              <a:t/>
            </a:r>
            <a:endParaRPr b="0" i="0" sz="22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How the target address is used?</a:t>
            </a:r>
            <a:endParaRPr b="1" i="0" sz="2400" u="none">
              <a:solidFill>
                <a:schemeClr val="dk1"/>
              </a:solidFill>
              <a:latin typeface="Arial"/>
              <a:ea typeface="Arial"/>
              <a:cs typeface="Arial"/>
              <a:sym typeface="Arial"/>
            </a:endParaRPr>
          </a:p>
          <a:p>
            <a:pPr indent="-180975" lvl="1" marL="742950" rtl="0" algn="l">
              <a:lnSpc>
                <a:spcPct val="100000"/>
              </a:lnSpc>
              <a:spcBef>
                <a:spcPts val="440"/>
              </a:spcBef>
              <a:spcAft>
                <a:spcPts val="0"/>
              </a:spcAft>
              <a:buClr>
                <a:schemeClr val="dk2"/>
              </a:buClr>
              <a:buSzPts val="1650"/>
              <a:buFont typeface="Arial"/>
              <a:buNone/>
            </a:pPr>
            <a:r>
              <a:t/>
            </a:r>
            <a:endParaRPr b="0" i="0" sz="2200" u="none">
              <a:solidFill>
                <a:schemeClr val="dk1"/>
              </a:solidFill>
              <a:latin typeface="Arial"/>
              <a:ea typeface="Arial"/>
              <a:cs typeface="Arial"/>
              <a:sym typeface="Arial"/>
            </a:endParaRPr>
          </a:p>
          <a:p>
            <a:pPr indent="-180975" lvl="1" marL="742950" rtl="0" algn="l">
              <a:lnSpc>
                <a:spcPct val="100000"/>
              </a:lnSpc>
              <a:spcBef>
                <a:spcPts val="440"/>
              </a:spcBef>
              <a:spcAft>
                <a:spcPts val="0"/>
              </a:spcAft>
              <a:buClr>
                <a:schemeClr val="dk2"/>
              </a:buClr>
              <a:buSzPts val="1650"/>
              <a:buFont typeface="Arial"/>
              <a:buNone/>
            </a:pPr>
            <a:r>
              <a:t/>
            </a:r>
            <a:endParaRPr b="0" i="0" sz="2200" u="none">
              <a:solidFill>
                <a:schemeClr val="dk1"/>
              </a:solidFill>
              <a:latin typeface="Arial"/>
              <a:ea typeface="Arial"/>
              <a:cs typeface="Arial"/>
              <a:sym typeface="Arial"/>
            </a:endParaRPr>
          </a:p>
          <a:p>
            <a:pPr indent="-180975" lvl="1" marL="742950" rtl="0" algn="l">
              <a:lnSpc>
                <a:spcPct val="100000"/>
              </a:lnSpc>
              <a:spcBef>
                <a:spcPts val="440"/>
              </a:spcBef>
              <a:spcAft>
                <a:spcPts val="0"/>
              </a:spcAft>
              <a:buClr>
                <a:schemeClr val="dk2"/>
              </a:buClr>
              <a:buSzPts val="1650"/>
              <a:buFont typeface="Arial"/>
              <a:buNone/>
            </a:pPr>
            <a:r>
              <a:t/>
            </a:r>
            <a:endParaRPr b="0" i="0" sz="2200" u="none">
              <a:solidFill>
                <a:schemeClr val="dk1"/>
              </a:solidFill>
              <a:latin typeface="Arial"/>
              <a:ea typeface="Arial"/>
              <a:cs typeface="Arial"/>
              <a:sym typeface="Arial"/>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Note: Indexing cannot be used with immediate or indirect addressing modes</a:t>
            </a:r>
            <a:endParaRPr/>
          </a:p>
        </p:txBody>
      </p:sp>
      <p:graphicFrame>
        <p:nvGraphicFramePr>
          <p:cNvPr id="261" name="Google Shape;261;p18"/>
          <p:cNvGraphicFramePr/>
          <p:nvPr/>
        </p:nvGraphicFramePr>
        <p:xfrm>
          <a:off x="838200" y="2286000"/>
          <a:ext cx="8305800" cy="1524000"/>
        </p:xfrm>
        <a:graphic>
          <a:graphicData uri="http://schemas.openxmlformats.org/presentationml/2006/ole">
            <mc:AlternateContent>
              <mc:Choice Requires="v">
                <p:oleObj r:id="rId4" imgH="1524000" imgW="8305800" progId="Excel.Sheet.8" spid="_x0000_s1">
                  <p:embed/>
                </p:oleObj>
              </mc:Choice>
              <mc:Fallback>
                <p:oleObj r:id="rId5" imgH="1524000" imgW="8305800" progId="Excel.Sheet.8">
                  <p:embed/>
                  <p:pic>
                    <p:nvPicPr>
                      <p:cNvPr id="261" name="Google Shape;261;p18"/>
                      <p:cNvPicPr preferRelativeResize="0"/>
                      <p:nvPr/>
                    </p:nvPicPr>
                    <p:blipFill rotWithShape="1">
                      <a:blip r:embed="rId6">
                        <a:alphaModFix/>
                      </a:blip>
                      <a:srcRect b="0" l="0" r="0" t="0"/>
                      <a:stretch/>
                    </p:blipFill>
                    <p:spPr>
                      <a:xfrm>
                        <a:off x="838200" y="2286000"/>
                        <a:ext cx="8305800" cy="1524000"/>
                      </a:xfrm>
                      <a:prstGeom prst="rect">
                        <a:avLst/>
                      </a:prstGeom>
                      <a:noFill/>
                      <a:ln>
                        <a:noFill/>
                      </a:ln>
                    </p:spPr>
                  </p:pic>
                </p:oleObj>
              </mc:Fallback>
            </mc:AlternateContent>
          </a:graphicData>
        </a:graphic>
      </p:graphicFrame>
      <p:graphicFrame>
        <p:nvGraphicFramePr>
          <p:cNvPr id="262" name="Google Shape;262;p18"/>
          <p:cNvGraphicFramePr/>
          <p:nvPr/>
        </p:nvGraphicFramePr>
        <p:xfrm>
          <a:off x="838200" y="4648200"/>
          <a:ext cx="6953250" cy="1290637"/>
        </p:xfrm>
        <a:graphic>
          <a:graphicData uri="http://schemas.openxmlformats.org/presentationml/2006/ole">
            <mc:AlternateContent>
              <mc:Choice Requires="v">
                <p:oleObj r:id="rId7" imgH="1290637" imgW="6953250" progId="Excel.Sheet.8" spid="_x0000_s2">
                  <p:embed/>
                </p:oleObj>
              </mc:Choice>
              <mc:Fallback>
                <p:oleObj r:id="rId8" imgH="1290637" imgW="6953250" progId="Excel.Sheet.8">
                  <p:embed/>
                  <p:pic>
                    <p:nvPicPr>
                      <p:cNvPr id="262" name="Google Shape;262;p18"/>
                      <p:cNvPicPr preferRelativeResize="0"/>
                      <p:nvPr/>
                    </p:nvPicPr>
                    <p:blipFill rotWithShape="1">
                      <a:blip r:embed="rId9">
                        <a:alphaModFix/>
                      </a:blip>
                      <a:srcRect b="0" l="0" r="0" t="0"/>
                      <a:stretch/>
                    </p:blipFill>
                    <p:spPr>
                      <a:xfrm>
                        <a:off x="838200" y="4648200"/>
                        <a:ext cx="6953250" cy="1290637"/>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pic>
        <p:nvPicPr>
          <p:cNvPr descr="fc1-1" id="268" name="Google Shape;268;p19"/>
          <p:cNvPicPr preferRelativeResize="0"/>
          <p:nvPr/>
        </p:nvPicPr>
        <p:blipFill rotWithShape="1">
          <a:blip r:embed="rId3">
            <a:alphaModFix/>
          </a:blip>
          <a:srcRect b="0" l="0" r="0" t="0"/>
          <a:stretch/>
        </p:blipFill>
        <p:spPr>
          <a:xfrm>
            <a:off x="-188912" y="-14287"/>
            <a:ext cx="9942512" cy="6750050"/>
          </a:xfrm>
          <a:prstGeom prst="rect">
            <a:avLst/>
          </a:prstGeom>
          <a:noFill/>
          <a:ln>
            <a:noFill/>
          </a:ln>
        </p:spPr>
      </p:pic>
      <p:sp>
        <p:nvSpPr>
          <p:cNvPr id="269" name="Google Shape;269;p19"/>
          <p:cNvSpPr txBox="1"/>
          <p:nvPr>
            <p:ph idx="4294967295" type="title"/>
          </p:nvPr>
        </p:nvSpPr>
        <p:spPr>
          <a:xfrm>
            <a:off x="3810000" y="533400"/>
            <a:ext cx="5715000" cy="1143000"/>
          </a:xfrm>
          <a:prstGeom prst="rect">
            <a:avLst/>
          </a:prstGeom>
          <a:noFill/>
          <a:ln>
            <a:noFill/>
          </a:ln>
        </p:spPr>
        <p:txBody>
          <a:bodyPr anchorCtr="0" anchor="ctr" bIns="46025" lIns="92075" spcFirstLastPara="1" rIns="92075" wrap="square" tIns="46025">
            <a:noAutofit/>
          </a:bodyPr>
          <a:lstStyle/>
          <a:p>
            <a:pPr indent="0" lvl="0" marL="0" marR="0" rtl="0" algn="l">
              <a:lnSpc>
                <a:spcPct val="70000"/>
              </a:lnSpc>
              <a:spcBef>
                <a:spcPts val="0"/>
              </a:spcBef>
              <a:spcAft>
                <a:spcPts val="0"/>
              </a:spcAft>
              <a:buClr>
                <a:schemeClr val="dk2"/>
              </a:buClr>
              <a:buSzPts val="3200"/>
              <a:buFont typeface="Arial Narrow"/>
              <a:buNone/>
            </a:pPr>
            <a:r>
              <a:rPr b="1" i="0" lang="en-US" sz="3200" u="none" cap="none" strike="noStrike">
                <a:solidFill>
                  <a:schemeClr val="dk2"/>
                </a:solidFill>
                <a:latin typeface="Arial Narrow"/>
                <a:ea typeface="Arial Narrow"/>
                <a:cs typeface="Arial Narrow"/>
                <a:sym typeface="Arial Narrow"/>
              </a:rPr>
              <a:t>Example of SIC/XE instructions and addressing modes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06" name="Google Shape;106;p2"/>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3600"/>
              <a:buFont typeface="Arial Narrow"/>
              <a:buNone/>
            </a:pPr>
            <a:r>
              <a:rPr b="1" i="0" lang="en-US" sz="3600" u="none">
                <a:solidFill>
                  <a:schemeClr val="dk2"/>
                </a:solidFill>
                <a:latin typeface="Arial Narrow"/>
                <a:ea typeface="Arial Narrow"/>
                <a:cs typeface="Arial Narrow"/>
                <a:sym typeface="Arial Narrow"/>
              </a:rPr>
              <a:t>Outline of Chapter 1</a:t>
            </a:r>
            <a:endParaRPr/>
          </a:p>
        </p:txBody>
      </p:sp>
      <p:sp>
        <p:nvSpPr>
          <p:cNvPr id="107" name="Google Shape;107;p2"/>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System Software and Machine Architecture</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The Simplified Instructional Computer (SIC)</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Traditional (CISC) Machines</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sng">
                <a:solidFill>
                  <a:schemeClr val="dk1"/>
                </a:solidFill>
                <a:latin typeface="Arial"/>
                <a:ea typeface="Arial"/>
                <a:cs typeface="Arial"/>
                <a:sym typeface="Arial"/>
              </a:rPr>
              <a:t>C</a:t>
            </a:r>
            <a:r>
              <a:rPr b="0" i="0" lang="en-US" sz="2600" u="none">
                <a:solidFill>
                  <a:schemeClr val="dk1"/>
                </a:solidFill>
                <a:latin typeface="Arial"/>
                <a:ea typeface="Arial"/>
                <a:cs typeface="Arial"/>
                <a:sym typeface="Arial"/>
              </a:rPr>
              <a:t>omplex </a:t>
            </a:r>
            <a:r>
              <a:rPr b="0" i="0" lang="en-US" sz="2600" u="sng">
                <a:solidFill>
                  <a:schemeClr val="dk1"/>
                </a:solidFill>
                <a:latin typeface="Arial"/>
                <a:ea typeface="Arial"/>
                <a:cs typeface="Arial"/>
                <a:sym typeface="Arial"/>
              </a:rPr>
              <a:t>I</a:t>
            </a:r>
            <a:r>
              <a:rPr b="0" i="0" lang="en-US" sz="2600" u="none">
                <a:solidFill>
                  <a:schemeClr val="dk1"/>
                </a:solidFill>
                <a:latin typeface="Arial"/>
                <a:ea typeface="Arial"/>
                <a:cs typeface="Arial"/>
                <a:sym typeface="Arial"/>
              </a:rPr>
              <a:t>nstruction </a:t>
            </a:r>
            <a:r>
              <a:rPr b="0" i="0" lang="en-US" sz="2600" u="sng">
                <a:solidFill>
                  <a:schemeClr val="dk1"/>
                </a:solidFill>
                <a:latin typeface="Arial"/>
                <a:ea typeface="Arial"/>
                <a:cs typeface="Arial"/>
                <a:sym typeface="Arial"/>
              </a:rPr>
              <a:t>S</a:t>
            </a:r>
            <a:r>
              <a:rPr b="0" i="0" lang="en-US" sz="2600" u="none">
                <a:solidFill>
                  <a:schemeClr val="dk1"/>
                </a:solidFill>
                <a:latin typeface="Arial"/>
                <a:ea typeface="Arial"/>
                <a:cs typeface="Arial"/>
                <a:sym typeface="Arial"/>
              </a:rPr>
              <a:t>et </a:t>
            </a:r>
            <a:r>
              <a:rPr b="0" i="0" lang="en-US" sz="2600" u="sng">
                <a:solidFill>
                  <a:schemeClr val="dk1"/>
                </a:solidFill>
                <a:latin typeface="Arial"/>
                <a:ea typeface="Arial"/>
                <a:cs typeface="Arial"/>
                <a:sym typeface="Arial"/>
              </a:rPr>
              <a:t>C</a:t>
            </a:r>
            <a:r>
              <a:rPr b="0" i="0" lang="en-US" sz="2600" u="none">
                <a:solidFill>
                  <a:schemeClr val="dk1"/>
                </a:solidFill>
                <a:latin typeface="Arial"/>
                <a:ea typeface="Arial"/>
                <a:cs typeface="Arial"/>
                <a:sym typeface="Arial"/>
              </a:rPr>
              <a:t>omputers</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RISC Machines</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sng">
                <a:solidFill>
                  <a:schemeClr val="dk1"/>
                </a:solidFill>
                <a:latin typeface="Arial"/>
                <a:ea typeface="Arial"/>
                <a:cs typeface="Arial"/>
                <a:sym typeface="Arial"/>
              </a:rPr>
              <a:t>R</a:t>
            </a:r>
            <a:r>
              <a:rPr b="0" i="0" lang="en-US" sz="2600" u="none">
                <a:solidFill>
                  <a:schemeClr val="dk1"/>
                </a:solidFill>
                <a:latin typeface="Arial"/>
                <a:ea typeface="Arial"/>
                <a:cs typeface="Arial"/>
                <a:sym typeface="Arial"/>
              </a:rPr>
              <a:t>educed </a:t>
            </a:r>
            <a:r>
              <a:rPr b="0" i="0" lang="en-US" sz="2600" u="sng">
                <a:solidFill>
                  <a:schemeClr val="dk1"/>
                </a:solidFill>
                <a:latin typeface="Arial"/>
                <a:ea typeface="Arial"/>
                <a:cs typeface="Arial"/>
                <a:sym typeface="Arial"/>
              </a:rPr>
              <a:t>I</a:t>
            </a:r>
            <a:r>
              <a:rPr b="0" i="0" lang="en-US" sz="2600" u="none">
                <a:solidFill>
                  <a:schemeClr val="dk1"/>
                </a:solidFill>
                <a:latin typeface="Arial"/>
                <a:ea typeface="Arial"/>
                <a:cs typeface="Arial"/>
                <a:sym typeface="Arial"/>
              </a:rPr>
              <a:t>nstruction </a:t>
            </a:r>
            <a:r>
              <a:rPr b="0" i="0" lang="en-US" sz="2600" u="sng">
                <a:solidFill>
                  <a:schemeClr val="dk1"/>
                </a:solidFill>
                <a:latin typeface="Arial"/>
                <a:ea typeface="Arial"/>
                <a:cs typeface="Arial"/>
                <a:sym typeface="Arial"/>
              </a:rPr>
              <a:t>S</a:t>
            </a:r>
            <a:r>
              <a:rPr b="0" i="0" lang="en-US" sz="2600" u="none">
                <a:solidFill>
                  <a:schemeClr val="dk1"/>
                </a:solidFill>
                <a:latin typeface="Arial"/>
                <a:ea typeface="Arial"/>
                <a:cs typeface="Arial"/>
                <a:sym typeface="Arial"/>
              </a:rPr>
              <a:t>et </a:t>
            </a:r>
            <a:r>
              <a:rPr b="0" i="0" lang="en-US" sz="2600" u="sng">
                <a:solidFill>
                  <a:schemeClr val="dk1"/>
                </a:solidFill>
                <a:latin typeface="Arial"/>
                <a:ea typeface="Arial"/>
                <a:cs typeface="Arial"/>
                <a:sym typeface="Arial"/>
              </a:rPr>
              <a:t>C</a:t>
            </a:r>
            <a:r>
              <a:rPr b="0" i="0" lang="en-US" sz="2600" u="none">
                <a:solidFill>
                  <a:schemeClr val="dk1"/>
                </a:solidFill>
                <a:latin typeface="Arial"/>
                <a:ea typeface="Arial"/>
                <a:cs typeface="Arial"/>
                <a:sym typeface="Arial"/>
              </a:rPr>
              <a:t>omputers</a:t>
            </a:r>
            <a:endParaRPr/>
          </a:p>
          <a:p>
            <a:pPr indent="-260350" lvl="0" marL="342900" rtl="0" algn="l">
              <a:spcBef>
                <a:spcPts val="520"/>
              </a:spcBef>
              <a:spcAft>
                <a:spcPts val="0"/>
              </a:spcAft>
              <a:buSzPts val="1300"/>
              <a:buNone/>
            </a:pPr>
            <a:r>
              <a:t/>
            </a:r>
            <a:endParaRPr b="0" i="0" sz="26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pic>
        <p:nvPicPr>
          <p:cNvPr descr="fa1-3" id="276" name="Google Shape;276;p20"/>
          <p:cNvPicPr preferRelativeResize="0"/>
          <p:nvPr/>
        </p:nvPicPr>
        <p:blipFill rotWithShape="1">
          <a:blip r:embed="rId3">
            <a:alphaModFix/>
          </a:blip>
          <a:srcRect b="0" l="0" r="0" t="0"/>
          <a:stretch/>
        </p:blipFill>
        <p:spPr>
          <a:xfrm>
            <a:off x="304800" y="1676400"/>
            <a:ext cx="8839200" cy="43672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283" name="Google Shape;283;p21"/>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SIC/XE Machine Architecture (4/4)</a:t>
            </a:r>
            <a:endParaRPr/>
          </a:p>
        </p:txBody>
      </p:sp>
      <p:sp>
        <p:nvSpPr>
          <p:cNvPr id="284" name="Google Shape;284;p21"/>
          <p:cNvSpPr txBox="1"/>
          <p:nvPr>
            <p:ph idx="1" type="body"/>
          </p:nvPr>
        </p:nvSpPr>
        <p:spPr>
          <a:xfrm>
            <a:off x="304800" y="1447800"/>
            <a:ext cx="86106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Instruction Set</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new registers: LDB, STB, etc.</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floating-point arithmetic: ADDF, SUBF, MULF, DIVF</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register move: RMO</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register-register arithmetic: </a:t>
            </a:r>
            <a:r>
              <a:rPr b="0" i="0" lang="en-US" sz="2200" u="none">
                <a:solidFill>
                  <a:schemeClr val="dk1"/>
                </a:solidFill>
                <a:latin typeface="Arial"/>
                <a:ea typeface="Arial"/>
                <a:cs typeface="Arial"/>
                <a:sym typeface="Arial"/>
              </a:rPr>
              <a:t>ADDR, SUBR, MULR, DIVR</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supervisor call: SVC</a:t>
            </a:r>
            <a:endParaRPr/>
          </a:p>
          <a:p>
            <a:pPr indent="-228600" lvl="2" marL="1143000" rtl="0" algn="l">
              <a:lnSpc>
                <a:spcPct val="100000"/>
              </a:lnSpc>
              <a:spcBef>
                <a:spcPts val="480"/>
              </a:spcBef>
              <a:spcAft>
                <a:spcPts val="0"/>
              </a:spcAft>
              <a:buClr>
                <a:schemeClr val="hlink"/>
              </a:buClr>
              <a:buSzPts val="1560"/>
              <a:buFont typeface="Arial"/>
              <a:buChar char="●"/>
            </a:pPr>
            <a:r>
              <a:rPr b="0" i="0" lang="en-US" sz="2400" u="none">
                <a:solidFill>
                  <a:schemeClr val="dk1"/>
                </a:solidFill>
                <a:latin typeface="Arial"/>
                <a:ea typeface="Arial"/>
                <a:cs typeface="Arial"/>
                <a:sym typeface="Arial"/>
              </a:rPr>
              <a:t>generates an interrupt for OS (Chap 6)</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Input/Output</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SIO, TIO, HIO: start, test, halt the operation of I/O device (Chap 6)</a:t>
            </a:r>
            <a:endParaRPr/>
          </a:p>
          <a:p>
            <a:pPr indent="-260350" lvl="0" marL="342900" rtl="0" algn="l">
              <a:spcBef>
                <a:spcPts val="520"/>
              </a:spcBef>
              <a:spcAft>
                <a:spcPts val="0"/>
              </a:spcAft>
              <a:buSzPts val="1300"/>
              <a:buNone/>
            </a:pPr>
            <a:r>
              <a:t/>
            </a:r>
            <a:endParaRPr b="0" i="0" sz="26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sp>
        <p:nvSpPr>
          <p:cNvPr id="290" name="Google Shape;290;p22"/>
          <p:cNvSpPr txBox="1"/>
          <p:nvPr>
            <p:ph type="title"/>
          </p:nvPr>
        </p:nvSpPr>
        <p:spPr>
          <a:xfrm>
            <a:off x="533400" y="325437"/>
            <a:ext cx="8382000" cy="962025"/>
          </a:xfrm>
          <a:prstGeom prst="rect">
            <a:avLst/>
          </a:prstGeom>
          <a:noFill/>
          <a:ln>
            <a:noFill/>
          </a:ln>
        </p:spPr>
        <p:txBody>
          <a:bodyPr anchorCtr="0" anchor="b" bIns="44450" lIns="90475" spcFirstLastPara="1" rIns="90475" wrap="square" tIns="44450">
            <a:noAutofit/>
          </a:bodyPr>
          <a:lstStyle/>
          <a:p>
            <a:pPr indent="0" lvl="0" marL="0" rtl="0" algn="l">
              <a:lnSpc>
                <a:spcPct val="70000"/>
              </a:lnSpc>
              <a:spcBef>
                <a:spcPts val="0"/>
              </a:spcBef>
              <a:spcAft>
                <a:spcPts val="0"/>
              </a:spcAft>
              <a:buClr>
                <a:schemeClr val="dk2"/>
              </a:buClr>
              <a:buSzPts val="3600"/>
              <a:buFont typeface="Arial Narrow"/>
              <a:buNone/>
            </a:pPr>
            <a:r>
              <a:rPr b="1" i="0" lang="en-US" sz="3600" u="none">
                <a:solidFill>
                  <a:schemeClr val="dk2"/>
                </a:solidFill>
                <a:latin typeface="Arial Narrow"/>
                <a:ea typeface="Arial Narrow"/>
                <a:cs typeface="Arial Narrow"/>
                <a:sym typeface="Arial Narrow"/>
              </a:rPr>
              <a:t>SIC/XE Programming Examples </a:t>
            </a:r>
            <a:r>
              <a:rPr b="1" i="0" lang="en-US" sz="2800" u="none">
                <a:solidFill>
                  <a:schemeClr val="dk2"/>
                </a:solidFill>
                <a:latin typeface="Arial Narrow"/>
                <a:ea typeface="Arial Narrow"/>
                <a:cs typeface="Arial Narrow"/>
                <a:sym typeface="Arial Narrow"/>
              </a:rPr>
              <a:t>(Fig 1.2)</a:t>
            </a:r>
            <a:endParaRPr/>
          </a:p>
        </p:txBody>
      </p:sp>
      <p:sp>
        <p:nvSpPr>
          <p:cNvPr id="291" name="Google Shape;291;p22"/>
          <p:cNvSpPr txBox="1"/>
          <p:nvPr>
            <p:ph idx="1" type="body"/>
          </p:nvPr>
        </p:nvSpPr>
        <p:spPr>
          <a:xfrm>
            <a:off x="457200" y="1828800"/>
            <a:ext cx="3886200" cy="4114800"/>
          </a:xfrm>
          <a:prstGeom prst="rect">
            <a:avLst/>
          </a:pr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000"/>
              <a:buNone/>
            </a:pPr>
            <a:r>
              <a:rPr b="1" i="0" lang="en-US" sz="2000" u="none">
                <a:solidFill>
                  <a:schemeClr val="dk1"/>
                </a:solidFill>
                <a:latin typeface="Times New Roman"/>
                <a:ea typeface="Times New Roman"/>
                <a:cs typeface="Times New Roman"/>
                <a:sym typeface="Times New Roman"/>
              </a:rPr>
              <a:t>ALPHA	   RESW	1</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FIVE	   WORD	5</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CHARZ   BYTE		C’Z’</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C1		   RESB		1</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LDA		FIVE</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STA		ALPHA</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LDCH	CHARZ</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	   	   STCH		C1</a:t>
            </a:r>
            <a:endParaRPr/>
          </a:p>
          <a:p>
            <a:pPr indent="-342900" lvl="0" marL="342900" rtl="0" algn="l">
              <a:lnSpc>
                <a:spcPct val="100000"/>
              </a:lnSpc>
              <a:spcBef>
                <a:spcPts val="400"/>
              </a:spcBef>
              <a:spcAft>
                <a:spcPts val="0"/>
              </a:spcAft>
              <a:buSzPts val="1000"/>
              <a:buNone/>
            </a:pPr>
            <a:r>
              <a:t/>
            </a:r>
            <a:endParaRPr b="1" i="0" sz="2000" u="none">
              <a:solidFill>
                <a:schemeClr val="dk1"/>
              </a:solidFill>
              <a:latin typeface="Times New Roman"/>
              <a:ea typeface="Times New Roman"/>
              <a:cs typeface="Times New Roman"/>
              <a:sym typeface="Times New Roman"/>
            </a:endParaRPr>
          </a:p>
          <a:p>
            <a:pPr indent="-342900" lvl="0" marL="342900" rtl="0" algn="ctr">
              <a:lnSpc>
                <a:spcPct val="100000"/>
              </a:lnSpc>
              <a:spcBef>
                <a:spcPts val="400"/>
              </a:spcBef>
              <a:spcAft>
                <a:spcPts val="0"/>
              </a:spcAft>
              <a:buSzPts val="1000"/>
              <a:buNone/>
            </a:pPr>
            <a:r>
              <a:rPr b="1" i="0" lang="en-US" sz="2000" u="none">
                <a:solidFill>
                  <a:schemeClr val="dk1"/>
                </a:solidFill>
                <a:latin typeface="Times New Roman"/>
                <a:ea typeface="Times New Roman"/>
                <a:cs typeface="Times New Roman"/>
                <a:sym typeface="Times New Roman"/>
              </a:rPr>
              <a:t>(a)</a:t>
            </a:r>
            <a:endParaRPr/>
          </a:p>
          <a:p>
            <a:pPr indent="-342900" lvl="0" marL="342900" rtl="0" algn="l">
              <a:lnSpc>
                <a:spcPct val="100000"/>
              </a:lnSpc>
              <a:spcBef>
                <a:spcPts val="400"/>
              </a:spcBef>
              <a:spcAft>
                <a:spcPts val="0"/>
              </a:spcAft>
              <a:buSzPts val="1000"/>
              <a:buNone/>
            </a:pPr>
            <a:r>
              <a:t/>
            </a:r>
            <a:endParaRPr b="1" i="0" sz="2000" u="none">
              <a:solidFill>
                <a:schemeClr val="dk1"/>
              </a:solidFill>
              <a:latin typeface="Times New Roman"/>
              <a:ea typeface="Times New Roman"/>
              <a:cs typeface="Times New Roman"/>
              <a:sym typeface="Times New Roman"/>
            </a:endParaRPr>
          </a:p>
          <a:p>
            <a:pPr indent="-279400" lvl="0" marL="342900" rtl="0" algn="l">
              <a:spcBef>
                <a:spcPts val="400"/>
              </a:spcBef>
              <a:spcAft>
                <a:spcPts val="0"/>
              </a:spcAft>
              <a:buSzPts val="1000"/>
              <a:buNone/>
            </a:pPr>
            <a:r>
              <a:t/>
            </a:r>
            <a:endParaRPr b="1" i="0" sz="2000" u="none">
              <a:solidFill>
                <a:schemeClr val="dk1"/>
              </a:solidFill>
              <a:latin typeface="Times New Roman"/>
              <a:ea typeface="Times New Roman"/>
              <a:cs typeface="Times New Roman"/>
              <a:sym typeface="Times New Roman"/>
            </a:endParaRPr>
          </a:p>
        </p:txBody>
      </p:sp>
      <p:sp>
        <p:nvSpPr>
          <p:cNvPr id="292" name="Google Shape;292;p22"/>
          <p:cNvSpPr txBox="1"/>
          <p:nvPr>
            <p:ph idx="1" type="body"/>
          </p:nvPr>
        </p:nvSpPr>
        <p:spPr>
          <a:xfrm>
            <a:off x="4379912" y="1828800"/>
            <a:ext cx="4373562" cy="4114800"/>
          </a:xfrm>
          <a:prstGeom prst="rect">
            <a:avLst/>
          </a:prstGeom>
          <a:noFill/>
          <a:ln cap="flat" cmpd="sng" w="9525">
            <a:solidFill>
              <a:schemeClr val="dk1"/>
            </a:solidFill>
            <a:prstDash val="solid"/>
            <a:miter lim="524288"/>
            <a:headEnd len="sm" w="sm" type="none"/>
            <a:tailEnd len="sm" w="sm" type="none"/>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000"/>
              <a:buNone/>
            </a:pPr>
            <a:r>
              <a:rPr b="1" i="0" lang="en-US" sz="2000" u="none">
                <a:solidFill>
                  <a:schemeClr val="dk1"/>
                </a:solidFill>
                <a:latin typeface="Arial"/>
                <a:ea typeface="Arial"/>
                <a:cs typeface="Arial"/>
                <a:sym typeface="Arial"/>
              </a:rPr>
              <a:t>ALPHA	    RESW	1</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C1		    RESB	1</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		    LDA		#5</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		    STA		ALPHA</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		    LDA		#90</a:t>
            </a:r>
            <a:endParaRPr/>
          </a:p>
          <a:p>
            <a:pPr indent="-342900" lvl="0" marL="342900" rtl="0" algn="l">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		    STCH	C1</a:t>
            </a:r>
            <a:endParaRPr/>
          </a:p>
          <a:p>
            <a:pPr indent="-342900" lvl="0" marL="342900" rtl="0" algn="l">
              <a:lnSpc>
                <a:spcPct val="100000"/>
              </a:lnSpc>
              <a:spcBef>
                <a:spcPts val="400"/>
              </a:spcBef>
              <a:spcAft>
                <a:spcPts val="0"/>
              </a:spcAft>
              <a:buSzPts val="1000"/>
              <a:buNone/>
            </a:pPr>
            <a:r>
              <a:t/>
            </a:r>
            <a:endParaRPr b="1"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SzPts val="1000"/>
              <a:buNone/>
            </a:pPr>
            <a:r>
              <a:t/>
            </a:r>
            <a:endParaRPr b="1" i="0" sz="2000" u="none">
              <a:solidFill>
                <a:schemeClr val="dk1"/>
              </a:solidFill>
              <a:latin typeface="Arial"/>
              <a:ea typeface="Arial"/>
              <a:cs typeface="Arial"/>
              <a:sym typeface="Arial"/>
            </a:endParaRPr>
          </a:p>
          <a:p>
            <a:pPr indent="-342900" lvl="0" marL="342900" rtl="0" algn="ctr">
              <a:lnSpc>
                <a:spcPct val="100000"/>
              </a:lnSpc>
              <a:spcBef>
                <a:spcPts val="400"/>
              </a:spcBef>
              <a:spcAft>
                <a:spcPts val="0"/>
              </a:spcAft>
              <a:buSzPts val="1000"/>
              <a:buNone/>
            </a:pPr>
            <a:r>
              <a:rPr b="1" i="0" lang="en-US" sz="2000" u="none">
                <a:solidFill>
                  <a:schemeClr val="dk1"/>
                </a:solidFill>
                <a:latin typeface="Arial"/>
                <a:ea typeface="Arial"/>
                <a:cs typeface="Arial"/>
                <a:sym typeface="Arial"/>
              </a:rPr>
              <a:t>(b)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533400" y="517525"/>
            <a:ext cx="8382000" cy="577850"/>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SIC/XE Programming Example </a:t>
            </a:r>
            <a:br>
              <a:rPr b="1" i="0" lang="en-US" sz="2800" u="none">
                <a:solidFill>
                  <a:schemeClr val="dk2"/>
                </a:solidFill>
                <a:latin typeface="Arial Narrow"/>
                <a:ea typeface="Arial Narrow"/>
                <a:cs typeface="Arial Narrow"/>
                <a:sym typeface="Arial Narrow"/>
              </a:rPr>
            </a:br>
            <a:r>
              <a:rPr b="1" i="0" lang="en-US" sz="2800" u="none">
                <a:solidFill>
                  <a:schemeClr val="dk2"/>
                </a:solidFill>
                <a:latin typeface="Arial Narrow"/>
                <a:ea typeface="Arial Narrow"/>
                <a:cs typeface="Arial Narrow"/>
                <a:sym typeface="Arial Narrow"/>
              </a:rPr>
              <a:t>-- Looping and Indexing Example (Fig 1.4)</a:t>
            </a:r>
            <a:endParaRPr/>
          </a:p>
        </p:txBody>
      </p:sp>
      <p:pic>
        <p:nvPicPr>
          <p:cNvPr descr="fc1-4b" id="299" name="Google Shape;299;p23"/>
          <p:cNvPicPr preferRelativeResize="0"/>
          <p:nvPr/>
        </p:nvPicPr>
        <p:blipFill rotWithShape="1">
          <a:blip r:embed="rId3">
            <a:alphaModFix/>
          </a:blip>
          <a:srcRect b="0" l="0" r="0" t="0"/>
          <a:stretch/>
        </p:blipFill>
        <p:spPr>
          <a:xfrm>
            <a:off x="-76200" y="1247775"/>
            <a:ext cx="9753600" cy="4362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24"/>
          <p:cNvSpPr txBox="1"/>
          <p:nvPr>
            <p:ph type="title"/>
          </p:nvPr>
        </p:nvSpPr>
        <p:spPr>
          <a:xfrm>
            <a:off x="533400" y="582612"/>
            <a:ext cx="8382000" cy="576262"/>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SIC/XE Programming Example </a:t>
            </a:r>
            <a:br>
              <a:rPr b="1" i="0" lang="en-US" sz="2800" u="none">
                <a:solidFill>
                  <a:schemeClr val="dk2"/>
                </a:solidFill>
                <a:latin typeface="Arial Narrow"/>
                <a:ea typeface="Arial Narrow"/>
                <a:cs typeface="Arial Narrow"/>
                <a:sym typeface="Arial Narrow"/>
              </a:rPr>
            </a:br>
            <a:r>
              <a:rPr b="1" i="0" lang="en-US" sz="2800" u="none">
                <a:solidFill>
                  <a:schemeClr val="dk2"/>
                </a:solidFill>
                <a:latin typeface="Arial Narrow"/>
                <a:ea typeface="Arial Narrow"/>
                <a:cs typeface="Arial Narrow"/>
                <a:sym typeface="Arial Narrow"/>
              </a:rPr>
              <a:t>-- Looping and indexing (Fig 1.5)</a:t>
            </a:r>
            <a:endParaRPr/>
          </a:p>
        </p:txBody>
      </p:sp>
      <p:pic>
        <p:nvPicPr>
          <p:cNvPr descr="fc1-5b" id="306" name="Google Shape;306;p24"/>
          <p:cNvPicPr preferRelativeResize="0"/>
          <p:nvPr/>
        </p:nvPicPr>
        <p:blipFill rotWithShape="1">
          <a:blip r:embed="rId3">
            <a:alphaModFix/>
          </a:blip>
          <a:srcRect b="0" l="0" r="0" t="0"/>
          <a:stretch/>
        </p:blipFill>
        <p:spPr>
          <a:xfrm>
            <a:off x="0" y="1352550"/>
            <a:ext cx="9753600" cy="5505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313" name="Google Shape;313;p25"/>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SIC/XE Programming Example</a:t>
            </a:r>
            <a:endParaRPr/>
          </a:p>
        </p:txBody>
      </p:sp>
      <p:sp>
        <p:nvSpPr>
          <p:cNvPr id="314" name="Google Shape;314;p25"/>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data movement</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 immediate addressing for SIC/XE</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arithmetic</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ADDR	S,X</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Looping (TIXR</a:t>
            </a:r>
            <a:r>
              <a:rPr b="1" i="0" lang="en-US" sz="2800" u="none">
                <a:solidFill>
                  <a:schemeClr val="hlink"/>
                </a:solidFill>
                <a:latin typeface="Arial"/>
                <a:ea typeface="Arial"/>
                <a:cs typeface="Arial"/>
                <a:sym typeface="Arial"/>
              </a:rPr>
              <a:t> </a:t>
            </a:r>
            <a:r>
              <a:rPr b="1" i="0" lang="en-US" sz="2800" u="none">
                <a:solidFill>
                  <a:schemeClr val="dk1"/>
                </a:solidFill>
                <a:latin typeface="Arial"/>
                <a:ea typeface="Arial"/>
                <a:cs typeface="Arial"/>
                <a:sym typeface="Arial"/>
              </a:rPr>
              <a:t>T)</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(X)=(X)+1</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compare with register specified</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set CC</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COMPR	X,T</a:t>
            </a:r>
            <a:endParaRPr/>
          </a:p>
          <a:p>
            <a:pPr indent="-254000" lvl="0" marL="342900" rtl="0" algn="l">
              <a:spcBef>
                <a:spcPts val="560"/>
              </a:spcBef>
              <a:spcAft>
                <a:spcPts val="0"/>
              </a:spcAft>
              <a:buSzPts val="1400"/>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533400" y="517525"/>
            <a:ext cx="8382000" cy="577850"/>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Programming Example </a:t>
            </a:r>
            <a:br>
              <a:rPr b="1" i="0" lang="en-US" sz="2800" u="none">
                <a:solidFill>
                  <a:schemeClr val="dk2"/>
                </a:solidFill>
                <a:latin typeface="Arial Narrow"/>
                <a:ea typeface="Arial Narrow"/>
                <a:cs typeface="Arial Narrow"/>
                <a:sym typeface="Arial Narrow"/>
              </a:rPr>
            </a:br>
            <a:r>
              <a:rPr b="1" i="0" lang="en-US" sz="2800" u="none">
                <a:solidFill>
                  <a:schemeClr val="dk2"/>
                </a:solidFill>
                <a:latin typeface="Arial Narrow"/>
                <a:ea typeface="Arial Narrow"/>
                <a:cs typeface="Arial Narrow"/>
                <a:sym typeface="Arial Narrow"/>
              </a:rPr>
              <a:t>-- Sample Input and Output (Fig 1.6)</a:t>
            </a:r>
            <a:endParaRPr/>
          </a:p>
        </p:txBody>
      </p:sp>
      <p:pic>
        <p:nvPicPr>
          <p:cNvPr descr="fc1-6" id="321" name="Google Shape;321;p26"/>
          <p:cNvPicPr preferRelativeResize="0"/>
          <p:nvPr/>
        </p:nvPicPr>
        <p:blipFill rotWithShape="1">
          <a:blip r:embed="rId3">
            <a:alphaModFix/>
          </a:blip>
          <a:srcRect b="0" l="0" r="0" t="0"/>
          <a:stretch/>
        </p:blipFill>
        <p:spPr>
          <a:xfrm>
            <a:off x="457200" y="1123950"/>
            <a:ext cx="8686800" cy="5048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328" name="Google Shape;328;p27"/>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Homework #1</a:t>
            </a:r>
            <a:endParaRPr/>
          </a:p>
        </p:txBody>
      </p:sp>
      <p:sp>
        <p:nvSpPr>
          <p:cNvPr id="329" name="Google Shape;329;p27"/>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Write a sequence of instructions for SIC/XE to set ALPHA equal to 4*BETA-9. Assume that ALPHA and BETA are defined as in Fig. 1.3 (b)</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Write a sequence of instructions for SIC to set ALPHA equal to the integer portion of BETA÷GAMMA. Assume that ALPHA and BETA are defined as in Fig. 1.3(a)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336" name="Google Shape;336;p28"/>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Homework #2</a:t>
            </a:r>
            <a:endParaRPr/>
          </a:p>
        </p:txBody>
      </p:sp>
      <p:sp>
        <p:nvSpPr>
          <p:cNvPr id="337" name="Google Shape;337;p28"/>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Please write a program for SIC/XE that contains routines. The routines read records from an input device (identified with device code F1) and copies them to an output device (code 05). This main routine calls subroutine RDREC to read a record into a buffer and subroutine ERREC to write the record from the buffer to the output device. Each subroutine must transfer the record one character at a time because the only I/O instructions available are RD and WD.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344" name="Google Shape;344;p29"/>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Homework #2</a:t>
            </a:r>
            <a:endParaRPr/>
          </a:p>
        </p:txBody>
      </p:sp>
      <p:sp>
        <p:nvSpPr>
          <p:cNvPr id="345" name="Google Shape;345;p29"/>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Program copy {</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save return address;</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cloop:   call subroutine RDREC to read one record;</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if length(record)=0 {</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call subroutine WRREC to write EOF;</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  else {</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call subroutine WRREC to write one record;</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goto cloop;  </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load return address</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return to caller</a:t>
            </a:r>
            <a:endParaRPr/>
          </a:p>
          <a:p>
            <a:pPr indent="-342900" lvl="0" marL="342900" rtl="0" algn="l">
              <a:lnSpc>
                <a:spcPct val="100000"/>
              </a:lnSpc>
              <a:spcBef>
                <a:spcPts val="440"/>
              </a:spcBef>
              <a:spcAft>
                <a:spcPts val="0"/>
              </a:spcAft>
              <a:buClr>
                <a:schemeClr val="hlink"/>
              </a:buClr>
              <a:buSzPts val="1100"/>
              <a:buFont typeface="Arial"/>
              <a:buChar char="●"/>
            </a:pPr>
            <a:r>
              <a:rPr b="1" i="0" lang="en-US" sz="2200" u="none">
                <a:solidFill>
                  <a:schemeClr val="dk1"/>
                </a:solidFill>
                <a:latin typeface="Arial"/>
                <a:ea typeface="Arial"/>
                <a:cs typeface="Arial"/>
                <a:sym typeface="Arial"/>
              </a:rPr>
              <a:t>   }</a:t>
            </a:r>
            <a:endParaRPr/>
          </a:p>
          <a:p>
            <a:pPr indent="-273050" lvl="0" marL="342900" rtl="0" algn="l">
              <a:spcBef>
                <a:spcPts val="440"/>
              </a:spcBef>
              <a:spcAft>
                <a:spcPts val="0"/>
              </a:spcAft>
              <a:buSzPts val="1100"/>
              <a:buNone/>
            </a:pPr>
            <a:r>
              <a:t/>
            </a:r>
            <a:endParaRPr b="1" i="0" sz="22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14" name="Google Shape;114;p3"/>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3200"/>
              <a:buFont typeface="Arial Narrow"/>
              <a:buNone/>
            </a:pPr>
            <a:r>
              <a:rPr b="1" i="0" lang="en-US" sz="3200" u="none">
                <a:solidFill>
                  <a:schemeClr val="dk2"/>
                </a:solidFill>
                <a:latin typeface="Arial Narrow"/>
                <a:ea typeface="Arial Narrow"/>
                <a:cs typeface="Arial Narrow"/>
                <a:sym typeface="Arial Narrow"/>
              </a:rPr>
              <a:t>System Software vs. Machine Architecture</a:t>
            </a:r>
            <a:endParaRPr/>
          </a:p>
        </p:txBody>
      </p:sp>
      <p:sp>
        <p:nvSpPr>
          <p:cNvPr id="115" name="Google Shape;115;p3"/>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hlink"/>
                </a:solidFill>
                <a:latin typeface="Arial"/>
                <a:ea typeface="Arial"/>
                <a:cs typeface="Arial"/>
                <a:sym typeface="Arial"/>
              </a:rPr>
              <a:t>Machine dependent</a:t>
            </a:r>
            <a:endParaRPr b="1" i="0" sz="2800" u="none">
              <a:solidFill>
                <a:schemeClr val="accent1"/>
              </a:solidFill>
              <a:latin typeface="Arial"/>
              <a:ea typeface="Arial"/>
              <a:cs typeface="Arial"/>
              <a:sym typeface="Arial"/>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The most important characteristic in which most </a:t>
            </a:r>
            <a:r>
              <a:rPr b="0" i="0" lang="en-US" sz="2600" u="sng">
                <a:solidFill>
                  <a:schemeClr val="dk1"/>
                </a:solidFill>
                <a:latin typeface="Arial"/>
                <a:ea typeface="Arial"/>
                <a:cs typeface="Arial"/>
                <a:sym typeface="Arial"/>
              </a:rPr>
              <a:t>system software</a:t>
            </a:r>
            <a:r>
              <a:rPr b="0" i="0" lang="en-US" sz="2600" u="none">
                <a:solidFill>
                  <a:schemeClr val="dk1"/>
                </a:solidFill>
                <a:latin typeface="Arial"/>
                <a:ea typeface="Arial"/>
                <a:cs typeface="Arial"/>
                <a:sym typeface="Arial"/>
              </a:rPr>
              <a:t> differ from </a:t>
            </a:r>
            <a:r>
              <a:rPr b="0" i="0" lang="en-US" sz="2600" u="sng">
                <a:solidFill>
                  <a:schemeClr val="dk1"/>
                </a:solidFill>
                <a:latin typeface="Arial"/>
                <a:ea typeface="Arial"/>
                <a:cs typeface="Arial"/>
                <a:sym typeface="Arial"/>
              </a:rPr>
              <a:t>application software</a:t>
            </a:r>
            <a:r>
              <a:rPr b="0" i="0" lang="en-US" sz="2600" u="none">
                <a:solidFill>
                  <a:schemeClr val="dk1"/>
                </a:solidFill>
                <a:latin typeface="Arial"/>
                <a:ea typeface="Arial"/>
                <a:cs typeface="Arial"/>
                <a:sym typeface="Arial"/>
              </a:rPr>
              <a:t> </a:t>
            </a:r>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e.g. assembler translate </a:t>
            </a:r>
            <a:r>
              <a:rPr b="0" i="0" lang="en-US" sz="2200" u="sng">
                <a:solidFill>
                  <a:schemeClr val="dk1"/>
                </a:solidFill>
                <a:latin typeface="Arial"/>
                <a:ea typeface="Arial"/>
                <a:cs typeface="Arial"/>
                <a:sym typeface="Arial"/>
              </a:rPr>
              <a:t>mnemonic instructions</a:t>
            </a:r>
            <a:r>
              <a:rPr b="0" i="0" lang="en-US" sz="2200" u="none">
                <a:solidFill>
                  <a:schemeClr val="dk1"/>
                </a:solidFill>
                <a:latin typeface="Arial"/>
                <a:ea typeface="Arial"/>
                <a:cs typeface="Arial"/>
                <a:sym typeface="Arial"/>
              </a:rPr>
              <a:t> into </a:t>
            </a:r>
            <a:r>
              <a:rPr b="0" i="0" lang="en-US" sz="2200" u="sng">
                <a:solidFill>
                  <a:schemeClr val="dk1"/>
                </a:solidFill>
                <a:latin typeface="Arial"/>
                <a:ea typeface="Arial"/>
                <a:cs typeface="Arial"/>
                <a:sym typeface="Arial"/>
              </a:rPr>
              <a:t>machine code</a:t>
            </a:r>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e.g. compilers must generate machine language code</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hlink"/>
                </a:solidFill>
                <a:latin typeface="Arial"/>
                <a:ea typeface="Arial"/>
                <a:cs typeface="Arial"/>
                <a:sym typeface="Arial"/>
              </a:rPr>
              <a:t>Machine independent</a:t>
            </a:r>
            <a:endParaRPr b="1" i="0" sz="2800" u="none">
              <a:solidFill>
                <a:schemeClr val="dk1"/>
              </a:solidFill>
              <a:latin typeface="Arial"/>
              <a:ea typeface="Arial"/>
              <a:cs typeface="Arial"/>
              <a:sym typeface="Arial"/>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There are aspects of system software that do not directly depend upon the type of computing system </a:t>
            </a:r>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e.g. general design and logic of an assembler</a:t>
            </a:r>
            <a:endParaRPr/>
          </a:p>
          <a:p>
            <a:pPr indent="-285750" lvl="1" marL="742950" rtl="0" algn="l">
              <a:lnSpc>
                <a:spcPct val="100000"/>
              </a:lnSpc>
              <a:spcBef>
                <a:spcPts val="440"/>
              </a:spcBef>
              <a:spcAft>
                <a:spcPts val="0"/>
              </a:spcAft>
              <a:buClr>
                <a:schemeClr val="dk2"/>
              </a:buClr>
              <a:buSzPts val="1650"/>
              <a:buFont typeface="Arial"/>
              <a:buChar char="●"/>
            </a:pPr>
            <a:r>
              <a:rPr b="0" i="0" lang="en-US" sz="2200" u="none">
                <a:solidFill>
                  <a:schemeClr val="dk1"/>
                </a:solidFill>
                <a:latin typeface="Arial"/>
                <a:ea typeface="Arial"/>
                <a:cs typeface="Arial"/>
                <a:sym typeface="Arial"/>
              </a:rPr>
              <a:t>e.g. code optimization techniques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352" name="Google Shape;352;p30"/>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Homework #2</a:t>
            </a:r>
            <a:r>
              <a:rPr b="1" i="0" lang="en-US" sz="2400" u="none">
                <a:solidFill>
                  <a:schemeClr val="dk2"/>
                </a:solidFill>
                <a:latin typeface="Arial Narrow"/>
                <a:ea typeface="Arial Narrow"/>
                <a:cs typeface="Arial Narrow"/>
                <a:sym typeface="Arial Narrow"/>
              </a:rPr>
              <a:t>  </a:t>
            </a:r>
            <a:r>
              <a:rPr b="1" i="0" lang="en-US" sz="4000" u="none">
                <a:solidFill>
                  <a:schemeClr val="dk2"/>
                </a:solidFill>
                <a:latin typeface="Arial Narrow"/>
                <a:ea typeface="Arial Narrow"/>
                <a:cs typeface="Arial Narrow"/>
                <a:sym typeface="Arial Narrow"/>
              </a:rPr>
              <a:t>(Cont.)</a:t>
            </a:r>
            <a:endParaRPr/>
          </a:p>
        </p:txBody>
      </p:sp>
      <p:sp>
        <p:nvSpPr>
          <p:cNvPr id="353" name="Google Shape;353;p30"/>
          <p:cNvSpPr txBox="1"/>
          <p:nvPr>
            <p:ph idx="1" type="body"/>
          </p:nvPr>
        </p:nvSpPr>
        <p:spPr>
          <a:xfrm>
            <a:off x="1046300" y="990350"/>
            <a:ext cx="8382000" cy="4461000"/>
          </a:xfrm>
          <a:prstGeom prst="rect">
            <a:avLst/>
          </a:prstGeom>
          <a:noFill/>
          <a:ln>
            <a:noFill/>
          </a:ln>
        </p:spPr>
        <p:txBody>
          <a:bodyPr anchorCtr="0" anchor="t" bIns="46025" lIns="92075" spcFirstLastPara="1" rIns="92075" wrap="square" tIns="46025">
            <a:noAutofit/>
          </a:bodyPr>
          <a:lstStyle/>
          <a:p>
            <a:pPr indent="-254000" lvl="0" marL="342900" rtl="0" algn="l">
              <a:spcBef>
                <a:spcPts val="0"/>
              </a:spcBef>
              <a:spcAft>
                <a:spcPts val="0"/>
              </a:spcAft>
              <a:buSzPts val="1400"/>
              <a:buNone/>
            </a:pPr>
            <a:r>
              <a:t/>
            </a:r>
            <a:endParaRPr b="1" sz="2800">
              <a:solidFill>
                <a:schemeClr val="dk1"/>
              </a:solidFill>
              <a:latin typeface="Arial"/>
              <a:ea typeface="Arial"/>
              <a:cs typeface="Arial"/>
              <a:sym typeface="Arial"/>
            </a:endParaRPr>
          </a:p>
        </p:txBody>
      </p:sp>
      <p:sp>
        <p:nvSpPr>
          <p:cNvPr id="354" name="Google Shape;354;p30"/>
          <p:cNvSpPr txBox="1"/>
          <p:nvPr/>
        </p:nvSpPr>
        <p:spPr>
          <a:xfrm>
            <a:off x="307750" y="411500"/>
            <a:ext cx="7772400" cy="11430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5" name="Google Shape;355;p30"/>
          <p:cNvSpPr txBox="1"/>
          <p:nvPr/>
        </p:nvSpPr>
        <p:spPr>
          <a:xfrm>
            <a:off x="685800" y="1844675"/>
            <a:ext cx="7772400" cy="4251325"/>
          </a:xfrm>
          <a:prstGeom prst="rect">
            <a:avLst/>
          </a:prstGeom>
          <a:noFill/>
          <a:ln>
            <a:noFill/>
          </a:ln>
        </p:spPr>
        <p:txBody>
          <a:bodyPr anchorCtr="0" anchor="t" bIns="44450" lIns="90475" spcFirstLastPara="1" rIns="90475" wrap="square" tIns="44450">
            <a:noAutofit/>
          </a:bodyPr>
          <a:lstStyle/>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Subroutine RDREC {</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clear A, X register to 0;</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rloop:    read character from input device to A register</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if not EOR {</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store character into buffer[X];</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X++;</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if X &lt; maximum length</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goto rloop;  </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 </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store X to length(record);</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return </a:t>
            </a:r>
            <a:endParaRPr/>
          </a:p>
          <a:p>
            <a:pPr indent="-342900" lvl="0" marL="34290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2400" u="none">
              <a:solidFill>
                <a:schemeClr val="dk1"/>
              </a:solidFill>
              <a:latin typeface="Arial"/>
              <a:ea typeface="Arial"/>
              <a:cs typeface="Arial"/>
              <a:sym typeface="Arial"/>
            </a:endParaRPr>
          </a:p>
        </p:txBody>
      </p:sp>
      <p:sp>
        <p:nvSpPr>
          <p:cNvPr id="356" name="Google Shape;356;p30"/>
          <p:cNvSpPr/>
          <p:nvPr/>
        </p:nvSpPr>
        <p:spPr>
          <a:xfrm>
            <a:off x="5867400" y="1676400"/>
            <a:ext cx="1905000" cy="990600"/>
          </a:xfrm>
          <a:prstGeom prst="wedgeRoundRectCallout">
            <a:avLst>
              <a:gd fmla="val -29862" name="adj1"/>
              <a:gd fmla="val 29250" name="adj2"/>
              <a:gd fmla="val 0" name="adj3"/>
            </a:avLst>
          </a:prstGeom>
          <a:solidFill>
            <a:srgbClr val="FFFFFF"/>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EOR: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character x‘00’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363" name="Google Shape;363;p31"/>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Homework #2</a:t>
            </a:r>
            <a:r>
              <a:rPr b="1" i="0" lang="en-US" sz="2400" u="none">
                <a:solidFill>
                  <a:schemeClr val="dk2"/>
                </a:solidFill>
                <a:latin typeface="Arial Narrow"/>
                <a:ea typeface="Arial Narrow"/>
                <a:cs typeface="Arial Narrow"/>
                <a:sym typeface="Arial Narrow"/>
              </a:rPr>
              <a:t>  </a:t>
            </a:r>
            <a:r>
              <a:rPr b="1" i="0" lang="en-US" sz="4000" u="none">
                <a:solidFill>
                  <a:schemeClr val="dk2"/>
                </a:solidFill>
                <a:latin typeface="Arial Narrow"/>
                <a:ea typeface="Arial Narrow"/>
                <a:cs typeface="Arial Narrow"/>
                <a:sym typeface="Arial Narrow"/>
              </a:rPr>
              <a:t>(Cont.)</a:t>
            </a:r>
            <a:endParaRPr/>
          </a:p>
        </p:txBody>
      </p:sp>
      <p:sp>
        <p:nvSpPr>
          <p:cNvPr id="364" name="Google Shape;364;p31"/>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Subroutine WDREC {</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	            clear X register to 0;</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  wloop:   get character from buffer[X]</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                 write character from X to output device</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                 X++;</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                 if X &lt; length(record)</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                        goto wloop;  </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                 return </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pic>
        <p:nvPicPr>
          <p:cNvPr descr="fa1-5" id="371" name="Google Shape;371;p32"/>
          <p:cNvPicPr preferRelativeResize="0"/>
          <p:nvPr/>
        </p:nvPicPr>
        <p:blipFill rotWithShape="1">
          <a:blip r:embed="rId3">
            <a:alphaModFix/>
          </a:blip>
          <a:srcRect b="0" l="0" r="0" t="0"/>
          <a:stretch/>
        </p:blipFill>
        <p:spPr>
          <a:xfrm>
            <a:off x="1066800" y="0"/>
            <a:ext cx="6905625" cy="731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22" name="Google Shape;122;p4"/>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3200"/>
              <a:buFont typeface="Arial Narrow"/>
              <a:buNone/>
            </a:pPr>
            <a:r>
              <a:rPr b="1" i="0" lang="en-US" sz="3200" u="none">
                <a:solidFill>
                  <a:schemeClr val="dk2"/>
                </a:solidFill>
                <a:latin typeface="Arial Narrow"/>
                <a:ea typeface="Arial Narrow"/>
                <a:cs typeface="Arial Narrow"/>
                <a:sym typeface="Arial Narrow"/>
              </a:rPr>
              <a:t>The Simplified Instructional Computer (SIC)</a:t>
            </a:r>
            <a:endParaRPr/>
          </a:p>
        </p:txBody>
      </p:sp>
      <p:sp>
        <p:nvSpPr>
          <p:cNvPr id="123" name="Google Shape;123;p4"/>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SIC is a hypothetical computer that includes the hardware features most often found on real machines</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Two versions of SIC</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standard model</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extension version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30" name="Google Shape;130;p5"/>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Machine Architecture (1/5)</a:t>
            </a:r>
            <a:endParaRPr/>
          </a:p>
        </p:txBody>
      </p:sp>
      <p:sp>
        <p:nvSpPr>
          <p:cNvPr id="131" name="Google Shape;131;p5"/>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Memory</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2</a:t>
            </a:r>
            <a:r>
              <a:rPr b="0" baseline="30000" i="0" lang="en-US" sz="2600" u="none">
                <a:solidFill>
                  <a:schemeClr val="dk1"/>
                </a:solidFill>
                <a:latin typeface="Arial"/>
                <a:ea typeface="Arial"/>
                <a:cs typeface="Arial"/>
                <a:sym typeface="Arial"/>
              </a:rPr>
              <a:t>15</a:t>
            </a:r>
            <a:r>
              <a:rPr b="0" i="0" lang="en-US" sz="2600" u="none">
                <a:solidFill>
                  <a:schemeClr val="dk1"/>
                </a:solidFill>
                <a:latin typeface="Arial"/>
                <a:ea typeface="Arial"/>
                <a:cs typeface="Arial"/>
                <a:sym typeface="Arial"/>
              </a:rPr>
              <a:t> bytes in the computer memory</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3 consecutive bytes form a </a:t>
            </a:r>
            <a:r>
              <a:rPr b="0" i="0" lang="en-US" sz="2600" u="none">
                <a:solidFill>
                  <a:schemeClr val="dk2"/>
                </a:solidFill>
                <a:latin typeface="Arial"/>
                <a:ea typeface="Arial"/>
                <a:cs typeface="Arial"/>
                <a:sym typeface="Arial"/>
              </a:rPr>
              <a:t>word </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8-bit </a:t>
            </a:r>
            <a:r>
              <a:rPr b="0" i="0" lang="en-US" sz="2600" u="none">
                <a:solidFill>
                  <a:schemeClr val="dk2"/>
                </a:solidFill>
                <a:latin typeface="Arial"/>
                <a:ea typeface="Arial"/>
                <a:cs typeface="Arial"/>
                <a:sym typeface="Arial"/>
              </a:rPr>
              <a:t>bytes</a:t>
            </a:r>
            <a:endParaRPr b="0" i="0" sz="26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Registers</a:t>
            </a:r>
            <a:endParaRPr/>
          </a:p>
          <a:p>
            <a:pPr indent="-254000" lvl="0" marL="342900" rtl="0" algn="l">
              <a:spcBef>
                <a:spcPts val="560"/>
              </a:spcBef>
              <a:spcAft>
                <a:spcPts val="0"/>
              </a:spcAft>
              <a:buSzPts val="1400"/>
              <a:buNone/>
            </a:pPr>
            <a:r>
              <a:t/>
            </a:r>
            <a:endParaRPr b="1" i="0" sz="2800" u="none">
              <a:solidFill>
                <a:schemeClr val="dk1"/>
              </a:solidFill>
              <a:latin typeface="Arial"/>
              <a:ea typeface="Arial"/>
              <a:cs typeface="Arial"/>
              <a:sym typeface="Arial"/>
            </a:endParaRPr>
          </a:p>
        </p:txBody>
      </p:sp>
      <p:graphicFrame>
        <p:nvGraphicFramePr>
          <p:cNvPr id="132" name="Google Shape;132;p5"/>
          <p:cNvGraphicFramePr/>
          <p:nvPr/>
        </p:nvGraphicFramePr>
        <p:xfrm>
          <a:off x="1295400" y="4343400"/>
          <a:ext cx="5946775" cy="1577975"/>
        </p:xfrm>
        <a:graphic>
          <a:graphicData uri="http://schemas.openxmlformats.org/presentationml/2006/ole">
            <mc:AlternateContent>
              <mc:Choice Requires="v">
                <p:oleObj r:id="rId4" imgH="1577975" imgW="5946775" progId="Excel.Sheet.8" spid="_x0000_s1">
                  <p:embed/>
                </p:oleObj>
              </mc:Choice>
              <mc:Fallback>
                <p:oleObj r:id="rId5" imgH="1577975" imgW="5946775" progId="Excel.Sheet.8">
                  <p:embed/>
                  <p:pic>
                    <p:nvPicPr>
                      <p:cNvPr id="132" name="Google Shape;132;p5"/>
                      <p:cNvPicPr preferRelativeResize="0"/>
                      <p:nvPr/>
                    </p:nvPicPr>
                    <p:blipFill rotWithShape="1">
                      <a:blip r:embed="rId6">
                        <a:alphaModFix/>
                      </a:blip>
                      <a:srcRect b="0" l="0" r="0" t="0"/>
                      <a:stretch/>
                    </p:blipFill>
                    <p:spPr>
                      <a:xfrm>
                        <a:off x="1295400" y="4343400"/>
                        <a:ext cx="5946775" cy="1577975"/>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39" name="Google Shape;139;p6"/>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Machine Architecture (2/5)</a:t>
            </a:r>
            <a:endParaRPr/>
          </a:p>
        </p:txBody>
      </p:sp>
      <p:sp>
        <p:nvSpPr>
          <p:cNvPr id="140" name="Google Shape;140;p6"/>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Data Formats</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Integers are stored as 24-bit binary numbers; 2’s complement representation is used for negative values</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No floating-point hardware</a:t>
            </a:r>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Instruction Formats</a:t>
            </a:r>
            <a:endParaRPr/>
          </a:p>
          <a:p>
            <a:pPr indent="-254000" lvl="0" marL="342900" rtl="0" algn="l">
              <a:lnSpc>
                <a:spcPct val="100000"/>
              </a:lnSpc>
              <a:spcBef>
                <a:spcPts val="560"/>
              </a:spcBef>
              <a:spcAft>
                <a:spcPts val="0"/>
              </a:spcAft>
              <a:buClr>
                <a:schemeClr val="hlink"/>
              </a:buClr>
              <a:buSzPts val="1400"/>
              <a:buFont typeface="Arial"/>
              <a:buNone/>
            </a:pPr>
            <a:r>
              <a:t/>
            </a:r>
            <a:endParaRPr b="1"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Addressing Modes</a:t>
            </a:r>
            <a:endParaRPr/>
          </a:p>
        </p:txBody>
      </p:sp>
      <p:grpSp>
        <p:nvGrpSpPr>
          <p:cNvPr id="141" name="Google Shape;141;p6"/>
          <p:cNvGrpSpPr/>
          <p:nvPr/>
        </p:nvGrpSpPr>
        <p:grpSpPr>
          <a:xfrm>
            <a:off x="1447800" y="4471987"/>
            <a:ext cx="6473825" cy="2047875"/>
            <a:chOff x="912" y="2817"/>
            <a:chExt cx="4078" cy="1290"/>
          </a:xfrm>
        </p:grpSpPr>
        <p:sp>
          <p:nvSpPr>
            <p:cNvPr id="142" name="Google Shape;142;p6"/>
            <p:cNvSpPr txBox="1"/>
            <p:nvPr/>
          </p:nvSpPr>
          <p:spPr>
            <a:xfrm>
              <a:off x="912" y="2865"/>
              <a:ext cx="1008" cy="19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 name="Google Shape;143;p6"/>
            <p:cNvSpPr txBox="1"/>
            <p:nvPr/>
          </p:nvSpPr>
          <p:spPr>
            <a:xfrm>
              <a:off x="1920" y="2865"/>
              <a:ext cx="2976" cy="19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4" name="Google Shape;144;p6"/>
            <p:cNvSpPr txBox="1"/>
            <p:nvPr/>
          </p:nvSpPr>
          <p:spPr>
            <a:xfrm>
              <a:off x="1104" y="2832"/>
              <a:ext cx="7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opcode (8)</a:t>
              </a:r>
              <a:endParaRPr/>
            </a:p>
          </p:txBody>
        </p:sp>
        <p:sp>
          <p:nvSpPr>
            <p:cNvPr id="145" name="Google Shape;145;p6"/>
            <p:cNvSpPr txBox="1"/>
            <p:nvPr/>
          </p:nvSpPr>
          <p:spPr>
            <a:xfrm>
              <a:off x="3024" y="2832"/>
              <a:ext cx="8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address (15)</a:t>
              </a:r>
              <a:endParaRPr/>
            </a:p>
          </p:txBody>
        </p:sp>
        <p:sp>
          <p:nvSpPr>
            <p:cNvPr id="146" name="Google Shape;146;p6"/>
            <p:cNvSpPr txBox="1"/>
            <p:nvPr/>
          </p:nvSpPr>
          <p:spPr>
            <a:xfrm>
              <a:off x="1920" y="2817"/>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x</a:t>
              </a:r>
              <a:endParaRPr/>
            </a:p>
          </p:txBody>
        </p:sp>
        <p:cxnSp>
          <p:nvCxnSpPr>
            <p:cNvPr id="147" name="Google Shape;147;p6"/>
            <p:cNvCxnSpPr/>
            <p:nvPr/>
          </p:nvCxnSpPr>
          <p:spPr>
            <a:xfrm>
              <a:off x="2112" y="2865"/>
              <a:ext cx="0" cy="192"/>
            </a:xfrm>
            <a:prstGeom prst="straightConnector1">
              <a:avLst/>
            </a:prstGeom>
            <a:noFill/>
            <a:ln cap="flat" cmpd="sng" w="12700">
              <a:solidFill>
                <a:schemeClr val="dk1"/>
              </a:solidFill>
              <a:prstDash val="solid"/>
              <a:miter lim="800000"/>
              <a:headEnd len="med" w="med" type="none"/>
              <a:tailEnd len="med" w="med" type="none"/>
            </a:ln>
          </p:spPr>
        </p:cxnSp>
        <p:graphicFrame>
          <p:nvGraphicFramePr>
            <p:cNvPr id="148" name="Google Shape;148;p6"/>
            <p:cNvGraphicFramePr/>
            <p:nvPr/>
          </p:nvGraphicFramePr>
          <p:xfrm>
            <a:off x="914" y="3633"/>
            <a:ext cx="4076" cy="474"/>
          </p:xfrm>
          <a:graphic>
            <a:graphicData uri="http://schemas.openxmlformats.org/presentationml/2006/ole">
              <mc:AlternateContent>
                <mc:Choice Requires="v">
                  <p:oleObj r:id="rId4" imgH="474" imgW="4076" progId="Excel.Sheet.8" spid="_x0000_s1">
                    <p:embed/>
                  </p:oleObj>
                </mc:Choice>
                <mc:Fallback>
                  <p:oleObj r:id="rId5" imgH="474" imgW="4076" progId="Excel.Sheet.8">
                    <p:embed/>
                    <p:pic>
                      <p:nvPicPr>
                        <p:cNvPr id="148" name="Google Shape;148;p6"/>
                        <p:cNvPicPr preferRelativeResize="0"/>
                        <p:nvPr/>
                      </p:nvPicPr>
                      <p:blipFill rotWithShape="1">
                        <a:blip r:embed="rId6">
                          <a:alphaModFix/>
                        </a:blip>
                        <a:srcRect b="0" l="0" r="0" t="0"/>
                        <a:stretch/>
                      </p:blipFill>
                      <p:spPr>
                        <a:xfrm>
                          <a:off x="914" y="3633"/>
                          <a:ext cx="4076" cy="474"/>
                        </a:xfrm>
                        <a:prstGeom prst="rect">
                          <a:avLst/>
                        </a:prstGeom>
                        <a:noFill/>
                        <a:ln>
                          <a:noFill/>
                        </a:ln>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55" name="Google Shape;155;p7"/>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Machine Architecture (3/5)</a:t>
            </a:r>
            <a:endParaRPr/>
          </a:p>
        </p:txBody>
      </p:sp>
      <p:sp>
        <p:nvSpPr>
          <p:cNvPr id="156" name="Google Shape;156;p7"/>
          <p:cNvSpPr txBox="1"/>
          <p:nvPr>
            <p:ph idx="1" type="body"/>
          </p:nvPr>
        </p:nvSpPr>
        <p:spPr>
          <a:xfrm>
            <a:off x="685800" y="1752600"/>
            <a:ext cx="7772400" cy="4343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Instruction Set</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hlink"/>
                </a:solidFill>
                <a:latin typeface="Arial"/>
                <a:ea typeface="Arial"/>
                <a:cs typeface="Arial"/>
                <a:sym typeface="Arial"/>
              </a:rPr>
              <a:t>load and store</a:t>
            </a:r>
            <a:r>
              <a:rPr b="0" i="0" lang="en-US" sz="2600" u="none">
                <a:solidFill>
                  <a:schemeClr val="dk1"/>
                </a:solidFill>
                <a:latin typeface="Arial"/>
                <a:ea typeface="Arial"/>
                <a:cs typeface="Arial"/>
                <a:sym typeface="Arial"/>
              </a:rPr>
              <a:t>: LDA, LDX, STA, STX, etc.</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hlink"/>
                </a:solidFill>
                <a:latin typeface="Arial"/>
                <a:ea typeface="Arial"/>
                <a:cs typeface="Arial"/>
                <a:sym typeface="Arial"/>
              </a:rPr>
              <a:t>integer arithmetic operations</a:t>
            </a:r>
            <a:r>
              <a:rPr b="0" i="0" lang="en-US" sz="2600" u="none">
                <a:solidFill>
                  <a:schemeClr val="dk1"/>
                </a:solidFill>
                <a:latin typeface="Arial"/>
                <a:ea typeface="Arial"/>
                <a:cs typeface="Arial"/>
                <a:sym typeface="Arial"/>
              </a:rPr>
              <a:t>: ADD, SUB, MUL, DIV, etc.</a:t>
            </a:r>
            <a:endParaRPr/>
          </a:p>
          <a:p>
            <a:pPr indent="-228600" lvl="2" marL="1143000" rtl="0" algn="l">
              <a:lnSpc>
                <a:spcPct val="100000"/>
              </a:lnSpc>
              <a:spcBef>
                <a:spcPts val="480"/>
              </a:spcBef>
              <a:spcAft>
                <a:spcPts val="0"/>
              </a:spcAft>
              <a:buClr>
                <a:schemeClr val="hlink"/>
              </a:buClr>
              <a:buSzPts val="1560"/>
              <a:buFont typeface="Arial"/>
              <a:buChar char="●"/>
            </a:pPr>
            <a:r>
              <a:rPr b="0" i="0" lang="en-US" sz="2400" u="none">
                <a:solidFill>
                  <a:schemeClr val="dk1"/>
                </a:solidFill>
                <a:latin typeface="Arial"/>
                <a:ea typeface="Arial"/>
                <a:cs typeface="Arial"/>
                <a:sym typeface="Arial"/>
              </a:rPr>
              <a:t>All arithmetic operations involve register A and a word in memory, with the result being left in the register</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hlink"/>
                </a:solidFill>
                <a:latin typeface="Arial"/>
                <a:ea typeface="Arial"/>
                <a:cs typeface="Arial"/>
                <a:sym typeface="Arial"/>
              </a:rPr>
              <a:t>comparison</a:t>
            </a:r>
            <a:r>
              <a:rPr b="0" i="0" lang="en-US" sz="2600" u="none">
                <a:solidFill>
                  <a:schemeClr val="dk1"/>
                </a:solidFill>
                <a:latin typeface="Arial"/>
                <a:ea typeface="Arial"/>
                <a:cs typeface="Arial"/>
                <a:sym typeface="Arial"/>
              </a:rPr>
              <a:t>: COMP</a:t>
            </a:r>
            <a:endParaRPr/>
          </a:p>
          <a:p>
            <a:pPr indent="-228600" lvl="2" marL="1143000" rtl="0" algn="l">
              <a:lnSpc>
                <a:spcPct val="100000"/>
              </a:lnSpc>
              <a:spcBef>
                <a:spcPts val="480"/>
              </a:spcBef>
              <a:spcAft>
                <a:spcPts val="0"/>
              </a:spcAft>
              <a:buClr>
                <a:schemeClr val="hlink"/>
              </a:buClr>
              <a:buSzPts val="1560"/>
              <a:buFont typeface="Arial"/>
              <a:buChar char="●"/>
            </a:pPr>
            <a:r>
              <a:rPr b="0" i="0" lang="en-US" sz="2400" u="none">
                <a:solidFill>
                  <a:schemeClr val="dk1"/>
                </a:solidFill>
                <a:latin typeface="Arial"/>
                <a:ea typeface="Arial"/>
                <a:cs typeface="Arial"/>
                <a:sym typeface="Arial"/>
              </a:rPr>
              <a:t>COMP compares the value in register A with a word in memory, this instruction sets a condition code CC to indicate the result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63" name="Google Shape;163;p8"/>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Machine Architecture (4/5)</a:t>
            </a:r>
            <a:endParaRPr/>
          </a:p>
        </p:txBody>
      </p:sp>
      <p:sp>
        <p:nvSpPr>
          <p:cNvPr id="164" name="Google Shape;164;p8"/>
          <p:cNvSpPr txBox="1"/>
          <p:nvPr>
            <p:ph idx="1" type="body"/>
          </p:nvPr>
        </p:nvSpPr>
        <p:spPr>
          <a:xfrm>
            <a:off x="685800" y="1752600"/>
            <a:ext cx="7772400" cy="4343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Instruction Set</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hlink"/>
                </a:solidFill>
                <a:latin typeface="Arial"/>
                <a:ea typeface="Arial"/>
                <a:cs typeface="Arial"/>
                <a:sym typeface="Arial"/>
              </a:rPr>
              <a:t>conditional jump instructions</a:t>
            </a:r>
            <a:r>
              <a:rPr b="0" i="0" lang="en-US" sz="2600" u="none">
                <a:solidFill>
                  <a:schemeClr val="dk1"/>
                </a:solidFill>
                <a:latin typeface="Arial"/>
                <a:ea typeface="Arial"/>
                <a:cs typeface="Arial"/>
                <a:sym typeface="Arial"/>
              </a:rPr>
              <a:t>: JLT, JEQ, JGT</a:t>
            </a:r>
            <a:endParaRPr/>
          </a:p>
          <a:p>
            <a:pPr indent="-228600" lvl="2" marL="1143000" rtl="0" algn="l">
              <a:lnSpc>
                <a:spcPct val="100000"/>
              </a:lnSpc>
              <a:spcBef>
                <a:spcPts val="480"/>
              </a:spcBef>
              <a:spcAft>
                <a:spcPts val="0"/>
              </a:spcAft>
              <a:buClr>
                <a:schemeClr val="hlink"/>
              </a:buClr>
              <a:buSzPts val="1560"/>
              <a:buFont typeface="Arial"/>
              <a:buChar char="●"/>
            </a:pPr>
            <a:r>
              <a:rPr b="0" i="0" lang="en-US" sz="2400" u="none">
                <a:solidFill>
                  <a:schemeClr val="dk1"/>
                </a:solidFill>
                <a:latin typeface="Arial"/>
                <a:ea typeface="Arial"/>
                <a:cs typeface="Arial"/>
                <a:sym typeface="Arial"/>
              </a:rPr>
              <a:t>these instructions test the setting of CC and jump accordingly</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hlink"/>
                </a:solidFill>
                <a:latin typeface="Arial"/>
                <a:ea typeface="Arial"/>
                <a:cs typeface="Arial"/>
                <a:sym typeface="Arial"/>
              </a:rPr>
              <a:t>subroutine linkage</a:t>
            </a:r>
            <a:r>
              <a:rPr b="0" i="0" lang="en-US" sz="2600" u="none">
                <a:solidFill>
                  <a:schemeClr val="dk1"/>
                </a:solidFill>
                <a:latin typeface="Arial"/>
                <a:ea typeface="Arial"/>
                <a:cs typeface="Arial"/>
                <a:sym typeface="Arial"/>
              </a:rPr>
              <a:t>: JSUB, RSUB</a:t>
            </a:r>
            <a:endParaRPr/>
          </a:p>
          <a:p>
            <a:pPr indent="-228600" lvl="2" marL="1143000" rtl="0" algn="l">
              <a:lnSpc>
                <a:spcPct val="100000"/>
              </a:lnSpc>
              <a:spcBef>
                <a:spcPts val="400"/>
              </a:spcBef>
              <a:spcAft>
                <a:spcPts val="0"/>
              </a:spcAft>
              <a:buClr>
                <a:schemeClr val="hlink"/>
              </a:buClr>
              <a:buSzPts val="1300"/>
              <a:buFont typeface="Arial"/>
              <a:buChar char="●"/>
            </a:pPr>
            <a:r>
              <a:rPr b="0" i="0" lang="en-US" sz="2000" u="none">
                <a:solidFill>
                  <a:schemeClr val="dk1"/>
                </a:solidFill>
                <a:latin typeface="Arial"/>
                <a:ea typeface="Arial"/>
                <a:cs typeface="Arial"/>
                <a:sym typeface="Arial"/>
              </a:rPr>
              <a:t>JSUB jumps to the subroutine, placing the return address in register L</a:t>
            </a:r>
            <a:endParaRPr/>
          </a:p>
          <a:p>
            <a:pPr indent="-228600" lvl="2" marL="1143000" rtl="0" algn="l">
              <a:lnSpc>
                <a:spcPct val="100000"/>
              </a:lnSpc>
              <a:spcBef>
                <a:spcPts val="400"/>
              </a:spcBef>
              <a:spcAft>
                <a:spcPts val="0"/>
              </a:spcAft>
              <a:buClr>
                <a:schemeClr val="hlink"/>
              </a:buClr>
              <a:buSzPts val="1300"/>
              <a:buFont typeface="Arial"/>
              <a:buChar char="●"/>
            </a:pPr>
            <a:r>
              <a:rPr b="0" i="0" lang="en-US" sz="2000" u="none">
                <a:solidFill>
                  <a:schemeClr val="dk1"/>
                </a:solidFill>
                <a:latin typeface="Arial"/>
                <a:ea typeface="Arial"/>
                <a:cs typeface="Arial"/>
                <a:sym typeface="Arial"/>
              </a:rPr>
              <a:t>RSUB returns by jumping to the address contained in register L</a:t>
            </a:r>
            <a:endParaRPr/>
          </a:p>
          <a:p>
            <a:pPr indent="-279400" lvl="0" marL="342900" rtl="0" algn="l">
              <a:spcBef>
                <a:spcPts val="400"/>
              </a:spcBef>
              <a:spcAft>
                <a:spcPts val="0"/>
              </a:spcAft>
              <a:buSzPts val="10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nvSpPr>
        <p:spPr>
          <a:xfrm>
            <a:off x="8305800" y="6400800"/>
            <a:ext cx="8382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SzPts val="1400"/>
              <a:buFont typeface="Arial"/>
              <a:buNone/>
            </a:pPr>
            <a:r>
              <a:rPr b="0" i="0" lang="en-US" sz="1400" u="none">
                <a:solidFill>
                  <a:schemeClr val="hlink"/>
                </a:solidFill>
                <a:latin typeface="Arial"/>
                <a:ea typeface="Arial"/>
                <a:cs typeface="Arial"/>
                <a:sym typeface="Arial"/>
              </a:rPr>
              <a:t>Chap 1</a:t>
            </a:r>
            <a:endParaRPr/>
          </a:p>
        </p:txBody>
      </p:sp>
      <p:sp>
        <p:nvSpPr>
          <p:cNvPr id="171" name="Google Shape;171;p9"/>
          <p:cNvSpPr txBox="1"/>
          <p:nvPr>
            <p:ph type="title"/>
          </p:nvPr>
        </p:nvSpPr>
        <p:spPr>
          <a:xfrm>
            <a:off x="533400" y="325437"/>
            <a:ext cx="8382000" cy="962025"/>
          </a:xfrm>
          <a:prstGeom prst="rect">
            <a:avLst/>
          </a:prstGeom>
          <a:noFill/>
          <a:ln>
            <a:noFill/>
          </a:ln>
        </p:spPr>
        <p:txBody>
          <a:bodyPr anchorCtr="0" anchor="ctr" bIns="46025" lIns="92075" spcFirstLastPara="1" rIns="92075" wrap="square" tIns="46025">
            <a:noAutofit/>
          </a:bodyPr>
          <a:lstStyle/>
          <a:p>
            <a:pPr indent="0" lvl="0" marL="0" rtl="0" algn="l">
              <a:lnSpc>
                <a:spcPct val="7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SIC Machine Architecture (5/5)</a:t>
            </a:r>
            <a:endParaRPr/>
          </a:p>
        </p:txBody>
      </p:sp>
      <p:sp>
        <p:nvSpPr>
          <p:cNvPr id="172" name="Google Shape;172;p9"/>
          <p:cNvSpPr txBox="1"/>
          <p:nvPr>
            <p:ph idx="1" type="body"/>
          </p:nvPr>
        </p:nvSpPr>
        <p:spPr>
          <a:xfrm>
            <a:off x="533400" y="1635125"/>
            <a:ext cx="8382000" cy="44608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hlink"/>
              </a:buClr>
              <a:buSzPts val="1400"/>
              <a:buFont typeface="Arial"/>
              <a:buChar char="●"/>
            </a:pPr>
            <a:r>
              <a:rPr b="1" i="0" lang="en-US" sz="2800" u="none">
                <a:solidFill>
                  <a:schemeClr val="dk1"/>
                </a:solidFill>
                <a:latin typeface="Arial"/>
                <a:ea typeface="Arial"/>
                <a:cs typeface="Arial"/>
                <a:sym typeface="Arial"/>
              </a:rPr>
              <a:t>Input and Output</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Input and output are performed by transferring 1 byte at a time to or from the rightmost 8 bits of register A</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hlink"/>
                </a:solidFill>
                <a:latin typeface="Arial"/>
                <a:ea typeface="Arial"/>
                <a:cs typeface="Arial"/>
                <a:sym typeface="Arial"/>
              </a:rPr>
              <a:t>The Test Device</a:t>
            </a:r>
            <a:r>
              <a:rPr b="0" i="0" lang="en-US" sz="2600" u="none">
                <a:solidFill>
                  <a:schemeClr val="dk1"/>
                </a:solidFill>
                <a:latin typeface="Arial"/>
                <a:ea typeface="Arial"/>
                <a:cs typeface="Arial"/>
                <a:sym typeface="Arial"/>
              </a:rPr>
              <a:t> (TD) instruction tests whether the addressed device is ready to send or receive a byte of data</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Read Data (RD)</a:t>
            </a:r>
            <a:endParaRPr/>
          </a:p>
          <a:p>
            <a:pPr indent="-285750" lvl="1" marL="742950" rtl="0" algn="l">
              <a:lnSpc>
                <a:spcPct val="100000"/>
              </a:lnSpc>
              <a:spcBef>
                <a:spcPts val="520"/>
              </a:spcBef>
              <a:spcAft>
                <a:spcPts val="0"/>
              </a:spcAft>
              <a:buClr>
                <a:schemeClr val="dk2"/>
              </a:buClr>
              <a:buSzPts val="1950"/>
              <a:buFont typeface="Arial"/>
              <a:buChar char="●"/>
            </a:pPr>
            <a:r>
              <a:rPr b="0" i="0" lang="en-US" sz="2600" u="none">
                <a:solidFill>
                  <a:schemeClr val="dk1"/>
                </a:solidFill>
                <a:latin typeface="Arial"/>
                <a:ea typeface="Arial"/>
                <a:cs typeface="Arial"/>
                <a:sym typeface="Arial"/>
              </a:rPr>
              <a:t>Write Data (WD)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hap01">
  <a:themeElements>
    <a:clrScheme name="chap01.ppt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ap01">
  <a:themeElements>
    <a:clrScheme name="chap01.ppt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1999-09-16T04:49:41Z</dcterms:created>
  <dc:creator>Chia-Hui Chang</dc:creator>
</cp:coreProperties>
</file>