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  <p:sldMasterId id="2147483656" r:id="rId6"/>
    <p:sldMasterId id="2147483658" r:id="rId7"/>
    <p:sldMasterId id="2147483660" r:id="rId8"/>
    <p:sldMasterId id="2147483662" r:id="rId9"/>
    <p:sldMasterId id="2147483664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</p:sldIdLst>
  <p:sldSz cy="6858000" cx="9144000"/>
  <p:notesSz cx="6858000" cy="9144000"/>
  <p:embeddedFontLst>
    <p:embeddedFont>
      <p:font typeface="Tahoma"/>
      <p:regular r:id="rId54"/>
      <p:bold r:id="rId55"/>
    </p:embeddedFont>
    <p:embeddedFont>
      <p:font typeface="Gill Sans"/>
      <p:regular r:id="rId56"/>
      <p:bold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8" roundtripDataSignature="AMtx7mi9RxKVqVovZDxzvTrHdIFQGNZm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9.xml"/><Relationship Id="rId42" Type="http://schemas.openxmlformats.org/officeDocument/2006/relationships/slide" Target="slides/slide31.xml"/><Relationship Id="rId41" Type="http://schemas.openxmlformats.org/officeDocument/2006/relationships/slide" Target="slides/slide30.xml"/><Relationship Id="rId44" Type="http://schemas.openxmlformats.org/officeDocument/2006/relationships/slide" Target="slides/slide33.xml"/><Relationship Id="rId43" Type="http://schemas.openxmlformats.org/officeDocument/2006/relationships/slide" Target="slides/slide32.xml"/><Relationship Id="rId46" Type="http://schemas.openxmlformats.org/officeDocument/2006/relationships/slide" Target="slides/slide35.xml"/><Relationship Id="rId45" Type="http://schemas.openxmlformats.org/officeDocument/2006/relationships/slide" Target="slides/slide34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slide" Target="slides/slide37.xml"/><Relationship Id="rId47" Type="http://schemas.openxmlformats.org/officeDocument/2006/relationships/slide" Target="slides/slide36.xml"/><Relationship Id="rId49" Type="http://schemas.openxmlformats.org/officeDocument/2006/relationships/slide" Target="slides/slide3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33" Type="http://schemas.openxmlformats.org/officeDocument/2006/relationships/slide" Target="slides/slide22.xml"/><Relationship Id="rId32" Type="http://schemas.openxmlformats.org/officeDocument/2006/relationships/slide" Target="slides/slide21.xml"/><Relationship Id="rId35" Type="http://schemas.openxmlformats.org/officeDocument/2006/relationships/slide" Target="slides/slide24.xml"/><Relationship Id="rId34" Type="http://schemas.openxmlformats.org/officeDocument/2006/relationships/slide" Target="slides/slide23.xml"/><Relationship Id="rId37" Type="http://schemas.openxmlformats.org/officeDocument/2006/relationships/slide" Target="slides/slide26.xml"/><Relationship Id="rId36" Type="http://schemas.openxmlformats.org/officeDocument/2006/relationships/slide" Target="slides/slide25.xml"/><Relationship Id="rId39" Type="http://schemas.openxmlformats.org/officeDocument/2006/relationships/slide" Target="slides/slide28.xml"/><Relationship Id="rId38" Type="http://schemas.openxmlformats.org/officeDocument/2006/relationships/slide" Target="slides/slide27.xml"/><Relationship Id="rId20" Type="http://schemas.openxmlformats.org/officeDocument/2006/relationships/slide" Target="slides/slide9.xml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29" Type="http://schemas.openxmlformats.org/officeDocument/2006/relationships/slide" Target="slides/slide18.xml"/><Relationship Id="rId51" Type="http://schemas.openxmlformats.org/officeDocument/2006/relationships/slide" Target="slides/slide40.xml"/><Relationship Id="rId50" Type="http://schemas.openxmlformats.org/officeDocument/2006/relationships/slide" Target="slides/slide39.xml"/><Relationship Id="rId53" Type="http://schemas.openxmlformats.org/officeDocument/2006/relationships/slide" Target="slides/slide42.xml"/><Relationship Id="rId52" Type="http://schemas.openxmlformats.org/officeDocument/2006/relationships/slide" Target="slides/slide41.xml"/><Relationship Id="rId11" Type="http://schemas.openxmlformats.org/officeDocument/2006/relationships/notesMaster" Target="notesMasters/notesMaster1.xml"/><Relationship Id="rId55" Type="http://schemas.openxmlformats.org/officeDocument/2006/relationships/font" Target="fonts/Tahoma-bold.fntdata"/><Relationship Id="rId10" Type="http://schemas.openxmlformats.org/officeDocument/2006/relationships/slideMaster" Target="slideMasters/slideMaster7.xml"/><Relationship Id="rId54" Type="http://schemas.openxmlformats.org/officeDocument/2006/relationships/font" Target="fonts/Tahoma-regular.fntdata"/><Relationship Id="rId13" Type="http://schemas.openxmlformats.org/officeDocument/2006/relationships/slide" Target="slides/slide2.xml"/><Relationship Id="rId57" Type="http://schemas.openxmlformats.org/officeDocument/2006/relationships/font" Target="fonts/GillSans-bold.fntdata"/><Relationship Id="rId12" Type="http://schemas.openxmlformats.org/officeDocument/2006/relationships/slide" Target="slides/slide1.xml"/><Relationship Id="rId56" Type="http://schemas.openxmlformats.org/officeDocument/2006/relationships/font" Target="fonts/GillSans-regular.fntdata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58" Type="http://customschemas.google.com/relationships/presentationmetadata" Target="metadata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9" Type="http://schemas.openxmlformats.org/officeDocument/2006/relationships/slide" Target="slides/slide8.xml"/><Relationship Id="rId18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4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4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2E3442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1" name="Google Shape;21;p4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4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8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45E70"/>
              </a:buClr>
              <a:buSzPts val="2200"/>
              <a:buFont typeface="Gill Sans"/>
              <a:buNone/>
              <a:defRPr b="1" sz="2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58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17" name="Google Shape;117;p58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18" name="Google Shape;118;p5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5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8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0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45E70"/>
              </a:buClr>
              <a:buSzPts val="2100"/>
              <a:buFont typeface="Gill Sans"/>
              <a:buNone/>
              <a:defRPr b="1" sz="2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60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133" name="Google Shape;133;p60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34" name="Google Shape;134;p6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60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6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6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4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6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/>
          <p:nvPr>
            <p:ph type="title"/>
          </p:nvPr>
        </p:nvSpPr>
        <p:spPr>
          <a:xfrm rot="5400000">
            <a:off x="4846638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9"/>
          <p:cNvSpPr txBox="1"/>
          <p:nvPr>
            <p:ph idx="1" type="body"/>
          </p:nvPr>
        </p:nvSpPr>
        <p:spPr>
          <a:xfrm rot="5400000">
            <a:off x="998538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4" name="Google Shape;44;p4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9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0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0"/>
          <p:cNvSpPr txBox="1"/>
          <p:nvPr>
            <p:ph idx="1" type="body"/>
          </p:nvPr>
        </p:nvSpPr>
        <p:spPr>
          <a:xfrm rot="5400000">
            <a:off x="2784475" y="98425"/>
            <a:ext cx="4800600" cy="7499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0" name="Google Shape;50;p5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0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1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1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2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2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1" name="Google Shape;61;p52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2" name="Google Shape;62;p5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2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8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4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45E70"/>
              </a:buClr>
              <a:buSzPts val="4000"/>
              <a:buFont typeface="Gill Sans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4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2E3442"/>
                </a:solidFill>
              </a:defRPr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0" name="Google Shape;90;p5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4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6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45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6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2" name="Google Shape;102;p56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3" name="Google Shape;103;p56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4" name="Google Shape;104;p56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5" name="Google Shape;105;p5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6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5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2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8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/>
          <p:nvPr/>
        </p:nvSpPr>
        <p:spPr>
          <a:xfrm>
            <a:off x="-815975" y="-815975"/>
            <a:ext cx="1638300" cy="1638300"/>
          </a:xfrm>
          <a:custGeom>
            <a:rect b="b" l="l" r="r" t="t"/>
            <a:pathLst>
              <a:path extrusionOk="0" h="1638300" w="1638300">
                <a:moveTo>
                  <a:pt x="1638300" y="819150"/>
                </a:moveTo>
                <a:cubicBezTo>
                  <a:pt x="1638300" y="1036490"/>
                  <a:pt x="1551928" y="1244920"/>
                  <a:pt x="1398198" y="1398555"/>
                </a:cubicBezTo>
                <a:cubicBezTo>
                  <a:pt x="1244468" y="1552190"/>
                  <a:pt x="1035985" y="1638434"/>
                  <a:pt x="818645" y="1638300"/>
                </a:cubicBezTo>
                <a:cubicBezTo>
                  <a:pt x="818813" y="1365250"/>
                  <a:pt x="818982" y="1092200"/>
                  <a:pt x="819150" y="819150"/>
                </a:cubicBezTo>
                <a:lnTo>
                  <a:pt x="1638300" y="819150"/>
                </a:lnTo>
                <a:close/>
              </a:path>
            </a:pathLst>
          </a:custGeom>
          <a:solidFill>
            <a:srgbClr val="FFFFE9">
              <a:alpha val="32549"/>
            </a:srgbClr>
          </a:solidFill>
          <a:ln cap="rnd" cmpd="sng" w="9525">
            <a:solidFill>
              <a:srgbClr val="FFEF5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" name="Google Shape;7;p43"/>
          <p:cNvSpPr/>
          <p:nvPr/>
        </p:nvSpPr>
        <p:spPr>
          <a:xfrm>
            <a:off x="168275" y="20637"/>
            <a:ext cx="1703387" cy="1703387"/>
          </a:xfrm>
          <a:prstGeom prst="ellipse">
            <a:avLst/>
          </a:prstGeom>
          <a:noFill/>
          <a:ln cap="rnd" cmpd="sng" w="27300">
            <a:solidFill>
              <a:srgbClr val="FFFFB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CEC060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" name="Google Shape;8;p43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FFFEA">
                  <a:alpha val="69803"/>
                </a:srgbClr>
              </a:gs>
              <a:gs pos="70000">
                <a:srgbClr val="FFFFF2">
                  <a:alpha val="54901"/>
                </a:srgbClr>
              </a:gs>
              <a:gs pos="100000">
                <a:srgbClr val="FFFF14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F8E24D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6A6226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1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9;p43"/>
          <p:cNvSpPr txBox="1"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" name="Google Shape;10;p43"/>
          <p:cNvSpPr txBox="1"/>
          <p:nvPr/>
        </p:nvSpPr>
        <p:spPr>
          <a:xfrm>
            <a:off x="1014412" y="0"/>
            <a:ext cx="73025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dir="10800000" dist="38000">
              <a:srgbClr val="7E7747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4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FFD8BD">
                  <a:alpha val="94901"/>
                </a:srgbClr>
              </a:gs>
              <a:gs pos="50000">
                <a:srgbClr val="FFC9AB">
                  <a:alpha val="89803"/>
                </a:srgbClr>
              </a:gs>
              <a:gs pos="95000">
                <a:srgbClr val="FF8837">
                  <a:alpha val="87843"/>
                </a:srgbClr>
              </a:gs>
              <a:gs pos="100000">
                <a:srgbClr val="FF6000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FB7D2A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Google Shape;12;p43"/>
          <p:cNvSpPr/>
          <p:nvPr/>
        </p:nvSpPr>
        <p:spPr>
          <a:xfrm>
            <a:off x="1157287" y="1344612"/>
            <a:ext cx="63500" cy="65087"/>
          </a:xfrm>
          <a:prstGeom prst="ellipse">
            <a:avLst/>
          </a:prstGeom>
          <a:noFill/>
          <a:ln cap="rnd" cmpd="sng" w="12700">
            <a:solidFill>
              <a:srgbClr val="E0752F">
                <a:alpha val="59607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3;p43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43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B32C1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5CD2D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" name="Google Shape;15;p4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" name="Google Shape;16;p4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" name="Google Shape;17;p43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i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/>
          <p:nvPr/>
        </p:nvSpPr>
        <p:spPr>
          <a:xfrm>
            <a:off x="-815975" y="-815975"/>
            <a:ext cx="1638300" cy="1638300"/>
          </a:xfrm>
          <a:custGeom>
            <a:rect b="b" l="l" r="r" t="t"/>
            <a:pathLst>
              <a:path extrusionOk="0" h="1638300" w="1638300">
                <a:moveTo>
                  <a:pt x="1638300" y="819150"/>
                </a:moveTo>
                <a:cubicBezTo>
                  <a:pt x="1638300" y="1036490"/>
                  <a:pt x="1551928" y="1244920"/>
                  <a:pt x="1398198" y="1398555"/>
                </a:cubicBezTo>
                <a:cubicBezTo>
                  <a:pt x="1244468" y="1552190"/>
                  <a:pt x="1035985" y="1638434"/>
                  <a:pt x="818645" y="1638300"/>
                </a:cubicBezTo>
                <a:cubicBezTo>
                  <a:pt x="818813" y="1365250"/>
                  <a:pt x="818982" y="1092200"/>
                  <a:pt x="819150" y="819150"/>
                </a:cubicBezTo>
                <a:lnTo>
                  <a:pt x="1638300" y="819150"/>
                </a:lnTo>
                <a:close/>
              </a:path>
            </a:pathLst>
          </a:custGeom>
          <a:solidFill>
            <a:srgbClr val="FFFFE9">
              <a:alpha val="32549"/>
            </a:srgbClr>
          </a:solidFill>
          <a:ln cap="rnd" cmpd="sng" w="9525">
            <a:solidFill>
              <a:srgbClr val="FFEF5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" name="Google Shape;26;p45"/>
          <p:cNvSpPr/>
          <p:nvPr/>
        </p:nvSpPr>
        <p:spPr>
          <a:xfrm>
            <a:off x="168275" y="20637"/>
            <a:ext cx="1703387" cy="1703387"/>
          </a:xfrm>
          <a:prstGeom prst="ellipse">
            <a:avLst/>
          </a:prstGeom>
          <a:noFill/>
          <a:ln cap="rnd" cmpd="sng" w="27300">
            <a:solidFill>
              <a:srgbClr val="FFFFB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CEC060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" name="Google Shape;27;p45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FFFEA">
                  <a:alpha val="69803"/>
                </a:srgbClr>
              </a:gs>
              <a:gs pos="70000">
                <a:srgbClr val="FFFFF2">
                  <a:alpha val="54901"/>
                </a:srgbClr>
              </a:gs>
              <a:gs pos="100000">
                <a:srgbClr val="FFFF14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F8E24D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6A6226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1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" name="Google Shape;28;p45"/>
          <p:cNvSpPr txBox="1"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" name="Google Shape;29;p45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0" name="Google Shape;30;p45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B32C1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5CD2D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1" name="Google Shape;31;p4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" name="Google Shape;32;p4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3" name="Google Shape;33;p45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i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5"/>
          <p:cNvSpPr txBox="1"/>
          <p:nvPr/>
        </p:nvSpPr>
        <p:spPr>
          <a:xfrm>
            <a:off x="1014412" y="0"/>
            <a:ext cx="73025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dir="10800000" dist="38000">
              <a:srgbClr val="7E7747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7"/>
          <p:cNvSpPr txBox="1"/>
          <p:nvPr/>
        </p:nvSpPr>
        <p:spPr>
          <a:xfrm>
            <a:off x="1014412" y="0"/>
            <a:ext cx="812958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" name="Google Shape;67;p47"/>
          <p:cNvSpPr txBox="1"/>
          <p:nvPr/>
        </p:nvSpPr>
        <p:spPr>
          <a:xfrm>
            <a:off x="1014412" y="0"/>
            <a:ext cx="73025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dir="10800000" dist="38000">
              <a:srgbClr val="7E7747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" name="Google Shape;68;p47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Google Shape;69;p47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B32C1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5CD2D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0" name="Google Shape;70;p4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1" name="Google Shape;71;p4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2" name="Google Shape;72;p47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i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3"/>
          <p:cNvSpPr txBox="1"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" name="Google Shape;79;p53"/>
          <p:cNvSpPr txBox="1"/>
          <p:nvPr/>
        </p:nvSpPr>
        <p:spPr>
          <a:xfrm>
            <a:off x="2286000" y="0"/>
            <a:ext cx="76200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dir="10800000" dist="38000">
              <a:srgbClr val="7E7747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" name="Google Shape;80;p53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FFD8BD">
                  <a:alpha val="94901"/>
                </a:srgbClr>
              </a:gs>
              <a:gs pos="50000">
                <a:srgbClr val="FFC9AB">
                  <a:alpha val="89803"/>
                </a:srgbClr>
              </a:gs>
              <a:gs pos="95000">
                <a:srgbClr val="FF8837">
                  <a:alpha val="87843"/>
                </a:srgbClr>
              </a:gs>
              <a:gs pos="100000">
                <a:srgbClr val="FF6000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FB7D2A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" name="Google Shape;81;p53"/>
          <p:cNvSpPr/>
          <p:nvPr/>
        </p:nvSpPr>
        <p:spPr>
          <a:xfrm>
            <a:off x="2408237" y="2746375"/>
            <a:ext cx="63500" cy="63500"/>
          </a:xfrm>
          <a:prstGeom prst="ellipse">
            <a:avLst/>
          </a:prstGeom>
          <a:noFill/>
          <a:ln cap="rnd" cmpd="sng" w="12700">
            <a:solidFill>
              <a:srgbClr val="E0752F">
                <a:alpha val="59607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" name="Google Shape;82;p53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3" name="Google Shape;83;p53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B32C1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5CD2D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4" name="Google Shape;84;p5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5" name="Google Shape;85;p5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6" name="Google Shape;86;p53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i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5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5" name="Google Shape;95;p55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B32C1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5CD2D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6" name="Google Shape;96;p5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7" name="Google Shape;97;p5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8" name="Google Shape;98;p55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i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0" name="Google Shape;110;p57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B32C1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5CD2D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1" name="Google Shape;111;p5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2" name="Google Shape;112;p5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3" name="Google Shape;113;p57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i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9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274300">
            <a:norm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1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3" name="Google Shape;123;p59"/>
          <p:cNvSpPr/>
          <p:nvPr/>
        </p:nvSpPr>
        <p:spPr>
          <a:xfrm rot="-2160000">
            <a:off x="396875" y="954087"/>
            <a:ext cx="685800" cy="204787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96000" dir="3299947" dist="25399" sy="96000">
              <a:srgbClr val="FFFF67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" name="Google Shape;124;p59"/>
          <p:cNvSpPr/>
          <p:nvPr/>
        </p:nvSpPr>
        <p:spPr>
          <a:xfrm flipH="1" rot="2160000">
            <a:off x="5003800" y="936625"/>
            <a:ext cx="649287" cy="204787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96000" dir="3299947" dist="25399" sy="96000">
              <a:schemeClr val="lt2">
                <a:alpha val="19607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5" name="Google Shape;125;p59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45E7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Google Shape;126;p59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B32C1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5CD2D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7" name="Google Shape;127;p5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8" name="Google Shape;128;p5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9" name="Google Shape;129;p59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CE4D"/>
              </a:buClr>
              <a:buSzPts val="1200"/>
              <a:buFont typeface="Times New Roman"/>
              <a:buNone/>
              <a:defRPr b="0" i="1" sz="1200" u="none">
                <a:solidFill>
                  <a:srgbClr val="E0CE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i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en.wikipedia.org/wiki/Computer_bug" TargetMode="External"/><Relationship Id="rId4" Type="http://schemas.openxmlformats.org/officeDocument/2006/relationships/hyperlink" Target="http://en.wikipedia.org/wiki/Computer_progra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searchsoftwarequality.techtarget.com/sDefinition/0,,sid92_gci211714,00.html" TargetMode="External"/><Relationship Id="rId4" Type="http://schemas.openxmlformats.org/officeDocument/2006/relationships/hyperlink" Target="http://en.wikipedia.org/wiki/Core_dump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/>
          <p:nvPr>
            <p:ph type="ctrTitle"/>
          </p:nvPr>
        </p:nvSpPr>
        <p:spPr>
          <a:xfrm>
            <a:off x="1431925" y="1600200"/>
            <a:ext cx="740727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E7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545E7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MODULE– V</a:t>
            </a:r>
            <a:br>
              <a:rPr b="0" i="0" lang="en-US" sz="3200" u="none">
                <a:solidFill>
                  <a:srgbClr val="545E7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200" u="none">
                <a:solidFill>
                  <a:srgbClr val="545E7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SOFTWARE TOOLS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 interface is concerned with</a:t>
            </a:r>
            <a:endParaRPr/>
          </a:p>
        </p:txBody>
      </p:sp>
      <p:sp>
        <p:nvSpPr>
          <p:cNvPr id="199" name="Google Shape;199;p10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2575" lvl="0" marL="3651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input devices</a:t>
            </a:r>
            <a:endParaRPr/>
          </a:p>
          <a:p>
            <a:pPr indent="-236537" lvl="1" marL="639762" marR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Verdana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used to enter elements of text being edited, to enter commands</a:t>
            </a:r>
            <a:endParaRPr/>
          </a:p>
          <a:p>
            <a:pPr indent="-282575" lvl="0" marL="365125" marR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input devices</a:t>
            </a:r>
            <a:endParaRPr/>
          </a:p>
          <a:p>
            <a:pPr indent="-236537" lvl="1" marL="639762" marR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Verdana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Lets the user view the elements being edited and the results of the editing operations</a:t>
            </a:r>
            <a:endParaRPr/>
          </a:p>
          <a:p>
            <a:pPr indent="-282575" lvl="0" marL="365125" marR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interaction language</a:t>
            </a:r>
            <a:endParaRPr/>
          </a:p>
          <a:p>
            <a:pPr indent="-236537" lvl="1" marL="639762" marR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Verdana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with the editor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None/>
            </a:pPr>
            <a:r>
              <a:rPr b="1" i="0" lang="en-US" sz="2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DEVICES     DIVIDED INTO THREE CATEGORIES</a:t>
            </a:r>
            <a:br>
              <a:rPr b="1" i="0" lang="en-US" sz="2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05" name="Google Shape;205;p11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Devices  -   keyboard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Button Devices – special function keys, symbols on the screen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Locator Devices – mouse, data tablet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Verdana"/>
              <a:buChar char="◦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Voice input devices – translates spoken words to their textual equivalents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DEVICES</a:t>
            </a:r>
            <a:b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11" name="Google Shape;211;p12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Teletypewriters  -  </a:t>
            </a: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output devices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Glass teletypes  -  </a:t>
            </a: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Cathode ray tube (CRT) technology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CRT terminals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TFT Monitors - Wysiwyg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Printers – Hard-copy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INTERACTION LANGUAGE</a:t>
            </a:r>
            <a:br>
              <a:rPr b="1" i="0" lang="en-US" sz="32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17" name="Google Shape;217;p13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Typing oriented or text command oriented  - oldest editors, use of commands, use of function keys, control keys etc.,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Menu-oriented user interface – menu is a multiple choice set of text strings or icons. Display area for text is limited. Menus can be turned on or off.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900"/>
              <a:buFont typeface="Times New Roman"/>
              <a:buNone/>
            </a:pPr>
            <a:r>
              <a:rPr b="1" i="0" lang="en-US" sz="29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EDITORS IN UNIX ENVIRONMENT</a:t>
            </a:r>
            <a:br>
              <a:rPr b="1" i="0" lang="en-US" sz="29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23" name="Google Shape;223;p15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 -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text editor, old, reliable, present on every Unix machine, uses two modes, command mode, text mode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emacs -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Extensible, Customizable, Self-Documenting, Real-time Display Editor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EDITORS IN WINDOWS ENVIRONMENT</a:t>
            </a:r>
            <a:endParaRPr/>
          </a:p>
        </p:txBody>
      </p:sp>
      <p:sp>
        <p:nvSpPr>
          <p:cNvPr id="229" name="Google Shape;229;p14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2575" lvl="0" marL="36512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 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  MS-DOS editor, menu oriented, options are selected with specified Alphabets</a:t>
            </a:r>
            <a:endParaRPr/>
          </a:p>
          <a:p>
            <a:pPr indent="-282575" lvl="0" marL="365125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Notepad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A basic text editor that you can use to create simple documents. Menu oriented, use of control keys</a:t>
            </a:r>
            <a:endParaRPr/>
          </a:p>
          <a:p>
            <a:pPr indent="-282575" lvl="0" marL="365125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WordPad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- We  can create and edit simple text documents or documents with complex formatting and graphics, uses menu as well as icons</a:t>
            </a:r>
            <a:endParaRPr/>
          </a:p>
          <a:p>
            <a:pPr indent="-282575" lvl="0" marL="365125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Microsoft Word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 A sophisticated word processor, menu as well as use of icons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EDITOR STRUCTURE</a:t>
            </a:r>
            <a:br>
              <a:rPr b="1" i="0" lang="en-US" sz="32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35" name="Google Shape;235;p16"/>
          <p:cNvSpPr txBox="1"/>
          <p:nvPr>
            <p:ph idx="1" type="body"/>
          </p:nvPr>
        </p:nvSpPr>
        <p:spPr>
          <a:xfrm>
            <a:off x="838200" y="2209800"/>
            <a:ext cx="80073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text editors have a structure similar to that shown in the next slide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"/>
          <p:cNvSpPr txBox="1"/>
          <p:nvPr/>
        </p:nvSpPr>
        <p:spPr>
          <a:xfrm>
            <a:off x="2209800" y="609600"/>
            <a:ext cx="1981200" cy="68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2209800" y="1981200"/>
            <a:ext cx="1981200" cy="68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2" name="Google Shape;242;p17"/>
          <p:cNvSpPr txBox="1"/>
          <p:nvPr/>
        </p:nvSpPr>
        <p:spPr>
          <a:xfrm>
            <a:off x="2286000" y="3200400"/>
            <a:ext cx="1981200" cy="68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3" name="Google Shape;243;p17"/>
          <p:cNvSpPr txBox="1"/>
          <p:nvPr/>
        </p:nvSpPr>
        <p:spPr>
          <a:xfrm>
            <a:off x="2514600" y="685800"/>
            <a:ext cx="1447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Editing component</a:t>
            </a:r>
            <a:endParaRPr/>
          </a:p>
        </p:txBody>
      </p:sp>
      <p:sp>
        <p:nvSpPr>
          <p:cNvPr id="244" name="Google Shape;244;p17"/>
          <p:cNvSpPr txBox="1"/>
          <p:nvPr/>
        </p:nvSpPr>
        <p:spPr>
          <a:xfrm>
            <a:off x="2514600" y="1981200"/>
            <a:ext cx="1447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Traveling component</a:t>
            </a:r>
            <a:endParaRPr/>
          </a:p>
        </p:txBody>
      </p:sp>
      <p:sp>
        <p:nvSpPr>
          <p:cNvPr id="245" name="Google Shape;245;p17"/>
          <p:cNvSpPr txBox="1"/>
          <p:nvPr/>
        </p:nvSpPr>
        <p:spPr>
          <a:xfrm>
            <a:off x="2514600" y="3276600"/>
            <a:ext cx="1447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Viewing component</a:t>
            </a:r>
            <a:endParaRPr/>
          </a:p>
        </p:txBody>
      </p:sp>
      <p:sp>
        <p:nvSpPr>
          <p:cNvPr id="246" name="Google Shape;246;p17"/>
          <p:cNvSpPr txBox="1"/>
          <p:nvPr/>
        </p:nvSpPr>
        <p:spPr>
          <a:xfrm>
            <a:off x="685800" y="2057400"/>
            <a:ext cx="1143000" cy="2209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7" name="Google Shape;247;p17"/>
          <p:cNvSpPr txBox="1"/>
          <p:nvPr/>
        </p:nvSpPr>
        <p:spPr>
          <a:xfrm>
            <a:off x="838200" y="2819400"/>
            <a:ext cx="12192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 language processor</a:t>
            </a:r>
            <a:endParaRPr/>
          </a:p>
        </p:txBody>
      </p:sp>
      <p:cxnSp>
        <p:nvCxnSpPr>
          <p:cNvPr id="248" name="Google Shape;248;p17"/>
          <p:cNvCxnSpPr/>
          <p:nvPr/>
        </p:nvCxnSpPr>
        <p:spPr>
          <a:xfrm>
            <a:off x="152400" y="31242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9" name="Google Shape;249;p17"/>
          <p:cNvCxnSpPr/>
          <p:nvPr/>
        </p:nvCxnSpPr>
        <p:spPr>
          <a:xfrm flipH="1" rot="10800000">
            <a:off x="1828800" y="990600"/>
            <a:ext cx="381000" cy="144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50" name="Google Shape;250;p17"/>
          <p:cNvCxnSpPr/>
          <p:nvPr/>
        </p:nvCxnSpPr>
        <p:spPr>
          <a:xfrm flipH="1" rot="10800000">
            <a:off x="1828800" y="1295400"/>
            <a:ext cx="38100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51" name="Google Shape;251;p17"/>
          <p:cNvCxnSpPr/>
          <p:nvPr/>
        </p:nvCxnSpPr>
        <p:spPr>
          <a:xfrm flipH="1" rot="10800000">
            <a:off x="1828800" y="2438400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52" name="Google Shape;252;p17"/>
          <p:cNvCxnSpPr/>
          <p:nvPr/>
        </p:nvCxnSpPr>
        <p:spPr>
          <a:xfrm>
            <a:off x="1828800" y="3276600"/>
            <a:ext cx="4572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53" name="Google Shape;253;p17"/>
          <p:cNvSpPr txBox="1"/>
          <p:nvPr/>
        </p:nvSpPr>
        <p:spPr>
          <a:xfrm>
            <a:off x="4648200" y="609600"/>
            <a:ext cx="1143000" cy="68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4" name="Google Shape;254;p17"/>
          <p:cNvSpPr txBox="1"/>
          <p:nvPr/>
        </p:nvSpPr>
        <p:spPr>
          <a:xfrm>
            <a:off x="4724400" y="685800"/>
            <a:ext cx="10668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Editing buffer</a:t>
            </a:r>
            <a:endParaRPr/>
          </a:p>
        </p:txBody>
      </p:sp>
      <p:cxnSp>
        <p:nvCxnSpPr>
          <p:cNvPr id="255" name="Google Shape;255;p17"/>
          <p:cNvCxnSpPr/>
          <p:nvPr/>
        </p:nvCxnSpPr>
        <p:spPr>
          <a:xfrm>
            <a:off x="4191000" y="762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56" name="Google Shape;256;p17"/>
          <p:cNvCxnSpPr/>
          <p:nvPr/>
        </p:nvCxnSpPr>
        <p:spPr>
          <a:xfrm>
            <a:off x="4191000" y="1066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57" name="Google Shape;257;p17"/>
          <p:cNvSpPr txBox="1"/>
          <p:nvPr/>
        </p:nvSpPr>
        <p:spPr>
          <a:xfrm>
            <a:off x="6324600" y="685800"/>
            <a:ext cx="1143000" cy="3733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8" name="Google Shape;258;p17"/>
          <p:cNvSpPr txBox="1"/>
          <p:nvPr/>
        </p:nvSpPr>
        <p:spPr>
          <a:xfrm>
            <a:off x="6324600" y="1066800"/>
            <a:ext cx="10668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Editing filter</a:t>
            </a:r>
            <a:endParaRPr/>
          </a:p>
        </p:txBody>
      </p:sp>
      <p:sp>
        <p:nvSpPr>
          <p:cNvPr id="259" name="Google Shape;259;p17"/>
          <p:cNvSpPr txBox="1"/>
          <p:nvPr/>
        </p:nvSpPr>
        <p:spPr>
          <a:xfrm>
            <a:off x="6400800" y="3048000"/>
            <a:ext cx="10668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Viewing filter</a:t>
            </a:r>
            <a:endParaRPr/>
          </a:p>
        </p:txBody>
      </p:sp>
      <p:sp>
        <p:nvSpPr>
          <p:cNvPr id="260" name="Google Shape;260;p17"/>
          <p:cNvSpPr txBox="1"/>
          <p:nvPr/>
        </p:nvSpPr>
        <p:spPr>
          <a:xfrm>
            <a:off x="4724400" y="3200400"/>
            <a:ext cx="1143000" cy="68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1" name="Google Shape;261;p17"/>
          <p:cNvSpPr txBox="1"/>
          <p:nvPr/>
        </p:nvSpPr>
        <p:spPr>
          <a:xfrm>
            <a:off x="4800600" y="3276600"/>
            <a:ext cx="10668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Viewing buffer</a:t>
            </a:r>
            <a:endParaRPr/>
          </a:p>
        </p:txBody>
      </p:sp>
      <p:cxnSp>
        <p:nvCxnSpPr>
          <p:cNvPr id="262" name="Google Shape;262;p17"/>
          <p:cNvCxnSpPr/>
          <p:nvPr/>
        </p:nvCxnSpPr>
        <p:spPr>
          <a:xfrm>
            <a:off x="6324600" y="22860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3" name="Google Shape;263;p17"/>
          <p:cNvSpPr txBox="1"/>
          <p:nvPr/>
        </p:nvSpPr>
        <p:spPr>
          <a:xfrm>
            <a:off x="7924800" y="685800"/>
            <a:ext cx="1066800" cy="3733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4" name="Google Shape;264;p17"/>
          <p:cNvSpPr txBox="1"/>
          <p:nvPr/>
        </p:nvSpPr>
        <p:spPr>
          <a:xfrm>
            <a:off x="7924800" y="1981200"/>
            <a:ext cx="10668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memory</a:t>
            </a:r>
            <a:endParaRPr/>
          </a:p>
        </p:txBody>
      </p:sp>
      <p:sp>
        <p:nvSpPr>
          <p:cNvPr id="265" name="Google Shape;265;p17"/>
          <p:cNvSpPr txBox="1"/>
          <p:nvPr/>
        </p:nvSpPr>
        <p:spPr>
          <a:xfrm>
            <a:off x="7924800" y="4724400"/>
            <a:ext cx="1066800" cy="121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6" name="Google Shape;266;p17"/>
          <p:cNvSpPr txBox="1"/>
          <p:nvPr/>
        </p:nvSpPr>
        <p:spPr>
          <a:xfrm>
            <a:off x="7924800" y="5029200"/>
            <a:ext cx="10668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system</a:t>
            </a:r>
            <a:endParaRPr/>
          </a:p>
        </p:txBody>
      </p:sp>
      <p:cxnSp>
        <p:nvCxnSpPr>
          <p:cNvPr id="267" name="Google Shape;267;p17"/>
          <p:cNvCxnSpPr/>
          <p:nvPr/>
        </p:nvCxnSpPr>
        <p:spPr>
          <a:xfrm>
            <a:off x="8229600" y="44196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68" name="Google Shape;268;p17"/>
          <p:cNvCxnSpPr/>
          <p:nvPr/>
        </p:nvCxnSpPr>
        <p:spPr>
          <a:xfrm rot="10800000">
            <a:off x="8686800" y="44196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69" name="Google Shape;269;p17"/>
          <p:cNvCxnSpPr/>
          <p:nvPr/>
        </p:nvCxnSpPr>
        <p:spPr>
          <a:xfrm rot="10800000">
            <a:off x="7467600" y="1524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0" name="Google Shape;270;p17"/>
          <p:cNvCxnSpPr/>
          <p:nvPr/>
        </p:nvCxnSpPr>
        <p:spPr>
          <a:xfrm rot="10800000">
            <a:off x="7467600" y="3429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1" name="Google Shape;271;p17"/>
          <p:cNvCxnSpPr/>
          <p:nvPr/>
        </p:nvCxnSpPr>
        <p:spPr>
          <a:xfrm rot="10800000">
            <a:off x="5791200" y="9906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2" name="Google Shape;272;p17"/>
          <p:cNvCxnSpPr/>
          <p:nvPr/>
        </p:nvCxnSpPr>
        <p:spPr>
          <a:xfrm rot="10800000">
            <a:off x="5867400" y="35052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73" name="Google Shape;273;p17"/>
          <p:cNvSpPr txBox="1"/>
          <p:nvPr/>
        </p:nvSpPr>
        <p:spPr>
          <a:xfrm>
            <a:off x="2286000" y="4953000"/>
            <a:ext cx="1981200" cy="68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4" name="Google Shape;274;p17"/>
          <p:cNvSpPr txBox="1"/>
          <p:nvPr/>
        </p:nvSpPr>
        <p:spPr>
          <a:xfrm>
            <a:off x="2667000" y="4953000"/>
            <a:ext cx="1447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 component</a:t>
            </a:r>
            <a:endParaRPr/>
          </a:p>
        </p:txBody>
      </p:sp>
      <p:cxnSp>
        <p:nvCxnSpPr>
          <p:cNvPr id="275" name="Google Shape;275;p17"/>
          <p:cNvCxnSpPr/>
          <p:nvPr/>
        </p:nvCxnSpPr>
        <p:spPr>
          <a:xfrm>
            <a:off x="1828800" y="3810000"/>
            <a:ext cx="4572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6" name="Google Shape;276;p17"/>
          <p:cNvCxnSpPr/>
          <p:nvPr/>
        </p:nvCxnSpPr>
        <p:spPr>
          <a:xfrm>
            <a:off x="5257800" y="3886200"/>
            <a:ext cx="0" cy="144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7" name="Google Shape;277;p17"/>
          <p:cNvCxnSpPr/>
          <p:nvPr/>
        </p:nvCxnSpPr>
        <p:spPr>
          <a:xfrm rot="10800000">
            <a:off x="4267200" y="5334000"/>
            <a:ext cx="990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8" name="Google Shape;278;p17"/>
          <p:cNvCxnSpPr/>
          <p:nvPr/>
        </p:nvCxnSpPr>
        <p:spPr>
          <a:xfrm rot="10800000">
            <a:off x="457200" y="5334000"/>
            <a:ext cx="1828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79" name="Google Shape;279;p17"/>
          <p:cNvSpPr txBox="1"/>
          <p:nvPr/>
        </p:nvSpPr>
        <p:spPr>
          <a:xfrm>
            <a:off x="609600" y="4724400"/>
            <a:ext cx="1447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devices</a:t>
            </a:r>
            <a:endParaRPr/>
          </a:p>
        </p:txBody>
      </p:sp>
      <p:cxnSp>
        <p:nvCxnSpPr>
          <p:cNvPr id="280" name="Google Shape;280;p17"/>
          <p:cNvCxnSpPr/>
          <p:nvPr/>
        </p:nvCxnSpPr>
        <p:spPr>
          <a:xfrm>
            <a:off x="3124200" y="12954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1" name="Google Shape;281;p17"/>
          <p:cNvCxnSpPr/>
          <p:nvPr/>
        </p:nvCxnSpPr>
        <p:spPr>
          <a:xfrm>
            <a:off x="3124200" y="1600200"/>
            <a:ext cx="320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82" name="Google Shape;282;p17"/>
          <p:cNvCxnSpPr/>
          <p:nvPr/>
        </p:nvCxnSpPr>
        <p:spPr>
          <a:xfrm rot="10800000">
            <a:off x="3200400" y="297180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3" name="Google Shape;283;p17"/>
          <p:cNvCxnSpPr/>
          <p:nvPr/>
        </p:nvCxnSpPr>
        <p:spPr>
          <a:xfrm>
            <a:off x="3200400" y="2971800"/>
            <a:ext cx="31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84" name="Google Shape;284;p17"/>
          <p:cNvCxnSpPr/>
          <p:nvPr/>
        </p:nvCxnSpPr>
        <p:spPr>
          <a:xfrm>
            <a:off x="4191000" y="2133600"/>
            <a:ext cx="213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85" name="Google Shape;285;p17"/>
          <p:cNvCxnSpPr/>
          <p:nvPr/>
        </p:nvCxnSpPr>
        <p:spPr>
          <a:xfrm>
            <a:off x="4191000" y="2438400"/>
            <a:ext cx="213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86" name="Google Shape;286;p17"/>
          <p:cNvSpPr txBox="1"/>
          <p:nvPr/>
        </p:nvSpPr>
        <p:spPr>
          <a:xfrm>
            <a:off x="0" y="2743200"/>
            <a:ext cx="685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/>
          </a:p>
        </p:txBody>
      </p:sp>
      <p:sp>
        <p:nvSpPr>
          <p:cNvPr id="287" name="Google Shape;287;p17"/>
          <p:cNvSpPr txBox="1"/>
          <p:nvPr/>
        </p:nvSpPr>
        <p:spPr>
          <a:xfrm>
            <a:off x="2057400" y="6019800"/>
            <a:ext cx="5257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 editor structure</a:t>
            </a:r>
            <a:endParaRPr/>
          </a:p>
        </p:txBody>
      </p:sp>
      <p:cxnSp>
        <p:nvCxnSpPr>
          <p:cNvPr id="288" name="Google Shape;288;p17"/>
          <p:cNvCxnSpPr/>
          <p:nvPr/>
        </p:nvCxnSpPr>
        <p:spPr>
          <a:xfrm rot="10800000">
            <a:off x="5181600" y="38100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9" name="Google Shape;289;p17"/>
          <p:cNvCxnSpPr/>
          <p:nvPr/>
        </p:nvCxnSpPr>
        <p:spPr>
          <a:xfrm>
            <a:off x="5181600" y="381000"/>
            <a:ext cx="327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0" name="Google Shape;290;p17"/>
          <p:cNvCxnSpPr/>
          <p:nvPr/>
        </p:nvCxnSpPr>
        <p:spPr>
          <a:xfrm>
            <a:off x="8458200" y="3810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8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EDITOR STRUCTURE</a:t>
            </a:r>
            <a:endParaRPr/>
          </a:p>
        </p:txBody>
      </p:sp>
      <p:sp>
        <p:nvSpPr>
          <p:cNvPr id="296" name="Google Shape;296;p18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text editors have a structure similar to shown in the figure regardless of features and the computers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 language Processor – accepts command –uses  semantic routines – performs functions such as editing and viewing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"/>
          <p:cNvSpPr txBox="1"/>
          <p:nvPr/>
        </p:nvSpPr>
        <p:spPr>
          <a:xfrm>
            <a:off x="1295400" y="914400"/>
            <a:ext cx="7467600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semantic routines involve </a:t>
            </a:r>
            <a:r>
              <a:rPr b="0" i="1" lang="en-US" sz="36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traveling</a:t>
            </a:r>
            <a:r>
              <a:rPr b="0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36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editing</a:t>
            </a:r>
            <a:r>
              <a:rPr b="0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3600" u="non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viewing</a:t>
            </a:r>
            <a:r>
              <a:rPr b="0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3600" u="none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</a:t>
            </a:r>
            <a:r>
              <a:rPr b="0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functions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02" name="Google Shape;302;p19"/>
          <p:cNvSpPr txBox="1"/>
          <p:nvPr/>
        </p:nvSpPr>
        <p:spPr>
          <a:xfrm>
            <a:off x="1066800" y="2895600"/>
            <a:ext cx="7543800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Editing operations are specified explicitly by the user and display operations are specified implicitly by the editor</a:t>
            </a:r>
            <a:endParaRPr/>
          </a:p>
        </p:txBody>
      </p:sp>
      <p:sp>
        <p:nvSpPr>
          <p:cNvPr id="303" name="Google Shape;303;p19"/>
          <p:cNvSpPr txBox="1"/>
          <p:nvPr/>
        </p:nvSpPr>
        <p:spPr>
          <a:xfrm>
            <a:off x="1524000" y="5209142"/>
            <a:ext cx="7010400" cy="13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Traveling and viewing operations may be invoked either explicitly by the user or implicitly by the editing operations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EDITORS</a:t>
            </a:r>
            <a:b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47" name="Google Shape;147;p2"/>
          <p:cNvSpPr txBox="1"/>
          <p:nvPr/>
        </p:nvSpPr>
        <p:spPr>
          <a:xfrm>
            <a:off x="990600" y="1905000"/>
            <a:ext cx="7924800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Interactive text editor has become an important part of almost any computing environment</a:t>
            </a:r>
            <a:endParaRPr/>
          </a:p>
        </p:txBody>
      </p:sp>
      <p:sp>
        <p:nvSpPr>
          <p:cNvPr id="148" name="Google Shape;148;p2"/>
          <p:cNvSpPr txBox="1"/>
          <p:nvPr/>
        </p:nvSpPr>
        <p:spPr>
          <a:xfrm>
            <a:off x="1143000" y="3657600"/>
            <a:ext cx="7315200" cy="255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editor acts as a primary interface to the computer for all type of “knowledge workers” as they compose, organize, study, and manipulate computer-based information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0"/>
          <p:cNvSpPr txBox="1"/>
          <p:nvPr/>
        </p:nvSpPr>
        <p:spPr>
          <a:xfrm>
            <a:off x="1219200" y="1143000"/>
            <a:ext cx="57150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EDITING A DOCUMENT</a:t>
            </a:r>
            <a:r>
              <a:rPr b="0" i="1" lang="en-US" sz="18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32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</p:txBody>
      </p:sp>
      <p:sp>
        <p:nvSpPr>
          <p:cNvPr id="309" name="Google Shape;309;p20"/>
          <p:cNvSpPr txBox="1"/>
          <p:nvPr/>
        </p:nvSpPr>
        <p:spPr>
          <a:xfrm>
            <a:off x="1219200" y="1905000"/>
            <a:ext cx="6477000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start of the area to be edited is determined by the current editing pointer maintained by the editing component</a:t>
            </a:r>
            <a:endParaRPr/>
          </a:p>
        </p:txBody>
      </p:sp>
      <p:sp>
        <p:nvSpPr>
          <p:cNvPr id="310" name="Google Shape;310;p20"/>
          <p:cNvSpPr txBox="1"/>
          <p:nvPr/>
        </p:nvSpPr>
        <p:spPr>
          <a:xfrm>
            <a:off x="1493704" y="4056250"/>
            <a:ext cx="73914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Editing component is a collection of modules dealing with editing tasks</a:t>
            </a:r>
            <a:endParaRPr/>
          </a:p>
        </p:txBody>
      </p:sp>
      <p:sp>
        <p:nvSpPr>
          <p:cNvPr id="311" name="Google Shape;311;p20"/>
          <p:cNvSpPr txBox="1"/>
          <p:nvPr/>
        </p:nvSpPr>
        <p:spPr>
          <a:xfrm>
            <a:off x="1219200" y="5002403"/>
            <a:ext cx="7315200" cy="13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editing pointer can be set or reset due to next paragraph, next screen, cut paragraph, paste paragraph etc..,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1"/>
          <p:cNvSpPr txBox="1"/>
          <p:nvPr/>
        </p:nvSpPr>
        <p:spPr>
          <a:xfrm>
            <a:off x="1143000" y="762000"/>
            <a:ext cx="7620000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EDITING COMMAND IS ISSUED…</a:t>
            </a:r>
            <a:endParaRPr/>
          </a:p>
        </p:txBody>
      </p:sp>
      <p:sp>
        <p:nvSpPr>
          <p:cNvPr id="317" name="Google Shape;317;p21"/>
          <p:cNvSpPr txBox="1"/>
          <p:nvPr/>
        </p:nvSpPr>
        <p:spPr>
          <a:xfrm>
            <a:off x="1371600" y="2009775"/>
            <a:ext cx="7391400" cy="206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Editing component invokes the editing filter – generates a new editing buffer – contains part of the document to be edited from current editing pointer</a:t>
            </a:r>
            <a:endParaRPr/>
          </a:p>
        </p:txBody>
      </p:sp>
      <p:sp>
        <p:nvSpPr>
          <p:cNvPr id="318" name="Google Shape;318;p21"/>
          <p:cNvSpPr txBox="1"/>
          <p:nvPr/>
        </p:nvSpPr>
        <p:spPr>
          <a:xfrm>
            <a:off x="1524000" y="4800600"/>
            <a:ext cx="7162800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Filtering and editing may be interleaved, with no explicit editor buffer being created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"/>
          <p:cNvSpPr txBox="1"/>
          <p:nvPr/>
        </p:nvSpPr>
        <p:spPr>
          <a:xfrm>
            <a:off x="1295400" y="685800"/>
            <a:ext cx="6324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VIEWING A DOCUMENT…</a:t>
            </a: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24" name="Google Shape;324;p22"/>
          <p:cNvSpPr txBox="1"/>
          <p:nvPr/>
        </p:nvSpPr>
        <p:spPr>
          <a:xfrm>
            <a:off x="1219200" y="1676400"/>
            <a:ext cx="6934200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start of the area to be viewed is determined by the current viewing pointer maintained by the viewing component</a:t>
            </a:r>
            <a:endParaRPr/>
          </a:p>
        </p:txBody>
      </p:sp>
      <p:sp>
        <p:nvSpPr>
          <p:cNvPr id="325" name="Google Shape;325;p22"/>
          <p:cNvSpPr txBox="1"/>
          <p:nvPr/>
        </p:nvSpPr>
        <p:spPr>
          <a:xfrm>
            <a:off x="1676400" y="3455975"/>
            <a:ext cx="6934200" cy="13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Viewing component is a collection of modules responsible for determining the next view</a:t>
            </a:r>
            <a:endParaRPr/>
          </a:p>
        </p:txBody>
      </p:sp>
      <p:sp>
        <p:nvSpPr>
          <p:cNvPr id="326" name="Google Shape;326;p22"/>
          <p:cNvSpPr txBox="1"/>
          <p:nvPr/>
        </p:nvSpPr>
        <p:spPr>
          <a:xfrm>
            <a:off x="1676400" y="4724400"/>
            <a:ext cx="70866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viewing pointer can be set or reset as a result of previous editing operation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"/>
          <p:cNvSpPr txBox="1"/>
          <p:nvPr/>
        </p:nvSpPr>
        <p:spPr>
          <a:xfrm>
            <a:off x="1219200" y="609600"/>
            <a:ext cx="7239000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DISPLAY NEEDS TO BE UPDATED…</a:t>
            </a:r>
            <a:endParaRPr/>
          </a:p>
        </p:txBody>
      </p:sp>
      <p:sp>
        <p:nvSpPr>
          <p:cNvPr id="332" name="Google Shape;332;p23"/>
          <p:cNvSpPr txBox="1"/>
          <p:nvPr/>
        </p:nvSpPr>
        <p:spPr>
          <a:xfrm>
            <a:off x="1219200" y="1752600"/>
            <a:ext cx="7696200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Viewing component invokes the viewing filter – generates a new viewing buffer – contains part of the document to be viewed from current viewing pointer</a:t>
            </a:r>
            <a:endParaRPr/>
          </a:p>
        </p:txBody>
      </p:sp>
      <p:sp>
        <p:nvSpPr>
          <p:cNvPr id="333" name="Google Shape;333;p23"/>
          <p:cNvSpPr txBox="1"/>
          <p:nvPr/>
        </p:nvSpPr>
        <p:spPr>
          <a:xfrm>
            <a:off x="1524000" y="3657600"/>
            <a:ext cx="68580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editors – viewing buffer may contain the current line</a:t>
            </a:r>
            <a:endParaRPr/>
          </a:p>
        </p:txBody>
      </p:sp>
      <p:sp>
        <p:nvSpPr>
          <p:cNvPr id="334" name="Google Shape;334;p23"/>
          <p:cNvSpPr txBox="1"/>
          <p:nvPr/>
        </p:nvSpPr>
        <p:spPr>
          <a:xfrm>
            <a:off x="1828800" y="4724400"/>
            <a:ext cx="7010400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 editors  - viewing buffer contains  a rectangular cutout of the quarter plane of the text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4"/>
          <p:cNvSpPr txBox="1"/>
          <p:nvPr/>
        </p:nvSpPr>
        <p:spPr>
          <a:xfrm>
            <a:off x="1066800" y="1219200"/>
            <a:ext cx="7467600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Viewing buffer is then passed to the display component of the editor, which produces a display by mapping the buffer to a rectangular subset of the screen – called a window</a:t>
            </a:r>
            <a:endParaRPr/>
          </a:p>
        </p:txBody>
      </p:sp>
      <p:sp>
        <p:nvSpPr>
          <p:cNvPr id="340" name="Google Shape;340;p24"/>
          <p:cNvSpPr txBox="1"/>
          <p:nvPr/>
        </p:nvSpPr>
        <p:spPr>
          <a:xfrm>
            <a:off x="1600200" y="3276600"/>
            <a:ext cx="70104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editing and viewing buffers may be identical or may be completely disjoint</a:t>
            </a:r>
            <a:endParaRPr/>
          </a:p>
        </p:txBody>
      </p:sp>
      <p:sp>
        <p:nvSpPr>
          <p:cNvPr id="341" name="Google Shape;341;p24"/>
          <p:cNvSpPr txBox="1"/>
          <p:nvPr/>
        </p:nvSpPr>
        <p:spPr>
          <a:xfrm>
            <a:off x="1905000" y="4343400"/>
            <a:ext cx="708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Identical – user edits the text directly on the screen</a:t>
            </a:r>
            <a:endParaRPr/>
          </a:p>
        </p:txBody>
      </p:sp>
      <p:sp>
        <p:nvSpPr>
          <p:cNvPr id="342" name="Google Shape;342;p24"/>
          <p:cNvSpPr txBox="1"/>
          <p:nvPr/>
        </p:nvSpPr>
        <p:spPr>
          <a:xfrm>
            <a:off x="1905000" y="5089525"/>
            <a:ext cx="41910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Disjoint – Find and Replace</a:t>
            </a:r>
            <a:endParaRPr/>
          </a:p>
        </p:txBody>
      </p:sp>
      <p:sp>
        <p:nvSpPr>
          <p:cNvPr id="343" name="Google Shape;343;p24"/>
          <p:cNvSpPr txBox="1"/>
          <p:nvPr/>
        </p:nvSpPr>
        <p:spPr>
          <a:xfrm>
            <a:off x="1600200" y="5836250"/>
            <a:ext cx="5943600" cy="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150 lines of text, user is in 100</a:t>
            </a:r>
            <a:r>
              <a:rPr b="0" baseline="3000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line, decides to change all occurrences of ‘text editor’ with ‘editor’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"/>
          <p:cNvSpPr txBox="1"/>
          <p:nvPr/>
        </p:nvSpPr>
        <p:spPr>
          <a:xfrm>
            <a:off x="1295400" y="1219200"/>
            <a:ext cx="7239000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editing and viewing buffers can also be partially overlap, or one may be completely contained in the other</a:t>
            </a:r>
            <a:endParaRPr/>
          </a:p>
        </p:txBody>
      </p:sp>
      <p:sp>
        <p:nvSpPr>
          <p:cNvPr id="349" name="Google Shape;349;p25"/>
          <p:cNvSpPr txBox="1"/>
          <p:nvPr/>
        </p:nvSpPr>
        <p:spPr>
          <a:xfrm>
            <a:off x="1295400" y="2743200"/>
            <a:ext cx="76200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Windows typically cover entire screen or a rectangular portion of it</a:t>
            </a:r>
            <a:endParaRPr/>
          </a:p>
        </p:txBody>
      </p:sp>
      <p:sp>
        <p:nvSpPr>
          <p:cNvPr id="350" name="Google Shape;350;p25"/>
          <p:cNvSpPr txBox="1"/>
          <p:nvPr/>
        </p:nvSpPr>
        <p:spPr>
          <a:xfrm>
            <a:off x="1676400" y="3733800"/>
            <a:ext cx="68580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show different portions of the same file or portions of different file</a:t>
            </a:r>
            <a:endParaRPr/>
          </a:p>
        </p:txBody>
      </p:sp>
      <p:sp>
        <p:nvSpPr>
          <p:cNvPr id="351" name="Google Shape;351;p25"/>
          <p:cNvSpPr txBox="1"/>
          <p:nvPr/>
        </p:nvSpPr>
        <p:spPr>
          <a:xfrm>
            <a:off x="2286000" y="480060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Inter-file editing operations are possible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 txBox="1"/>
          <p:nvPr/>
        </p:nvSpPr>
        <p:spPr>
          <a:xfrm>
            <a:off x="990600" y="1219200"/>
            <a:ext cx="67818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components of the editor deal with a user document on two levels:</a:t>
            </a:r>
            <a:endParaRPr/>
          </a:p>
        </p:txBody>
      </p:sp>
      <p:sp>
        <p:nvSpPr>
          <p:cNvPr id="357" name="Google Shape;357;p26"/>
          <p:cNvSpPr txBox="1"/>
          <p:nvPr/>
        </p:nvSpPr>
        <p:spPr>
          <a:xfrm>
            <a:off x="1600200" y="2362200"/>
            <a:ext cx="71628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main memory and in the disk file system</a:t>
            </a:r>
            <a:endParaRPr/>
          </a:p>
        </p:txBody>
      </p:sp>
      <p:sp>
        <p:nvSpPr>
          <p:cNvPr id="358" name="Google Shape;358;p26"/>
          <p:cNvSpPr txBox="1"/>
          <p:nvPr/>
        </p:nvSpPr>
        <p:spPr>
          <a:xfrm>
            <a:off x="1905000" y="3124200"/>
            <a:ext cx="6934200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Loading an entire document into main memory may be infeasible – only part is loaded – demand paging is used – uses editor paging routines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 txBox="1"/>
          <p:nvPr/>
        </p:nvSpPr>
        <p:spPr>
          <a:xfrm>
            <a:off x="1143000" y="1295400"/>
            <a:ext cx="73152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Documents may not be stored sequentially as a string of characters </a:t>
            </a:r>
            <a:endParaRPr/>
          </a:p>
        </p:txBody>
      </p:sp>
      <p:sp>
        <p:nvSpPr>
          <p:cNvPr id="364" name="Google Shape;364;p27"/>
          <p:cNvSpPr txBox="1"/>
          <p:nvPr/>
        </p:nvSpPr>
        <p:spPr>
          <a:xfrm>
            <a:off x="1447800" y="2590800"/>
            <a:ext cx="71628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separate editor data structure that allows addition, deletion, and modification with a minimum of I/O and character movement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8"/>
          <p:cNvSpPr txBox="1"/>
          <p:nvPr/>
        </p:nvSpPr>
        <p:spPr>
          <a:xfrm>
            <a:off x="1219200" y="838200"/>
            <a:ext cx="7772400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EDITORS FUNCTION IN THREE BASIC TYPES OF COMPUTING ENVIRONMENTS:</a:t>
            </a:r>
            <a:endParaRPr/>
          </a:p>
        </p:txBody>
      </p:sp>
      <p:sp>
        <p:nvSpPr>
          <p:cNvPr id="370" name="Google Shape;370;p28"/>
          <p:cNvSpPr txBox="1"/>
          <p:nvPr/>
        </p:nvSpPr>
        <p:spPr>
          <a:xfrm>
            <a:off x="2971800" y="2438400"/>
            <a:ext cx="3429000" cy="244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sharing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Stand-alone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28"/>
          <p:cNvSpPr txBox="1"/>
          <p:nvPr/>
        </p:nvSpPr>
        <p:spPr>
          <a:xfrm>
            <a:off x="2438400" y="4800600"/>
            <a:ext cx="59436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type of environment imposes some constraints on the design of an editor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9"/>
          <p:cNvSpPr txBox="1"/>
          <p:nvPr/>
        </p:nvSpPr>
        <p:spPr>
          <a:xfrm>
            <a:off x="1143000" y="838200"/>
            <a:ext cx="8229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TIME SHARING ENVIRONMENT</a:t>
            </a:r>
            <a:endParaRPr/>
          </a:p>
        </p:txBody>
      </p:sp>
      <p:sp>
        <p:nvSpPr>
          <p:cNvPr id="377" name="Google Shape;377;p29"/>
          <p:cNvSpPr txBox="1"/>
          <p:nvPr/>
        </p:nvSpPr>
        <p:spPr>
          <a:xfrm>
            <a:off x="1600200" y="1981200"/>
            <a:ext cx="7315200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Editor must function swiftly within the context of the load on the computer’s processor, memory and I/O devices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 txBox="1"/>
          <p:nvPr/>
        </p:nvSpPr>
        <p:spPr>
          <a:xfrm>
            <a:off x="1219200" y="1143000"/>
            <a:ext cx="7543800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text editor allows you to edit a text file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(create, modify  etc…)</a:t>
            </a:r>
            <a:endParaRPr/>
          </a:p>
        </p:txBody>
      </p:sp>
      <p:sp>
        <p:nvSpPr>
          <p:cNvPr id="154" name="Google Shape;154;p3"/>
          <p:cNvSpPr txBox="1"/>
          <p:nvPr/>
        </p:nvSpPr>
        <p:spPr>
          <a:xfrm>
            <a:off x="1066800" y="2819400"/>
            <a:ext cx="784860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editors on Windows 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-  Notepad,  WordPad,  Microsoft Word</a:t>
            </a:r>
            <a:endParaRPr/>
          </a:p>
        </p:txBody>
      </p:sp>
      <p:sp>
        <p:nvSpPr>
          <p:cNvPr id="155" name="Google Shape;155;p3"/>
          <p:cNvSpPr txBox="1"/>
          <p:nvPr/>
        </p:nvSpPr>
        <p:spPr>
          <a:xfrm>
            <a:off x="1524000" y="4495800"/>
            <a:ext cx="7391400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editors on UNIX 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- vi, emacs, jed, pico,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0"/>
          <p:cNvSpPr txBox="1"/>
          <p:nvPr/>
        </p:nvSpPr>
        <p:spPr>
          <a:xfrm>
            <a:off x="1143000" y="838200"/>
            <a:ext cx="76962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STAND-ALONE ENVIRONMENT</a:t>
            </a:r>
            <a:endParaRPr/>
          </a:p>
        </p:txBody>
      </p:sp>
      <p:sp>
        <p:nvSpPr>
          <p:cNvPr id="383" name="Google Shape;383;p30"/>
          <p:cNvSpPr txBox="1"/>
          <p:nvPr/>
        </p:nvSpPr>
        <p:spPr>
          <a:xfrm>
            <a:off x="1295400" y="1828800"/>
            <a:ext cx="7086600" cy="2227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Editors on stand-alone system are built with all the functions to carry out editing and viewing operations – The help of the OS may also be taken to carry out some tasks like demand paging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"/>
          <p:cNvSpPr txBox="1"/>
          <p:nvPr/>
        </p:nvSpPr>
        <p:spPr>
          <a:xfrm>
            <a:off x="1447800" y="685800"/>
            <a:ext cx="75438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DISTRIBUTED ENVIRONMENT</a:t>
            </a:r>
            <a:endParaRPr/>
          </a:p>
        </p:txBody>
      </p:sp>
      <p:sp>
        <p:nvSpPr>
          <p:cNvPr id="389" name="Google Shape;389;p31"/>
          <p:cNvSpPr txBox="1"/>
          <p:nvPr/>
        </p:nvSpPr>
        <p:spPr>
          <a:xfrm>
            <a:off x="1143000" y="1828800"/>
            <a:ext cx="7696200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Editor has both functions of stand-alone editor, to run independently on each user’s machine and like a time sharing editor, contend for shared resources such as files.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2"/>
          <p:cNvSpPr txBox="1"/>
          <p:nvPr>
            <p:ph type="title"/>
          </p:nvPr>
        </p:nvSpPr>
        <p:spPr>
          <a:xfrm>
            <a:off x="1646237" y="304800"/>
            <a:ext cx="74977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E70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545E7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INTERACTIVE DEBUGGING SYSTEMS</a:t>
            </a:r>
            <a:endParaRPr/>
          </a:p>
        </p:txBody>
      </p:sp>
      <p:sp>
        <p:nvSpPr>
          <p:cNvPr id="395" name="Google Shape;395;p32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 Functions and Capabilities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Verdana"/>
              <a:buChar char="◦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 process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Program-Display capabilities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 with Other Parts of the System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User-Interface Criteria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3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E70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545E7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</a:t>
            </a:r>
            <a:r>
              <a:rPr b="0" i="0" lang="en-US" sz="3200" u="none">
                <a:solidFill>
                  <a:srgbClr val="545E7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401" name="Google Shape;401;p33"/>
          <p:cNvSpPr txBox="1"/>
          <p:nvPr>
            <p:ph idx="1" type="body"/>
          </p:nvPr>
        </p:nvSpPr>
        <p:spPr>
          <a:xfrm>
            <a:off x="1435075" y="1417625"/>
            <a:ext cx="7499400" cy="57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2575" lvl="0" marL="36512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methodical process of finding and reducing the number of </a:t>
            </a:r>
            <a:r>
              <a:rPr b="0" i="0" lang="en-US" sz="3200" u="sng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bugs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methodical process of finding and reducing the number of bugs, or defects, in a </a:t>
            </a:r>
            <a:r>
              <a:rPr b="0" i="0" lang="en-US" sz="3200" u="sng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 program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2575" lvl="0" marL="365125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interactive debugging system provides programmers with facilities that aid in testing and debugging of programs </a:t>
            </a:r>
            <a:endParaRPr/>
          </a:p>
          <a:p>
            <a:pPr indent="-282575" lvl="0" marL="365125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we discuss</a:t>
            </a:r>
            <a:endParaRPr/>
          </a:p>
          <a:p>
            <a:pPr indent="-236537" lvl="1" marL="639762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Verdana"/>
              <a:buChar char="◦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Introducing important functions and capabilities of IDS</a:t>
            </a:r>
            <a:endParaRPr/>
          </a:p>
          <a:p>
            <a:pPr indent="-236537" lvl="1" marL="639762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Verdana"/>
              <a:buChar char="◦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 of IDS to other parts of the system</a:t>
            </a:r>
            <a:endParaRPr/>
          </a:p>
          <a:p>
            <a:pPr indent="-236537" lvl="1" marL="639762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Verdana"/>
              <a:buChar char="◦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nature of the user interface for IDS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E70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545E7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 FUNCTIONS AND CAPABILITIES </a:t>
            </a:r>
            <a:endParaRPr/>
          </a:p>
        </p:txBody>
      </p:sp>
      <p:sp>
        <p:nvSpPr>
          <p:cNvPr id="407" name="Google Shape;407;p34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 system should also provide functions such as tracing and trace back 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Trace back can show the path by which the current statement in the program was reached. 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also show which statements have modified a given variable or parameter. 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statements are displayed rather than as hexadecimal displacements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5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E70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545E7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 PROCESS </a:t>
            </a:r>
            <a:endParaRPr/>
          </a:p>
        </p:txBody>
      </p:sp>
      <p:sp>
        <p:nvSpPr>
          <p:cNvPr id="413" name="Google Shape;413;p35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2575" lvl="0" marL="36512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debugging is the act of watching (live or recorded) trace statements, or print statements, that indicate the flow of execution of a process.</a:t>
            </a:r>
            <a:endParaRPr/>
          </a:p>
          <a:p>
            <a:pPr indent="-282575" lvl="0" marL="365125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computers, debugging is the process of locating and fixing or bypassing </a:t>
            </a:r>
            <a:r>
              <a:rPr b="0" i="0" lang="en-US" sz="3000" u="sng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bug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(errors) in computer program code or the engineering of a hardware device. </a:t>
            </a:r>
            <a:endParaRPr/>
          </a:p>
          <a:p>
            <a:pPr indent="-282575" lvl="0" marL="365125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Remote debugging is the process of debugging a program running on a system different than the debugger.</a:t>
            </a:r>
            <a:endParaRPr/>
          </a:p>
          <a:p>
            <a:pPr indent="-282575" lvl="0" marL="365125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Post-mortem debugging is the act of debugging the </a:t>
            </a:r>
            <a:r>
              <a:rPr b="0" i="0" lang="en-US" sz="3000" u="sng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core dump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process.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6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E70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545E7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PROGRAM-DISPLAY CAPABILITIES </a:t>
            </a:r>
            <a:endParaRPr/>
          </a:p>
        </p:txBody>
      </p:sp>
      <p:sp>
        <p:nvSpPr>
          <p:cNvPr id="419" name="Google Shape;419;p36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2575" lvl="0" marL="36512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debugger should have good program-display capabilities. </a:t>
            </a:r>
            <a:endParaRPr/>
          </a:p>
          <a:p>
            <a:pPr indent="-282575" lvl="0" marL="365125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being debugged should be displayed completely with statement numbers. </a:t>
            </a:r>
            <a:endParaRPr/>
          </a:p>
          <a:p>
            <a:pPr indent="-282575" lvl="0" marL="365125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program may be displayed as originally written or with macro expansion. </a:t>
            </a:r>
            <a:endParaRPr/>
          </a:p>
          <a:p>
            <a:pPr indent="-282575" lvl="0" marL="365125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Keeping track of any changes made to the programs during the debugging session. </a:t>
            </a:r>
            <a:endParaRPr/>
          </a:p>
          <a:p>
            <a:pPr indent="-282575" lvl="0" marL="365125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for symbolically displaying or modifying the contents of any of the variables and constants in the program. </a:t>
            </a:r>
            <a:endParaRPr/>
          </a:p>
          <a:p>
            <a:pPr indent="-282575" lvl="0" marL="365125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Resume execution – after these changes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7"/>
          <p:cNvSpPr txBox="1"/>
          <p:nvPr/>
        </p:nvSpPr>
        <p:spPr>
          <a:xfrm>
            <a:off x="990600" y="609600"/>
            <a:ext cx="8153400" cy="563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context being used has many different effects on the debugging interaction.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statements are  different depending on the language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Cobol -   MOVE  6.5  TO  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Fortran -   X = 6.5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          -   X = 6.5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 of assignment statements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Similarly, the condition that X be unequal to Z may be expressed 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Cobol   -  IF X NOT EQUAL TO Z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Fortran -  IF ( X.NE.Z)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          -  IF ( X &lt;&gt; Z)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8"/>
          <p:cNvSpPr txBox="1"/>
          <p:nvPr>
            <p:ph idx="1" type="body"/>
          </p:nvPr>
        </p:nvSpPr>
        <p:spPr>
          <a:xfrm>
            <a:off x="990600" y="1447800"/>
            <a:ext cx="8153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2575" lvl="0" marL="3651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also important that a debugging system be able to deal with optimized code. Many optimizations like</a:t>
            </a:r>
            <a:endParaRPr/>
          </a:p>
          <a:p>
            <a:pPr indent="-236537" lvl="1" marL="6397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Verdana"/>
              <a:buChar char="◦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Invariant expressions can be removed from loops</a:t>
            </a:r>
            <a:endParaRPr/>
          </a:p>
          <a:p>
            <a:pPr indent="-236537" lvl="1" marL="6397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Verdana"/>
              <a:buChar char="◦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Separate loops can be combined into a single loop</a:t>
            </a:r>
            <a:endParaRPr/>
          </a:p>
          <a:p>
            <a:pPr indent="-236537" lvl="1" marL="6397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Verdana"/>
              <a:buChar char="◦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Redundant expression may be eliminated </a:t>
            </a:r>
            <a:endParaRPr/>
          </a:p>
          <a:p>
            <a:pPr indent="-236537" lvl="1" marL="6397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Verdana"/>
              <a:buChar char="◦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Elimination of unnecessary branch instructions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"/>
          <p:cNvSpPr txBox="1"/>
          <p:nvPr>
            <p:ph type="title"/>
          </p:nvPr>
        </p:nvSpPr>
        <p:spPr>
          <a:xfrm>
            <a:off x="1435100" y="0"/>
            <a:ext cx="7499350" cy="1417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E70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545E7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 with Other Parts of the System </a:t>
            </a:r>
            <a:endParaRPr/>
          </a:p>
        </p:txBody>
      </p:sp>
      <p:sp>
        <p:nvSpPr>
          <p:cNvPr id="435" name="Google Shape;435;p39"/>
          <p:cNvSpPr txBox="1"/>
          <p:nvPr>
            <p:ph idx="1" type="body"/>
          </p:nvPr>
        </p:nvSpPr>
        <p:spPr>
          <a:xfrm>
            <a:off x="1136650" y="1066800"/>
            <a:ext cx="800735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important requirement for an interactive debugger is that it always be available. </a:t>
            </a:r>
            <a:endParaRPr/>
          </a:p>
          <a:p>
            <a:pPr indent="-28257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appear as part of the run-time environment and an integral part of the system.</a:t>
            </a:r>
            <a:endParaRPr/>
          </a:p>
          <a:p>
            <a:pPr indent="-28257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When an error is discovered, immediate debugging must be possible. </a:t>
            </a:r>
            <a:endParaRPr/>
          </a:p>
          <a:p>
            <a:pPr indent="-28257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debugger must communicate and cooperate with other operating system components such as interactive subsystems.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EDITING FEATURES</a:t>
            </a:r>
            <a:endParaRPr/>
          </a:p>
        </p:txBody>
      </p:sp>
      <p:sp>
        <p:nvSpPr>
          <p:cNvPr id="161" name="Google Shape;161;p4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Moving the cursor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Deleting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Replacing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Pasting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Searching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Searching and replacing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Saving and loading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Miscellaneous(e.g. quitting)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0"/>
          <p:cNvSpPr txBox="1"/>
          <p:nvPr>
            <p:ph idx="1" type="body"/>
          </p:nvPr>
        </p:nvSpPr>
        <p:spPr>
          <a:xfrm>
            <a:off x="1136650" y="1066800"/>
            <a:ext cx="800735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 is more important at production time than it is at application-development time. </a:t>
            </a:r>
            <a:endParaRPr/>
          </a:p>
          <a:p>
            <a:pPr indent="-28257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an application fails during a production run, work dependent on that application stops. </a:t>
            </a:r>
            <a:endParaRPr/>
          </a:p>
          <a:p>
            <a:pPr indent="-28257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debugger must also exist in a way that is consistent with the security and integrity components of the system. </a:t>
            </a:r>
            <a:endParaRPr/>
          </a:p>
          <a:p>
            <a:pPr indent="-28257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debugger must coordinate its activities with those of existing and future language compilers and interpreters.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1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E70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545E7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USER-INTERFACE CRITERIA </a:t>
            </a:r>
            <a:endParaRPr/>
          </a:p>
        </p:txBody>
      </p:sp>
      <p:sp>
        <p:nvSpPr>
          <p:cNvPr id="446" name="Google Shape;446;p41"/>
          <p:cNvSpPr txBox="1"/>
          <p:nvPr>
            <p:ph idx="1" type="body"/>
          </p:nvPr>
        </p:nvSpPr>
        <p:spPr>
          <a:xfrm>
            <a:off x="1435100" y="1524000"/>
            <a:ext cx="77089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 systems should be simple in its organization and familiar in its language, closely reflect common user tasks. </a:t>
            </a:r>
            <a:endParaRPr/>
          </a:p>
          <a:p>
            <a:pPr indent="-28257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 interaction should make use of full-screen displays and windowing-systems as much as possible. </a:t>
            </a:r>
            <a:endParaRPr/>
          </a:p>
          <a:p>
            <a:pPr indent="-28257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menus and full-screen editors, the user has far less information to enter and remember.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2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E70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545E7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USER-INTERFACE CRITERIA </a:t>
            </a:r>
            <a:endParaRPr/>
          </a:p>
        </p:txBody>
      </p:sp>
      <p:sp>
        <p:nvSpPr>
          <p:cNvPr id="452" name="Google Shape;452;p42"/>
          <p:cNvSpPr txBox="1"/>
          <p:nvPr>
            <p:ph idx="1" type="body"/>
          </p:nvPr>
        </p:nvSpPr>
        <p:spPr>
          <a:xfrm>
            <a:off x="1435100" y="1524000"/>
            <a:ext cx="77089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should be complete functional equivalence between commands and menus – user where unable to use full-screen IDSs may use commands. </a:t>
            </a:r>
            <a:endParaRPr/>
          </a:p>
          <a:p>
            <a:pPr indent="-28257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command language should have a clear, logical and simple syntax; command formats should be as flexible as possible. </a:t>
            </a:r>
            <a:endParaRPr/>
          </a:p>
          <a:p>
            <a:pPr indent="-28257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good IDSs should have an on-line HELP facility. HELP should be accessible from any state of the debugging session.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THE EDITING PROCESS</a:t>
            </a:r>
            <a:endParaRPr/>
          </a:p>
        </p:txBody>
      </p:sp>
      <p:sp>
        <p:nvSpPr>
          <p:cNvPr id="167" name="Google Shape;167;p5"/>
          <p:cNvSpPr txBox="1"/>
          <p:nvPr/>
        </p:nvSpPr>
        <p:spPr>
          <a:xfrm>
            <a:off x="1066800" y="1676400"/>
            <a:ext cx="7924800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interactive editor is a computer program that allows a user to create and revise a target </a:t>
            </a:r>
            <a:r>
              <a:rPr b="0" i="0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</a:t>
            </a:r>
            <a:endParaRPr/>
          </a:p>
        </p:txBody>
      </p:sp>
      <p:sp>
        <p:nvSpPr>
          <p:cNvPr id="168" name="Google Shape;168;p5"/>
          <p:cNvSpPr txBox="1"/>
          <p:nvPr/>
        </p:nvSpPr>
        <p:spPr>
          <a:xfrm>
            <a:off x="1066800" y="3352800"/>
            <a:ext cx="7696200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includes objects such as computer diagrams, text, equations tables, diagrams, line art, and photographs</a:t>
            </a:r>
            <a:endParaRPr/>
          </a:p>
        </p:txBody>
      </p:sp>
      <p:sp>
        <p:nvSpPr>
          <p:cNvPr id="169" name="Google Shape;169;p5"/>
          <p:cNvSpPr txBox="1"/>
          <p:nvPr/>
        </p:nvSpPr>
        <p:spPr>
          <a:xfrm>
            <a:off x="1143000" y="4800600"/>
            <a:ext cx="7696200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we restrict to text editors, where character strings are the primary elements of the target text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E7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545E7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CONTD..</a:t>
            </a:r>
            <a:endParaRPr/>
          </a:p>
        </p:txBody>
      </p:sp>
      <p:sp>
        <p:nvSpPr>
          <p:cNvPr id="175" name="Google Shape;175;p6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Document-editing process in an interactive user-computer dialogue has four tasks</a:t>
            </a:r>
            <a:endParaRPr/>
          </a:p>
          <a:p>
            <a:pPr indent="-282575" lvl="0" marL="3651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the part of the target document to be viewed and manipulated</a:t>
            </a:r>
            <a:endParaRPr/>
          </a:p>
          <a:p>
            <a:pPr indent="-282575" lvl="0" marL="3651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how to format this view on-line and how to display it</a:t>
            </a:r>
            <a:endParaRPr/>
          </a:p>
          <a:p>
            <a:pPr indent="-282575" lvl="0" marL="3651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Specify and execute operations that modify the target document</a:t>
            </a:r>
            <a:endParaRPr/>
          </a:p>
          <a:p>
            <a:pPr indent="-282575" lvl="0" marL="3651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the view appropriately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E7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545E7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CONTD..</a:t>
            </a:r>
            <a:endParaRPr/>
          </a:p>
        </p:txBody>
      </p:sp>
      <p:sp>
        <p:nvSpPr>
          <p:cNvPr id="181" name="Google Shape;181;p7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above tasks involves traveling, filtering and formatting</a:t>
            </a:r>
            <a:endParaRPr/>
          </a:p>
          <a:p>
            <a:pPr indent="-236537" lvl="1" marL="6397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Verdana"/>
              <a:buChar char="◦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Traveling – locate the area of interest</a:t>
            </a:r>
            <a:endParaRPr/>
          </a:p>
          <a:p>
            <a:pPr indent="-236537" lvl="1" marL="6397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Verdana"/>
              <a:buChar char="◦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Filtering -   extracting the relevant subset</a:t>
            </a:r>
            <a:endParaRPr/>
          </a:p>
          <a:p>
            <a:pPr indent="-236537" lvl="1" marL="6397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Verdana"/>
              <a:buChar char="◦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Formatting – visible representation on a display screen</a:t>
            </a:r>
            <a:endParaRPr/>
          </a:p>
          <a:p>
            <a:pPr indent="-282575" lvl="0" marL="365125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Editing phase involves – insert, delete, replace, move, copy, cut, paste, etc…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E70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545E7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CONTD..</a:t>
            </a:r>
            <a:endParaRPr/>
          </a:p>
        </p:txBody>
      </p:sp>
      <p:sp>
        <p:nvSpPr>
          <p:cNvPr id="187" name="Google Shape;187;p8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Manuscript-oriented editor – characters, words, lines, sentences and paragraphs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Program-oriented editors – identifiers, keywords, statements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wish – what he wants - formatted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</a:t>
            </a:r>
            <a:endParaRPr/>
          </a:p>
        </p:txBody>
      </p:sp>
      <p:sp>
        <p:nvSpPr>
          <p:cNvPr id="193" name="Google Shape;193;p9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2575" lvl="0" marL="3651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Conceptual model of the editing system</a:t>
            </a:r>
            <a:endParaRPr/>
          </a:p>
          <a:p>
            <a:pPr indent="-236537" lvl="1" marL="639762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Verdana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an easily understood abstraction of the target document and its elements</a:t>
            </a:r>
            <a:endParaRPr/>
          </a:p>
          <a:p>
            <a:pPr indent="-282575" lvl="0" marL="365125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editors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simulated the world of the key punch – 80 characters, single line or an integral number of lines</a:t>
            </a:r>
            <a:endParaRPr/>
          </a:p>
          <a:p>
            <a:pPr indent="-282575" lvl="0" marL="365125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 editors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Document is represented as a quarter-plane of text lines, unbounded both down and to the right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4_Solstice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Solstice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olstice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Solstice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_Solstice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6_Solstice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5_Solstice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2010-04-02T10:26:16Z</dcterms:created>
  <dc:creator>SUBBU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