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6" r:id="rId4"/>
    <p:sldId id="271" r:id="rId5"/>
    <p:sldId id="27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8" r:id="rId21"/>
    <p:sldId id="273" r:id="rId22"/>
    <p:sldId id="274" r:id="rId23"/>
    <p:sldId id="275" r:id="rId24"/>
    <p:sldId id="279" r:id="rId25"/>
    <p:sldId id="281" r:id="rId26"/>
    <p:sldId id="280" r:id="rId27"/>
    <p:sldId id="282" r:id="rId28"/>
    <p:sldId id="283" r:id="rId29"/>
    <p:sldId id="284" r:id="rId30"/>
    <p:sldId id="285" r:id="rId31"/>
    <p:sldId id="286" r:id="rId32"/>
    <p:sldId id="287" r:id="rId33"/>
    <p:sldId id="290"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C1E9EF-077A-4ECC-9250-4EF3067899CC}" type="datetimeFigureOut">
              <a:rPr lang="en-US" smtClean="0"/>
              <a:t>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E7C8F-88D9-43A2-B924-8A60C04DB4E4}"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1E9EF-077A-4ECC-9250-4EF3067899CC}" type="datetimeFigureOut">
              <a:rPr lang="en-US" smtClean="0"/>
              <a:t>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1E9EF-077A-4ECC-9250-4EF3067899CC}" type="datetimeFigureOut">
              <a:rPr lang="en-US" smtClean="0"/>
              <a:t>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1E9EF-077A-4ECC-9250-4EF3067899CC}" type="datetimeFigureOut">
              <a:rPr lang="en-US" smtClean="0"/>
              <a:t>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1E9EF-077A-4ECC-9250-4EF3067899CC}" type="datetimeFigureOut">
              <a:rPr lang="en-US" smtClean="0"/>
              <a:t>12/8/2022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E7C8F-88D9-43A2-B924-8A60C04DB4E4}"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C1E9EF-077A-4ECC-9250-4EF3067899CC}" type="datetimeFigureOut">
              <a:rPr lang="en-US" smtClean="0"/>
              <a:t>12/8/2022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C1E9EF-077A-4ECC-9250-4EF3067899CC}" type="datetimeFigureOut">
              <a:rPr lang="en-US" smtClean="0"/>
              <a:t>12/8/2022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E7C8F-88D9-43A2-B924-8A60C04DB4E4}"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1E9EF-077A-4ECC-9250-4EF3067899CC}" type="datetimeFigureOut">
              <a:rPr lang="en-US" smtClean="0"/>
              <a:t>12/8/2022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1E9EF-077A-4ECC-9250-4EF3067899CC}" type="datetimeFigureOut">
              <a:rPr lang="en-US" smtClean="0"/>
              <a:t>12/8/2022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1E9EF-077A-4ECC-9250-4EF3067899CC}" type="datetimeFigureOut">
              <a:rPr lang="en-US" smtClean="0"/>
              <a:t>12/8/2022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E7C8F-88D9-43A2-B924-8A60C04DB4E4}"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1E9EF-077A-4ECC-9250-4EF3067899CC}" type="datetimeFigureOut">
              <a:rPr lang="en-US" smtClean="0"/>
              <a:t>12/8/2022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E7C8F-88D9-43A2-B924-8A60C04DB4E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2C1E9EF-077A-4ECC-9250-4EF3067899CC}" type="datetimeFigureOut">
              <a:rPr lang="en-US" smtClean="0"/>
              <a:t>12/8/2022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50E7C8F-88D9-43A2-B924-8A60C04DB4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ernel.org/doc/html/latest/driver-api/basic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ernel.org/doc/html/latest/driver-api/basic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428736"/>
            <a:ext cx="8458200" cy="1222375"/>
          </a:xfrm>
        </p:spPr>
        <p:txBody>
          <a:bodyPr/>
          <a:lstStyle/>
          <a:p>
            <a:pPr algn="ctr"/>
            <a:r>
              <a:rPr lang="en-IN" dirty="0" smtClean="0"/>
              <a:t>Device Driver</a:t>
            </a:r>
            <a:endParaRPr lang="en-IN" dirty="0"/>
          </a:p>
        </p:txBody>
      </p:sp>
      <p:sp>
        <p:nvSpPr>
          <p:cNvPr id="3" name="Subtitle 2"/>
          <p:cNvSpPr>
            <a:spLocks noGrp="1"/>
          </p:cNvSpPr>
          <p:nvPr>
            <p:ph type="subTitle" idx="1"/>
          </p:nvPr>
        </p:nvSpPr>
        <p:spPr>
          <a:xfrm>
            <a:off x="4499992" y="3789040"/>
            <a:ext cx="4339208" cy="1011560"/>
          </a:xfrm>
        </p:spPr>
        <p:txBody>
          <a:bodyPr/>
          <a:lstStyle/>
          <a:p>
            <a:r>
              <a:rPr lang="en-IN" dirty="0" smtClean="0"/>
              <a:t>REJIMOAN R</a:t>
            </a:r>
          </a:p>
          <a:p>
            <a:r>
              <a:rPr lang="en-IN" dirty="0" smtClean="0"/>
              <a:t>SCTCE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a:r>
              <a:rPr lang="en-US" dirty="0" smtClean="0"/>
              <a:t>Block drivers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785786" y="1428736"/>
            <a:ext cx="7572428"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Character Drivers</a:t>
            </a:r>
            <a:endParaRPr lang="en-IN" dirty="0"/>
          </a:p>
        </p:txBody>
      </p:sp>
      <p:sp>
        <p:nvSpPr>
          <p:cNvPr id="3" name="Content Placeholder 2"/>
          <p:cNvSpPr>
            <a:spLocks noGrp="1"/>
          </p:cNvSpPr>
          <p:nvPr>
            <p:ph idx="1"/>
          </p:nvPr>
        </p:nvSpPr>
        <p:spPr>
          <a:xfrm>
            <a:off x="304800" y="1420817"/>
            <a:ext cx="8686800" cy="4794265"/>
          </a:xfrm>
        </p:spPr>
        <p:txBody>
          <a:bodyPr>
            <a:normAutofit/>
          </a:bodyPr>
          <a:lstStyle/>
          <a:p>
            <a:r>
              <a:rPr lang="en-IN" dirty="0" smtClean="0">
                <a:latin typeface="Arial Rounded MT Bold" pitchFamily="34" charset="0"/>
              </a:rPr>
              <a:t>Character drivers can handle I/O requests of arbitrary size and can be used to support almost any type of device. </a:t>
            </a:r>
          </a:p>
          <a:p>
            <a:r>
              <a:rPr lang="en-IN" dirty="0" smtClean="0">
                <a:latin typeface="Arial Rounded MT Bold" pitchFamily="34" charset="0"/>
              </a:rPr>
              <a:t>Usually, character drivers are used for devices that either deal with data a byte at a time (such as line printers) or work best with data in chunks smaller or larger than the standard fixed sized buffers used by block drivers.</a:t>
            </a:r>
          </a:p>
          <a:p>
            <a:pPr marL="342900" lvl="1" indent="-342900">
              <a:buFont typeface="Wingdings 2"/>
              <a:buChar char=""/>
            </a:pPr>
            <a:r>
              <a:rPr lang="en-IN" dirty="0" smtClean="0">
                <a:latin typeface="Arial Rounded MT Bold" pitchFamily="34" charset="0"/>
              </a:rPr>
              <a:t>The l/O request is passed to the driver to process and the character driver is responsible for transferring the data directly to and from the user process's memory.</a:t>
            </a:r>
          </a:p>
          <a:p>
            <a:r>
              <a:rPr lang="en-IN" dirty="0" smtClean="0">
                <a:latin typeface="Arial Rounded MT Bold" pitchFamily="34" charset="0"/>
              </a:rPr>
              <a:t>Differences between block and character drivers</a:t>
            </a:r>
          </a:p>
          <a:p>
            <a:pPr lvl="1"/>
            <a:r>
              <a:rPr lang="en-IN" dirty="0" smtClean="0">
                <a:latin typeface="Arial Rounded MT Bold" pitchFamily="34" charset="0"/>
              </a:rPr>
              <a:t>User processes interact with block drivers only indirectly through the buffer cache, their relationship with character drivers is very direct.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Character Drivers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714348" y="2000240"/>
            <a:ext cx="7786742" cy="37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Terminal Drivers</a:t>
            </a:r>
            <a:endParaRPr lang="en-IN" dirty="0"/>
          </a:p>
        </p:txBody>
      </p:sp>
      <p:sp>
        <p:nvSpPr>
          <p:cNvPr id="3" name="Content Placeholder 2"/>
          <p:cNvSpPr>
            <a:spLocks noGrp="1"/>
          </p:cNvSpPr>
          <p:nvPr>
            <p:ph idx="1"/>
          </p:nvPr>
        </p:nvSpPr>
        <p:spPr/>
        <p:txBody>
          <a:bodyPr>
            <a:normAutofit/>
          </a:bodyPr>
          <a:lstStyle/>
          <a:p>
            <a:r>
              <a:rPr lang="en-IN" dirty="0" smtClean="0"/>
              <a:t>Terminal drivers are really just character drivers specialized to deal with communication terminals that connect users to the central UNIX computer system. </a:t>
            </a:r>
          </a:p>
          <a:p>
            <a:r>
              <a:rPr lang="en-IN" dirty="0" smtClean="0"/>
              <a:t>Terminal drivers are responsible not only for shipping data to and from users' terminals, but also for handling line editing, tab expansion, and the many other terminal functions that are part of the standard UNIX terminal interface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a:r>
              <a:rPr lang="en-IN" dirty="0" smtClean="0"/>
              <a:t>Terminal Drivers</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714348" y="1714488"/>
            <a:ext cx="7786742"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STREAMS Drivers</a:t>
            </a:r>
            <a:endParaRPr lang="en-IN" dirty="0"/>
          </a:p>
        </p:txBody>
      </p:sp>
      <p:sp>
        <p:nvSpPr>
          <p:cNvPr id="3" name="Content Placeholder 2"/>
          <p:cNvSpPr>
            <a:spLocks noGrp="1"/>
          </p:cNvSpPr>
          <p:nvPr>
            <p:ph idx="1"/>
          </p:nvPr>
        </p:nvSpPr>
        <p:spPr/>
        <p:txBody>
          <a:bodyPr>
            <a:normAutofit/>
          </a:bodyPr>
          <a:lstStyle/>
          <a:p>
            <a:r>
              <a:rPr lang="en-IN" dirty="0" smtClean="0">
                <a:latin typeface="Arial Rounded MT Bold" pitchFamily="34" charset="0"/>
              </a:rPr>
              <a:t>STREAMS drivers are used to handle high speed communications devices such as networking adapters that deal with unusual-sized chunks of data and that need to handle protocols.</a:t>
            </a:r>
          </a:p>
          <a:p>
            <a:r>
              <a:rPr lang="en-IN" dirty="0" smtClean="0">
                <a:latin typeface="Arial Rounded MT Bold" pitchFamily="34" charset="0"/>
              </a:rPr>
              <a:t>STREAMS drivers are also used to interface terminals. </a:t>
            </a:r>
          </a:p>
          <a:p>
            <a:r>
              <a:rPr lang="en-IN" dirty="0" smtClean="0">
                <a:latin typeface="Arial Rounded MT Bold" pitchFamily="34" charset="0"/>
              </a:rPr>
              <a:t>Networking devices usually support a number of layered protocols. The character model essentially required that each layer of the protocol be implemented within the single driver. This lack of modularity and reusability reduced the efficiency of the system.</a:t>
            </a:r>
          </a:p>
          <a:p>
            <a:r>
              <a:rPr lang="en-US" dirty="0" smtClean="0">
                <a:latin typeface="Arial Rounded MT Bold" pitchFamily="34" charset="0"/>
              </a:rPr>
              <a:t>It is</a:t>
            </a:r>
            <a:r>
              <a:rPr lang="en-IN" dirty="0" smtClean="0">
                <a:latin typeface="Arial Rounded MT Bold" pitchFamily="34" charset="0"/>
              </a:rPr>
              <a:t> much easier to implement network proto-cols. </a:t>
            </a:r>
            <a:endParaRPr lang="en-IN" dirty="0">
              <a:latin typeface="Arial Rounded MT Bol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Anatomy of a Device Driver</a:t>
            </a:r>
            <a:endParaRPr lang="en-IN" dirty="0"/>
          </a:p>
        </p:txBody>
      </p:sp>
      <p:sp>
        <p:nvSpPr>
          <p:cNvPr id="3" name="Content Placeholder 2"/>
          <p:cNvSpPr>
            <a:spLocks noGrp="1"/>
          </p:cNvSpPr>
          <p:nvPr>
            <p:ph idx="1"/>
          </p:nvPr>
        </p:nvSpPr>
        <p:spPr/>
        <p:txBody>
          <a:bodyPr/>
          <a:lstStyle/>
          <a:p>
            <a:r>
              <a:rPr lang="en-IN" dirty="0" smtClean="0"/>
              <a:t>A driver is a set of entry points (routines) that can be called by the operating system. </a:t>
            </a:r>
          </a:p>
          <a:p>
            <a:r>
              <a:rPr lang="en-IN" dirty="0" smtClean="0"/>
              <a:t>A driver can also contain: data structures private to the driver- references to kernel data structures external to the driver; and  routines private to the driver (i.e., not entry points).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dirty="0" smtClean="0"/>
              <a:t>Anatomy of a Device Driver</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642910" y="1571612"/>
            <a:ext cx="7905756"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dirty="0" smtClean="0"/>
              <a:t>Anatomy of a Device Driver</a:t>
            </a:r>
            <a:endParaRPr lang="en-IN" dirty="0"/>
          </a:p>
        </p:txBody>
      </p:sp>
      <p:sp>
        <p:nvSpPr>
          <p:cNvPr id="3" name="Content Placeholder 2"/>
          <p:cNvSpPr>
            <a:spLocks noGrp="1"/>
          </p:cNvSpPr>
          <p:nvPr>
            <p:ph idx="1"/>
          </p:nvPr>
        </p:nvSpPr>
        <p:spPr/>
        <p:txBody>
          <a:bodyPr>
            <a:normAutofit/>
          </a:bodyPr>
          <a:lstStyle/>
          <a:p>
            <a:r>
              <a:rPr lang="en-IN" sz="2000" dirty="0" smtClean="0">
                <a:latin typeface="Arial Rounded MT Bold" pitchFamily="34" charset="0"/>
              </a:rPr>
              <a:t>Most device drivers are written as a single source file. </a:t>
            </a:r>
          </a:p>
          <a:p>
            <a:r>
              <a:rPr lang="en-IN" sz="2000" dirty="0" smtClean="0">
                <a:latin typeface="Arial Rounded MT Bold" pitchFamily="34" charset="0"/>
              </a:rPr>
              <a:t>The initial part of the driver is sometimes called the prologue. </a:t>
            </a:r>
          </a:p>
          <a:p>
            <a:r>
              <a:rPr lang="en-IN" sz="2000" dirty="0" smtClean="0">
                <a:latin typeface="Arial Rounded MT Bold" pitchFamily="34" charset="0"/>
              </a:rPr>
              <a:t>The prologue is everything before the first routine. </a:t>
            </a:r>
          </a:p>
          <a:p>
            <a:pPr lvl="1"/>
            <a:r>
              <a:rPr lang="en-IN" sz="2000" dirty="0" smtClean="0">
                <a:latin typeface="Arial Rounded MT Bold" pitchFamily="34" charset="0"/>
              </a:rPr>
              <a:t> #include directives referencing header files which define various kernel data types and structures; </a:t>
            </a:r>
          </a:p>
          <a:p>
            <a:pPr lvl="1"/>
            <a:r>
              <a:rPr lang="en-IN" sz="2000" dirty="0" smtClean="0">
                <a:latin typeface="Arial Rounded MT Bold" pitchFamily="34" charset="0"/>
              </a:rPr>
              <a:t>#define directives that provide mnemonic_ names for various constants used in the driver (in particular constants related to the location and definition of the hardware registers); </a:t>
            </a:r>
          </a:p>
          <a:p>
            <a:pPr lvl="1"/>
            <a:r>
              <a:rPr lang="en-IN" sz="2000" dirty="0" smtClean="0">
                <a:latin typeface="Arial Rounded MT Bold" pitchFamily="34" charset="0"/>
              </a:rPr>
              <a:t>declarations of variables and data structures. </a:t>
            </a:r>
          </a:p>
          <a:p>
            <a:r>
              <a:rPr lang="en-IN" sz="2400" dirty="0" smtClean="0">
                <a:latin typeface="Arial Rounded MT Bold" pitchFamily="34" charset="0"/>
              </a:rPr>
              <a:t>The remaining parts of the driver are the entry points (C functions referenced by the operating system) and routines (C functions private to the driver.) </a:t>
            </a:r>
            <a:endParaRPr lang="en-IN" sz="2400" dirty="0">
              <a:latin typeface="Arial Rounded MT Bold"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dirty="0" smtClean="0"/>
              <a:t>Anatomy of a Device Driver</a:t>
            </a:r>
            <a:endParaRPr lang="en-IN" dirty="0"/>
          </a:p>
        </p:txBody>
      </p:sp>
      <p:sp>
        <p:nvSpPr>
          <p:cNvPr id="3" name="Content Placeholder 2"/>
          <p:cNvSpPr>
            <a:spLocks noGrp="1"/>
          </p:cNvSpPr>
          <p:nvPr>
            <p:ph idx="1"/>
          </p:nvPr>
        </p:nvSpPr>
        <p:spPr/>
        <p:txBody>
          <a:bodyPr>
            <a:normAutofit lnSpcReduction="10000"/>
          </a:bodyPr>
          <a:lstStyle/>
          <a:p>
            <a:r>
              <a:rPr lang="en-IN" dirty="0" smtClean="0">
                <a:latin typeface="Arial Rounded MT Bold" pitchFamily="34" charset="0"/>
              </a:rPr>
              <a:t>A device driver has three sides: </a:t>
            </a:r>
          </a:p>
          <a:p>
            <a:pPr lvl="1"/>
            <a:r>
              <a:rPr lang="en-IN" dirty="0" smtClean="0">
                <a:latin typeface="Arial Rounded MT Bold" pitchFamily="34" charset="0"/>
              </a:rPr>
              <a:t>one side talks to the rest of the kernel</a:t>
            </a:r>
          </a:p>
          <a:p>
            <a:pPr lvl="1"/>
            <a:r>
              <a:rPr lang="en-IN" dirty="0" smtClean="0">
                <a:latin typeface="Arial Rounded MT Bold" pitchFamily="34" charset="0"/>
              </a:rPr>
              <a:t>one talks to the hardware</a:t>
            </a:r>
          </a:p>
          <a:p>
            <a:pPr lvl="1"/>
            <a:r>
              <a:rPr lang="en-IN" dirty="0" smtClean="0">
                <a:latin typeface="Arial Rounded MT Bold" pitchFamily="34" charset="0"/>
              </a:rPr>
              <a:t>one talks to the user.</a:t>
            </a:r>
          </a:p>
          <a:p>
            <a:r>
              <a:rPr lang="en-IN" dirty="0" smtClean="0">
                <a:latin typeface="Arial Rounded MT Bold" pitchFamily="34" charset="0"/>
              </a:rPr>
              <a:t>In order to talk to the kernel, the driver registers with subsystems to respond to events. Such an event might be the opening of a file, a page fault, the plugging in of a new USB device, etc.</a:t>
            </a:r>
          </a:p>
          <a:p>
            <a:r>
              <a:rPr lang="en-IN" dirty="0" smtClean="0">
                <a:latin typeface="Arial Rounded MT Bold" pitchFamily="34" charset="0"/>
              </a:rPr>
              <a:t>User Interface of a Device driver</a:t>
            </a:r>
            <a:br>
              <a:rPr lang="en-IN" dirty="0" smtClean="0">
                <a:latin typeface="Arial Rounded MT Bold" pitchFamily="34" charset="0"/>
              </a:rPr>
            </a:br>
            <a:r>
              <a:rPr lang="en-IN" dirty="0" smtClean="0">
                <a:latin typeface="Arial Rounded MT Bold" pitchFamily="34" charset="0"/>
              </a:rPr>
              <a:t>Since Linux follows the UNIX model, and in UNIX everything is a file, users talk with device drivers through device files. </a:t>
            </a:r>
          </a:p>
          <a:p>
            <a:pPr lvl="1"/>
            <a:r>
              <a:rPr lang="en-IN" dirty="0" smtClean="0">
                <a:latin typeface="Arial Rounded MT Bold" pitchFamily="34" charset="0"/>
              </a:rPr>
              <a:t>Device files are a mechanism, supplied by the kernel,</a:t>
            </a:r>
            <a:br>
              <a:rPr lang="en-IN" dirty="0" smtClean="0">
                <a:latin typeface="Arial Rounded MT Bold" pitchFamily="34" charset="0"/>
              </a:rPr>
            </a:br>
            <a:r>
              <a:rPr lang="en-IN" dirty="0" smtClean="0">
                <a:latin typeface="Arial Rounded MT Bold" pitchFamily="34" charset="0"/>
              </a:rPr>
              <a:t>precisely for this direct User-Driver interface.</a:t>
            </a:r>
          </a:p>
          <a:p>
            <a:endParaRPr lang="en-IN" dirty="0">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dirty="0" smtClean="0"/>
              <a:t>Device Driver</a:t>
            </a:r>
            <a:endParaRPr lang="en-IN" dirty="0"/>
          </a:p>
        </p:txBody>
      </p:sp>
      <p:sp>
        <p:nvSpPr>
          <p:cNvPr id="3" name="Content Placeholder 2"/>
          <p:cNvSpPr>
            <a:spLocks noGrp="1"/>
          </p:cNvSpPr>
          <p:nvPr>
            <p:ph idx="1"/>
          </p:nvPr>
        </p:nvSpPr>
        <p:spPr>
          <a:xfrm>
            <a:off x="304800" y="1357298"/>
            <a:ext cx="8686800" cy="4786346"/>
          </a:xfrm>
        </p:spPr>
        <p:txBody>
          <a:bodyPr>
            <a:noAutofit/>
          </a:bodyPr>
          <a:lstStyle/>
          <a:p>
            <a:r>
              <a:rPr lang="en-IN" sz="1800" dirty="0" smtClean="0">
                <a:latin typeface="Arial Rounded MT Bold" pitchFamily="34" charset="0"/>
              </a:rPr>
              <a:t>A device driver is the glue between an operating system and its I/0 devices. </a:t>
            </a:r>
          </a:p>
          <a:p>
            <a:pPr lvl="1"/>
            <a:r>
              <a:rPr lang="en-IN" sz="1800" dirty="0" smtClean="0">
                <a:latin typeface="Arial Rounded MT Bold" pitchFamily="34" charset="0"/>
              </a:rPr>
              <a:t>Device drivers stand between an operating system and the peripherals it controls.</a:t>
            </a:r>
          </a:p>
          <a:p>
            <a:r>
              <a:rPr lang="en-IN" sz="1800" dirty="0" smtClean="0">
                <a:latin typeface="Arial Rounded MT Bold" pitchFamily="34" charset="0"/>
              </a:rPr>
              <a:t>Device drivers act as translators, converting the generic requests received from the operating system into commands that specific peripheral controllers can understand.</a:t>
            </a:r>
          </a:p>
          <a:p>
            <a:r>
              <a:rPr lang="en-IN" sz="1800" dirty="0" smtClean="0">
                <a:latin typeface="Arial Rounded MT Bold" pitchFamily="34" charset="0"/>
              </a:rPr>
              <a:t>The applications software makes system calls to the operating system requesting services(for example, write this data to file x). </a:t>
            </a:r>
          </a:p>
          <a:p>
            <a:r>
              <a:rPr lang="en-IN" sz="1800" dirty="0" smtClean="0">
                <a:latin typeface="Arial Rounded MT Bold" pitchFamily="34" charset="0"/>
              </a:rPr>
              <a:t>The operating system analyzes these requests and issues requests to the appropriate device driver (for example, write this data to disk 2, block 23654).</a:t>
            </a:r>
          </a:p>
          <a:p>
            <a:r>
              <a:rPr lang="en-IN" sz="1800" dirty="0" smtClean="0">
                <a:latin typeface="Arial Rounded MT Bold" pitchFamily="34" charset="0"/>
              </a:rPr>
              <a:t>The device driver in turn analyzes the request from the operating system and issues commands to the hardware interface to perform the operations needed to service the request (for example: transfer 1024 bytes starting at address 235400 to disk 2, cylinder 173, head 7, sector 8). </a:t>
            </a:r>
            <a:endParaRPr lang="en-IN" sz="1800" dirty="0">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Basic Device Driver Interface</a:t>
            </a:r>
            <a:endParaRPr lang="en-IN" dirty="0"/>
          </a:p>
        </p:txBody>
      </p:sp>
      <p:sp>
        <p:nvSpPr>
          <p:cNvPr id="3" name="Content Placeholder 2"/>
          <p:cNvSpPr>
            <a:spLocks noGrp="1"/>
          </p:cNvSpPr>
          <p:nvPr>
            <p:ph idx="1"/>
          </p:nvPr>
        </p:nvSpPr>
        <p:spPr/>
        <p:txBody>
          <a:bodyPr>
            <a:normAutofit/>
          </a:bodyPr>
          <a:lstStyle/>
          <a:p>
            <a:r>
              <a:rPr lang="en-IN" dirty="0" smtClean="0"/>
              <a:t>Many RTOSs have a standard interface to the device driver like create ( ), open ( ), read ( ), write ( ), </a:t>
            </a:r>
            <a:r>
              <a:rPr lang="en-IN" dirty="0" err="1" smtClean="0"/>
              <a:t>ioctl</a:t>
            </a:r>
            <a:r>
              <a:rPr lang="en-IN" dirty="0" smtClean="0"/>
              <a:t> ( ). </a:t>
            </a:r>
          </a:p>
          <a:p>
            <a:r>
              <a:rPr lang="en-IN" dirty="0" smtClean="0"/>
              <a:t>Other RTOSs may have their own propriety interface with the same type of functions but with different names and a faster access time to the device. </a:t>
            </a:r>
          </a:p>
          <a:p>
            <a:r>
              <a:rPr lang="en-IN" dirty="0" smtClean="0"/>
              <a:t>As many RTOSs offer an interface to be able to call the device drivers, the device drivers and the application do not have to be linked together. </a:t>
            </a:r>
          </a:p>
          <a:p>
            <a:r>
              <a:rPr lang="en-IN" dirty="0" smtClean="0"/>
              <a:t>This makes it easier to be able to create hardware independent applications.</a:t>
            </a:r>
          </a:p>
          <a:p>
            <a:pPr>
              <a:buNone/>
            </a:pPr>
            <a:r>
              <a:rPr lang="en-IN" dirty="0" smtClean="0"/>
              <a:t/>
            </a:r>
            <a:br>
              <a:rPr lang="en-IN" dirty="0" smtClean="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Device Driver Design Patterns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Subsystem maintainers will ask driver developers to conform to the design patterns such as</a:t>
            </a:r>
          </a:p>
          <a:p>
            <a:pPr lvl="1"/>
            <a:r>
              <a:rPr lang="en-IN" dirty="0" smtClean="0"/>
              <a:t>State Container</a:t>
            </a:r>
          </a:p>
          <a:p>
            <a:pPr lvl="1"/>
            <a:r>
              <a:rPr lang="en-IN" dirty="0" err="1" smtClean="0">
                <a:hlinkClick r:id="rId2" tooltip="container_of"/>
              </a:rPr>
              <a:t>container_of</a:t>
            </a:r>
            <a:r>
              <a:rPr lang="en-IN" dirty="0" smtClean="0">
                <a:hlinkClick r:id="rId2" tooltip="container_of"/>
              </a:rPr>
              <a:t>()</a:t>
            </a:r>
            <a:endParaRPr lang="en-IN" dirty="0" smtClean="0"/>
          </a:p>
          <a:p>
            <a:endParaRPr lang="en-US"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State Container</a:t>
            </a:r>
            <a:endParaRPr lang="en-IN" dirty="0"/>
          </a:p>
        </p:txBody>
      </p:sp>
      <p:sp>
        <p:nvSpPr>
          <p:cNvPr id="3" name="Content Placeholder 2"/>
          <p:cNvSpPr>
            <a:spLocks noGrp="1"/>
          </p:cNvSpPr>
          <p:nvPr>
            <p:ph idx="1"/>
          </p:nvPr>
        </p:nvSpPr>
        <p:spPr/>
        <p:txBody>
          <a:bodyPr/>
          <a:lstStyle/>
          <a:p>
            <a:r>
              <a:rPr lang="en-IN" dirty="0" smtClean="0"/>
              <a:t>While the kernel contains a few device drivers that assume that they will only be probed() once on a certain system, it is custom to assume that the device the driver binds to will appear in several instances. </a:t>
            </a:r>
          </a:p>
          <a:p>
            <a:r>
              <a:rPr lang="en-IN" dirty="0" smtClean="0"/>
              <a:t>This means that the probe() function and all </a:t>
            </a:r>
            <a:r>
              <a:rPr lang="en-IN" dirty="0" err="1" smtClean="0"/>
              <a:t>callbacks</a:t>
            </a:r>
            <a:r>
              <a:rPr lang="en-IN" dirty="0" smtClean="0"/>
              <a:t> need to be re-entrant.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err="1" smtClean="0"/>
              <a:t>container_of</a:t>
            </a:r>
            <a:r>
              <a:rPr lang="en-IN" b="1" dirty="0" smtClean="0"/>
              <a:t>()</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err="1" smtClean="0">
                <a:hlinkClick r:id="rId2" tooltip="container_of"/>
              </a:rPr>
              <a:t>container_of</a:t>
            </a:r>
            <a:r>
              <a:rPr lang="en-IN" dirty="0" smtClean="0">
                <a:hlinkClick r:id="rId2" tooltip="container_of"/>
              </a:rPr>
              <a:t>()</a:t>
            </a:r>
            <a:r>
              <a:rPr lang="en-IN" dirty="0" smtClean="0"/>
              <a:t> is a macro defined in &lt;</a:t>
            </a:r>
            <a:r>
              <a:rPr lang="en-IN" dirty="0" err="1" smtClean="0"/>
              <a:t>linux</a:t>
            </a:r>
            <a:r>
              <a:rPr lang="en-IN" dirty="0" smtClean="0"/>
              <a:t>/</a:t>
            </a:r>
            <a:r>
              <a:rPr lang="en-IN" dirty="0" err="1" smtClean="0"/>
              <a:t>kernel.h</a:t>
            </a:r>
            <a:r>
              <a:rPr lang="en-IN" dirty="0" smtClean="0"/>
              <a:t>&gt;</a:t>
            </a:r>
          </a:p>
          <a:p>
            <a:r>
              <a:rPr lang="en-IN" dirty="0" smtClean="0"/>
              <a:t>What </a:t>
            </a:r>
            <a:r>
              <a:rPr lang="en-IN" dirty="0" err="1" smtClean="0">
                <a:hlinkClick r:id="rId2" tooltip="container_of"/>
              </a:rPr>
              <a:t>container_of</a:t>
            </a:r>
            <a:r>
              <a:rPr lang="en-IN" dirty="0" smtClean="0">
                <a:hlinkClick r:id="rId2" tooltip="container_of"/>
              </a:rPr>
              <a:t>()</a:t>
            </a:r>
            <a:r>
              <a:rPr lang="en-IN" dirty="0" smtClean="0"/>
              <a:t> does is to obtain a pointer to the containing </a:t>
            </a:r>
            <a:r>
              <a:rPr lang="en-IN" dirty="0" err="1" smtClean="0"/>
              <a:t>struct</a:t>
            </a:r>
            <a:r>
              <a:rPr lang="en-IN" dirty="0" smtClean="0"/>
              <a:t> from a pointer to a member which allows object oriented behaviours. </a:t>
            </a:r>
          </a:p>
          <a:p>
            <a:r>
              <a:rPr lang="en-IN" dirty="0" smtClean="0"/>
              <a:t>The contained member must not be a pointer, but an actual member</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When you design your system it is very good if you can split up the software into two parts, one that is hardware independent and one that is hardware dependent, to make it easier to replace one piece of the hardware without having to change the whole application. In the hardware dependent part you should include:</a:t>
            </a:r>
          </a:p>
          <a:p>
            <a:pPr lvl="1"/>
            <a:r>
              <a:rPr lang="en-IN" dirty="0" smtClean="0"/>
              <a:t>Initialization routines for the hardware</a:t>
            </a:r>
          </a:p>
          <a:p>
            <a:pPr lvl="1"/>
            <a:r>
              <a:rPr lang="en-IN" dirty="0" smtClean="0"/>
              <a:t>Device drivers</a:t>
            </a:r>
          </a:p>
          <a:p>
            <a:pPr lvl="1"/>
            <a:r>
              <a:rPr lang="en-IN" dirty="0" smtClean="0"/>
              <a:t>Interrupt Service Routines</a:t>
            </a:r>
          </a:p>
          <a:p>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The device drivers can then be called from the application using RTOS standard calls. The RTOS creates during its own initialization tables that contain function pointers to all the device driver's routines. But as device drivers are initialized after the RTOS has been initialized you can in your device driver use the functionality of the RTOS.</a:t>
            </a:r>
          </a:p>
          <a:p>
            <a:r>
              <a:rPr lang="en-IN" dirty="0" smtClean="0"/>
              <a:t> </a:t>
            </a:r>
          </a:p>
          <a:p>
            <a:r>
              <a:rPr lang="en-IN" dirty="0" smtClean="0"/>
              <a:t>When you design your system, you also have to specify which type of device driver design you need. Should the device driver be interrupt driven, which is most common today, or should the application be polling the device? It of course depends on the device itself, but also on your deadlines in your system. But you also need to specify if your device driver should called synchronously or asynchronously.</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Synchronous Device Driver</a:t>
            </a:r>
            <a:endParaRPr lang="en-IN" dirty="0"/>
          </a:p>
        </p:txBody>
      </p:sp>
      <p:sp>
        <p:nvSpPr>
          <p:cNvPr id="3" name="Content Placeholder 2"/>
          <p:cNvSpPr>
            <a:spLocks noGrp="1"/>
          </p:cNvSpPr>
          <p:nvPr>
            <p:ph idx="1"/>
          </p:nvPr>
        </p:nvSpPr>
        <p:spPr/>
        <p:txBody>
          <a:bodyPr/>
          <a:lstStyle/>
          <a:p>
            <a:r>
              <a:rPr lang="en-IN" dirty="0" smtClean="0"/>
              <a:t>When a task calls a synchronous device driver it means that the task will wait until the device has some data that it can give to the task</a:t>
            </a:r>
          </a:p>
          <a:p>
            <a:r>
              <a:rPr lang="en-IN" dirty="0" smtClean="0"/>
              <a:t>The task is blocked on a semaphore until the driver has been able to read any data from the device.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d.gif"/>
          <p:cNvPicPr>
            <a:picLocks noGrp="1" noChangeAspect="1"/>
          </p:cNvPicPr>
          <p:nvPr>
            <p:ph idx="1"/>
          </p:nvPr>
        </p:nvPicPr>
        <p:blipFill>
          <a:blip r:embed="rId2"/>
          <a:stretch>
            <a:fillRect/>
          </a:stretch>
        </p:blipFill>
        <p:spPr>
          <a:xfrm>
            <a:off x="428596" y="214290"/>
            <a:ext cx="8429684" cy="592935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Asynchronous Device Driver</a:t>
            </a:r>
            <a:endParaRPr lang="en-IN" dirty="0"/>
          </a:p>
        </p:txBody>
      </p:sp>
      <p:sp>
        <p:nvSpPr>
          <p:cNvPr id="3" name="Content Placeholder 2"/>
          <p:cNvSpPr>
            <a:spLocks noGrp="1"/>
          </p:cNvSpPr>
          <p:nvPr>
            <p:ph idx="1"/>
          </p:nvPr>
        </p:nvSpPr>
        <p:spPr/>
        <p:txBody>
          <a:bodyPr/>
          <a:lstStyle/>
          <a:p>
            <a:r>
              <a:rPr lang="en-IN" dirty="0" smtClean="0"/>
              <a:t>When a task calls an asynchronous device driver it means that the task will only check if the device has some data that it can give to the task</a:t>
            </a:r>
          </a:p>
          <a:p>
            <a:r>
              <a:rPr lang="en-IN" dirty="0" smtClean="0"/>
              <a:t>The task is just checking if there is a message in the queue. The device driver can independently of the task send data into queue.</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gif"/>
          <p:cNvPicPr>
            <a:picLocks noGrp="1" noChangeAspect="1"/>
          </p:cNvPicPr>
          <p:nvPr>
            <p:ph idx="1"/>
          </p:nvPr>
        </p:nvPicPr>
        <p:blipFill>
          <a:blip r:embed="rId2"/>
          <a:stretch>
            <a:fillRect/>
          </a:stretch>
        </p:blipFill>
        <p:spPr>
          <a:xfrm>
            <a:off x="642910" y="500042"/>
            <a:ext cx="8201063" cy="538879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dirty="0" smtClean="0"/>
              <a:t>Device Driver</a:t>
            </a:r>
            <a:endParaRPr lang="en-IN" dirty="0"/>
          </a:p>
        </p:txBody>
      </p:sp>
      <p:sp>
        <p:nvSpPr>
          <p:cNvPr id="3" name="Content Placeholder 2"/>
          <p:cNvSpPr>
            <a:spLocks noGrp="1"/>
          </p:cNvSpPr>
          <p:nvPr>
            <p:ph idx="1"/>
          </p:nvPr>
        </p:nvSpPr>
        <p:spPr/>
        <p:txBody>
          <a:bodyPr>
            <a:normAutofit/>
          </a:bodyPr>
          <a:lstStyle/>
          <a:p>
            <a:r>
              <a:rPr lang="en-IN" dirty="0" smtClean="0"/>
              <a:t>A device driver contains all the software routines that are needed to be able to use the device. </a:t>
            </a:r>
          </a:p>
          <a:p>
            <a:r>
              <a:rPr lang="en-IN" dirty="0" smtClean="0"/>
              <a:t>Typically a device driver contains a number of main routines like a initialization routine, that is used to setup the device, a reading routine that is used to be able to read data from the device, and a write routine to be able to write data to the device.</a:t>
            </a:r>
          </a:p>
          <a:p>
            <a:r>
              <a:rPr lang="en-IN" dirty="0" smtClean="0"/>
              <a:t> The device driver may be either interrupt driven or just used as a polling routine.</a:t>
            </a:r>
          </a:p>
          <a:p>
            <a:pPr>
              <a:buNone/>
            </a:pPr>
            <a:r>
              <a:rPr lang="en-IN" dirty="0" smtClean="0"/>
              <a:t> </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Input only</a:t>
            </a:r>
            <a:endParaRPr lang="en-IN" dirty="0"/>
          </a:p>
        </p:txBody>
      </p:sp>
      <p:sp>
        <p:nvSpPr>
          <p:cNvPr id="3" name="Content Placeholder 2"/>
          <p:cNvSpPr>
            <a:spLocks noGrp="1"/>
          </p:cNvSpPr>
          <p:nvPr>
            <p:ph idx="1"/>
          </p:nvPr>
        </p:nvSpPr>
        <p:spPr/>
        <p:txBody>
          <a:bodyPr/>
          <a:lstStyle/>
          <a:p>
            <a:r>
              <a:rPr lang="en-IN" dirty="0" smtClean="0"/>
              <a:t>Sometimes a task only wants to read the actual data from the device, e.g. the speed of a motor or the actual temperature of the oil.</a:t>
            </a:r>
          </a:p>
          <a:p>
            <a:r>
              <a:rPr lang="en-IN" dirty="0" smtClean="0"/>
              <a:t>Instead of using a queue for the data, we use a shared memory area protected by a semaphore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d.gif"/>
          <p:cNvPicPr>
            <a:picLocks noGrp="1" noChangeAspect="1"/>
          </p:cNvPicPr>
          <p:nvPr>
            <p:ph idx="1"/>
          </p:nvPr>
        </p:nvPicPr>
        <p:blipFill>
          <a:blip r:embed="rId2"/>
          <a:stretch>
            <a:fillRect/>
          </a:stretch>
        </p:blipFill>
        <p:spPr>
          <a:xfrm>
            <a:off x="428596" y="428604"/>
            <a:ext cx="8072494" cy="6000792"/>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Serial Input and Output Data Spooler</a:t>
            </a:r>
            <a:endParaRPr lang="en-IN" dirty="0"/>
          </a:p>
        </p:txBody>
      </p:sp>
      <p:sp>
        <p:nvSpPr>
          <p:cNvPr id="3" name="Content Placeholder 2"/>
          <p:cNvSpPr>
            <a:spLocks noGrp="1"/>
          </p:cNvSpPr>
          <p:nvPr>
            <p:ph idx="1"/>
          </p:nvPr>
        </p:nvSpPr>
        <p:spPr/>
        <p:txBody>
          <a:bodyPr/>
          <a:lstStyle/>
          <a:p>
            <a:r>
              <a:rPr lang="en-IN" dirty="0" smtClean="0"/>
              <a:t>If the device driver should be able to handle blocks of data by itself, the device driver needs to have internal buffers for storing data. </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s.gif"/>
          <p:cNvPicPr>
            <a:picLocks noGrp="1" noChangeAspect="1"/>
          </p:cNvPicPr>
          <p:nvPr>
            <p:ph idx="1"/>
          </p:nvPr>
        </p:nvPicPr>
        <p:blipFill>
          <a:blip r:embed="rId2"/>
          <a:stretch>
            <a:fillRect/>
          </a:stretch>
        </p:blipFill>
        <p:spPr>
          <a:xfrm>
            <a:off x="1728787" y="2033587"/>
            <a:ext cx="5686425" cy="401002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d.gif"/>
          <p:cNvPicPr>
            <a:picLocks noGrp="1" noChangeAspect="1"/>
          </p:cNvPicPr>
          <p:nvPr>
            <p:ph idx="1"/>
          </p:nvPr>
        </p:nvPicPr>
        <p:blipFill>
          <a:blip r:embed="rId2"/>
          <a:stretch>
            <a:fillRect/>
          </a:stretch>
        </p:blipFill>
        <p:spPr>
          <a:xfrm>
            <a:off x="1538287" y="1885950"/>
            <a:ext cx="6067425" cy="43053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a:r>
              <a:rPr lang="en-IN" dirty="0" smtClean="0"/>
              <a:t>Device Driver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latin typeface="Arial Rounded MT Bold" pitchFamily="34" charset="0"/>
              </a:rPr>
              <a:t>Drivers accept standard requests for I/O services from the operating system and convert them into the hardware-specific commands and operations required to support the peripheral's interface. </a:t>
            </a:r>
          </a:p>
          <a:p>
            <a:pPr lvl="1"/>
            <a:r>
              <a:rPr lang="en-IN" dirty="0" smtClean="0">
                <a:latin typeface="Arial Rounded MT Bold" pitchFamily="34" charset="0"/>
              </a:rPr>
              <a:t>This not only relieves the operating system of the burden of handling the details of all the different peripherals, it makes it easy to support another peripheral just by adding a driver and without having to modify the operating system itself. </a:t>
            </a:r>
          </a:p>
          <a:p>
            <a:r>
              <a:rPr lang="en-IN" dirty="0" smtClean="0">
                <a:latin typeface="Arial Rounded MT Bold" pitchFamily="34" charset="0"/>
              </a:rPr>
              <a:t>The UNIX operating system supports four different types of drivers (block, character, terminal, and STREAMS) which provide different interfaces between the kernel and the driver. </a:t>
            </a:r>
          </a:p>
          <a:p>
            <a:pPr lvl="1"/>
            <a:r>
              <a:rPr lang="en-IN" dirty="0" smtClean="0">
                <a:latin typeface="Arial Rounded MT Bold" pitchFamily="34" charset="0"/>
              </a:rPr>
              <a:t>This makes it possible to select the most appropriate driver model and interface for the type of device to be supported. </a:t>
            </a:r>
          </a:p>
          <a:p>
            <a:r>
              <a:rPr lang="en-IN" dirty="0" smtClean="0">
                <a:latin typeface="Arial Rounded MT Bold" pitchFamily="34" charset="0"/>
              </a:rPr>
              <a:t>A driver is implemented as a collection of routines, usually written in the C language, that is linked into the kernel. </a:t>
            </a:r>
            <a:endParaRPr lang="en-IN" dirty="0">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d.gif"/>
          <p:cNvPicPr>
            <a:picLocks noGrp="1" noChangeAspect="1"/>
          </p:cNvPicPr>
          <p:nvPr>
            <p:ph idx="1"/>
          </p:nvPr>
        </p:nvPicPr>
        <p:blipFill>
          <a:blip r:embed="rId2"/>
          <a:stretch>
            <a:fillRect/>
          </a:stretch>
        </p:blipFill>
        <p:spPr>
          <a:xfrm>
            <a:off x="857224" y="785794"/>
            <a:ext cx="7429551" cy="51435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Major Design Issues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latin typeface="Arial Rounded MT Bold" pitchFamily="34" charset="0"/>
              </a:rPr>
              <a:t>Issues to be considered are divided into three broad categories: </a:t>
            </a:r>
          </a:p>
          <a:p>
            <a:pPr marL="971550" lvl="1" indent="-514350">
              <a:buAutoNum type="arabicPeriod"/>
            </a:pPr>
            <a:r>
              <a:rPr lang="en-IN" dirty="0" smtClean="0">
                <a:latin typeface="Arial Rounded MT Bold" pitchFamily="34" charset="0"/>
              </a:rPr>
              <a:t>Operating System/Driver Communications </a:t>
            </a:r>
          </a:p>
          <a:p>
            <a:pPr marL="971550" lvl="1" indent="-514350">
              <a:buAutoNum type="arabicPeriod"/>
            </a:pPr>
            <a:r>
              <a:rPr lang="en-IN" dirty="0" smtClean="0">
                <a:latin typeface="Arial Rounded MT Bold" pitchFamily="34" charset="0"/>
              </a:rPr>
              <a:t>Driver/Hardware Communications </a:t>
            </a:r>
          </a:p>
          <a:p>
            <a:pPr marL="971550" lvl="1" indent="-514350">
              <a:buAutoNum type="arabicPeriod"/>
            </a:pPr>
            <a:r>
              <a:rPr lang="en-IN" dirty="0" smtClean="0">
                <a:latin typeface="Arial Rounded MT Bold" pitchFamily="34" charset="0"/>
              </a:rPr>
              <a:t>Driver Operations </a:t>
            </a:r>
          </a:p>
          <a:p>
            <a:pPr marL="571500" indent="-514350"/>
            <a:r>
              <a:rPr lang="en-IN" dirty="0" smtClean="0">
                <a:latin typeface="Arial Rounded MT Bold" pitchFamily="34" charset="0"/>
              </a:rPr>
              <a:t>The </a:t>
            </a:r>
            <a:r>
              <a:rPr lang="en-IN" dirty="0" smtClean="0">
                <a:latin typeface="Arial Rounded MT Bold" pitchFamily="34" charset="0"/>
              </a:rPr>
              <a:t>first </a:t>
            </a:r>
            <a:r>
              <a:rPr lang="en-IN" dirty="0" smtClean="0">
                <a:latin typeface="Arial Rounded MT Bold" pitchFamily="34" charset="0"/>
              </a:rPr>
              <a:t>category covers all of the issues related to the exchange of information (commands and data) between the device driver and the operating system. It also includes support functions that the kernel provides for the benefit of the device driver. </a:t>
            </a:r>
          </a:p>
          <a:p>
            <a:pPr marL="571500" indent="-514350"/>
            <a:r>
              <a:rPr lang="en-IN" dirty="0" smtClean="0">
                <a:latin typeface="Arial Rounded MT Bold" pitchFamily="34" charset="0"/>
              </a:rPr>
              <a:t>The second covers those issues related to the exchange of information (commands and data) between the device driver and the device it controls (</a:t>
            </a:r>
            <a:r>
              <a:rPr lang="en-IN" dirty="0" err="1" smtClean="0">
                <a:latin typeface="Arial Rounded MT Bold" pitchFamily="34" charset="0"/>
              </a:rPr>
              <a:t>j.e</a:t>
            </a:r>
            <a:r>
              <a:rPr lang="en-IN" dirty="0" smtClean="0">
                <a:latin typeface="Arial Rounded MT Bold" pitchFamily="34" charset="0"/>
              </a:rPr>
              <a:t>., the hardware). This also includes issues such a s how software talks to hardware-and how the hardware talks back. </a:t>
            </a:r>
          </a:p>
          <a:p>
            <a:pPr marL="571500" indent="-514350"/>
            <a:r>
              <a:rPr lang="en-IN" dirty="0" smtClean="0">
                <a:latin typeface="Arial Rounded MT Bold" pitchFamily="34" charset="0"/>
              </a:rPr>
              <a:t>The third covers issues related to the </a:t>
            </a:r>
            <a:r>
              <a:rPr lang="en-IN" dirty="0" smtClean="0">
                <a:latin typeface="Arial Rounded MT Bold" pitchFamily="34" charset="0"/>
              </a:rPr>
              <a:t>actual internal operation </a:t>
            </a:r>
            <a:r>
              <a:rPr lang="en-IN" dirty="0" smtClean="0">
                <a:latin typeface="Arial Rounded MT Bold" pitchFamily="34" charset="0"/>
              </a:rPr>
              <a:t>of the </a:t>
            </a:r>
            <a:r>
              <a:rPr lang="en-IN" dirty="0" smtClean="0">
                <a:latin typeface="Arial Rounded MT Bold" pitchFamily="34" charset="0"/>
              </a:rPr>
              <a:t>driver </a:t>
            </a:r>
            <a:r>
              <a:rPr lang="en-IN" dirty="0" smtClean="0">
                <a:latin typeface="Arial Rounded MT Bold" pitchFamily="34" charset="0"/>
              </a:rPr>
              <a:t>itself</a:t>
            </a:r>
            <a:endParaRPr lang="en-IN" dirty="0">
              <a:latin typeface="Arial Rounded MT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IN" sz="3200" dirty="0" smtClean="0">
                <a:latin typeface="Arial Rounded MT Bold" pitchFamily="34" charset="0"/>
              </a:rPr>
              <a:t>Device Driver Operations </a:t>
            </a:r>
            <a:br>
              <a:rPr lang="en-IN" sz="3200" dirty="0" smtClean="0">
                <a:latin typeface="Arial Rounded MT Bold" pitchFamily="34" charset="0"/>
              </a:rPr>
            </a:br>
            <a:endParaRPr lang="en-IN" sz="3200" dirty="0"/>
          </a:p>
        </p:txBody>
      </p:sp>
      <p:sp>
        <p:nvSpPr>
          <p:cNvPr id="3" name="Content Placeholder 2"/>
          <p:cNvSpPr>
            <a:spLocks noGrp="1"/>
          </p:cNvSpPr>
          <p:nvPr>
            <p:ph idx="1"/>
          </p:nvPr>
        </p:nvSpPr>
        <p:spPr/>
        <p:txBody>
          <a:bodyPr>
            <a:normAutofit/>
          </a:bodyPr>
          <a:lstStyle/>
          <a:p>
            <a:r>
              <a:rPr lang="en-IN" dirty="0" smtClean="0"/>
              <a:t>Interpreting commands received from the operating system</a:t>
            </a:r>
          </a:p>
          <a:p>
            <a:r>
              <a:rPr lang="en-IN" dirty="0" smtClean="0"/>
              <a:t>Scheduling multiple outstanding requests for service </a:t>
            </a:r>
          </a:p>
          <a:p>
            <a:r>
              <a:rPr lang="en-IN" dirty="0" smtClean="0"/>
              <a:t>Managing the transfer of data across both </a:t>
            </a:r>
            <a:r>
              <a:rPr lang="en-IN" dirty="0" smtClean="0"/>
              <a:t>interfaces </a:t>
            </a:r>
            <a:r>
              <a:rPr lang="en-IN" dirty="0" smtClean="0"/>
              <a:t>(operating system and hardware ); </a:t>
            </a:r>
          </a:p>
          <a:p>
            <a:r>
              <a:rPr lang="en-IN" dirty="0" smtClean="0"/>
              <a:t>Accepting and processing hardware interrupts; </a:t>
            </a:r>
          </a:p>
          <a:p>
            <a:r>
              <a:rPr lang="en-IN" dirty="0" smtClean="0"/>
              <a:t>Maintaining the integrity of the driver's and the kernel's data structures.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Device Drivers </a:t>
            </a:r>
            <a:endParaRPr lang="en-IN" dirty="0"/>
          </a:p>
        </p:txBody>
      </p:sp>
      <p:sp>
        <p:nvSpPr>
          <p:cNvPr id="3" name="Content Placeholder 2"/>
          <p:cNvSpPr>
            <a:spLocks noGrp="1"/>
          </p:cNvSpPr>
          <p:nvPr>
            <p:ph idx="1"/>
          </p:nvPr>
        </p:nvSpPr>
        <p:spPr/>
        <p:txBody>
          <a:bodyPr>
            <a:normAutofit/>
          </a:bodyPr>
          <a:lstStyle/>
          <a:p>
            <a:r>
              <a:rPr lang="en-IN" dirty="0" smtClean="0"/>
              <a:t>UNIX device drivers can be divided into four different types based entirely on differences in the way they communicate  with the UNIX operating system</a:t>
            </a:r>
            <a:r>
              <a:rPr lang="en-IN" dirty="0" smtClean="0"/>
              <a:t>.</a:t>
            </a:r>
          </a:p>
          <a:p>
            <a:endParaRPr lang="en-IN" dirty="0" smtClean="0"/>
          </a:p>
          <a:p>
            <a:r>
              <a:rPr lang="en-IN" dirty="0" smtClean="0"/>
              <a:t>The </a:t>
            </a:r>
            <a:r>
              <a:rPr lang="en-IN" dirty="0" smtClean="0"/>
              <a:t>types </a:t>
            </a:r>
            <a:r>
              <a:rPr lang="en-IN" dirty="0" smtClean="0"/>
              <a:t>are: block, </a:t>
            </a:r>
            <a:r>
              <a:rPr lang="en-IN" dirty="0" smtClean="0"/>
              <a:t>character, </a:t>
            </a:r>
            <a:r>
              <a:rPr lang="en-IN" dirty="0" smtClean="0"/>
              <a:t>terminal and Streams</a:t>
            </a:r>
            <a:r>
              <a:rPr lang="en-IN" dirty="0" smtClean="0"/>
              <a:t>.</a:t>
            </a:r>
          </a:p>
          <a:p>
            <a:pPr marL="0" indent="0">
              <a:buNone/>
            </a:pPr>
            <a:r>
              <a:rPr lang="en-IN" dirty="0" smtClean="0"/>
              <a:t> </a:t>
            </a:r>
            <a:endParaRPr lang="en-IN" dirty="0" smtClean="0"/>
          </a:p>
          <a:p>
            <a:r>
              <a:rPr lang="en-IN" dirty="0" smtClean="0"/>
              <a:t>The kernel data structures that are accessed and the entry points that the driver can provide vary between the various types of </a:t>
            </a:r>
            <a:r>
              <a:rPr lang="en-IN" dirty="0" smtClean="0"/>
              <a:t>drivers</a:t>
            </a:r>
            <a:r>
              <a:rPr lang="en-IN" dirty="0" smtClean="0"/>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drivers</a:t>
            </a:r>
            <a:endParaRPr lang="en-IN" dirty="0"/>
          </a:p>
        </p:txBody>
      </p:sp>
      <p:sp>
        <p:nvSpPr>
          <p:cNvPr id="3" name="Content Placeholder 2"/>
          <p:cNvSpPr>
            <a:spLocks noGrp="1"/>
          </p:cNvSpPr>
          <p:nvPr>
            <p:ph idx="1"/>
          </p:nvPr>
        </p:nvSpPr>
        <p:spPr/>
        <p:txBody>
          <a:bodyPr>
            <a:normAutofit/>
          </a:bodyPr>
          <a:lstStyle/>
          <a:p>
            <a:r>
              <a:rPr lang="en-IN" dirty="0" smtClean="0"/>
              <a:t>Block drivers communicate with the operating system through a collection of fixed-sized buffers</a:t>
            </a:r>
          </a:p>
          <a:p>
            <a:r>
              <a:rPr lang="en-IN" dirty="0" smtClean="0"/>
              <a:t>The operating system manages a cache of these buffers and attempts to satisfy user requests for data by accessing buffers in the cache. </a:t>
            </a:r>
          </a:p>
          <a:p>
            <a:r>
              <a:rPr lang="en-IN" dirty="0" smtClean="0"/>
              <a:t>The driver is invoked only when the requested data is not in the cache, or when buffers in the cache have been changed and must be written out. </a:t>
            </a:r>
          </a:p>
          <a:p>
            <a:r>
              <a:rPr lang="en-IN" dirty="0" smtClean="0"/>
              <a:t>Block drivers are used primarily to support devices that can contain file systems (such as hard disks).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196</TotalTime>
  <Words>1790</Words>
  <Application>Microsoft Office PowerPoint</Application>
  <PresentationFormat>On-screen Show (4:3)</PresentationFormat>
  <Paragraphs>118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Device Driver</vt:lpstr>
      <vt:lpstr>Device Driver</vt:lpstr>
      <vt:lpstr>Device Driver</vt:lpstr>
      <vt:lpstr>Device Driver</vt:lpstr>
      <vt:lpstr>PowerPoint Presentation</vt:lpstr>
      <vt:lpstr>Major Design Issues </vt:lpstr>
      <vt:lpstr>Device Driver Operations  </vt:lpstr>
      <vt:lpstr>Types of Device Drivers </vt:lpstr>
      <vt:lpstr>Block drivers</vt:lpstr>
      <vt:lpstr>Block drivers</vt:lpstr>
      <vt:lpstr>Character Drivers</vt:lpstr>
      <vt:lpstr>Character Drivers</vt:lpstr>
      <vt:lpstr>Terminal Drivers</vt:lpstr>
      <vt:lpstr>Terminal Drivers</vt:lpstr>
      <vt:lpstr>STREAMS Drivers</vt:lpstr>
      <vt:lpstr>Anatomy of a Device Driver</vt:lpstr>
      <vt:lpstr>Anatomy of a Device Driver</vt:lpstr>
      <vt:lpstr>Anatomy of a Device Driver</vt:lpstr>
      <vt:lpstr>Anatomy of a Device Driver</vt:lpstr>
      <vt:lpstr>Basic Device Driver Interface</vt:lpstr>
      <vt:lpstr>Device Driver Design Patterns </vt:lpstr>
      <vt:lpstr>State Container</vt:lpstr>
      <vt:lpstr>container_of() </vt:lpstr>
      <vt:lpstr>PowerPoint Presentation</vt:lpstr>
      <vt:lpstr>PowerPoint Presentation</vt:lpstr>
      <vt:lpstr>Synchronous Device Driver</vt:lpstr>
      <vt:lpstr>PowerPoint Presentation</vt:lpstr>
      <vt:lpstr>Asynchronous Device Driver</vt:lpstr>
      <vt:lpstr>PowerPoint Presentation</vt:lpstr>
      <vt:lpstr>Latest Input only</vt:lpstr>
      <vt:lpstr>PowerPoint Presentation</vt:lpstr>
      <vt:lpstr>Serial Input and Output Data Spooler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Driver</dc:title>
  <dc:creator>sct</dc:creator>
  <cp:lastModifiedBy>Admin</cp:lastModifiedBy>
  <cp:revision>19</cp:revision>
  <dcterms:created xsi:type="dcterms:W3CDTF">2019-11-14T08:29:32Z</dcterms:created>
  <dcterms:modified xsi:type="dcterms:W3CDTF">2022-12-08T01:24:05Z</dcterms:modified>
</cp:coreProperties>
</file>