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wpRGX8+eRdHycYZboSboGENV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2C18DB-9EBB-4CCC-9BDD-BC80C3F7E12B}">
  <a:tblStyle styleId="{482C18DB-9EBB-4CCC-9BDD-BC80C3F7E1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8051 </a:t>
            </a:r>
            <a:r>
              <a:rPr lang="en-IN"/>
              <a:t>MICROCONTROLLER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1.8051 Architecture - Tutorials" id="148" name="Google Shape;14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7742" y="0"/>
            <a:ext cx="10413600" cy="77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-105757"/>
            <a:ext cx="6715172" cy="678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8051 Internal Architecture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357158" y="1285860"/>
            <a:ext cx="8301038" cy="455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PROCESSOR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processor includes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Arithmetic and Logic Unit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Instruction Decoder and Timing Generation Unit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Accumulator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 register and status register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0"/>
            <a:ext cx="82296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8051 Internal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642918"/>
            <a:ext cx="8543956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ARITHMETIC AND LOGIC UNIT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accumulator is an 8 bit register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 arithmetic and logic operations, one of the operands is in ‘A’ register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INSTRUCTION DECODER AND CONTROL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Decodes the instructions and establish the sequence of events to flow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TIMING GENERATION UNIT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Synchronizes  all the microcontroller operations with the clock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Generates control signals necessary for communication between the microcontroller and peripherals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457200" y="0"/>
            <a:ext cx="82296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8051 Internal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457200" y="642918"/>
            <a:ext cx="822960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CPU REGISTERS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Accumulator (E0 H) register :-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accumulator is an 8 bit register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arithmetic and logic operations, one of the operands is in ‘A’ register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After the arithmetic and logic operations, the result is stored in A register.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B (F0 H) register :-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8 bit register used during multiply and divide operations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multiplication operation,the higher byte of the result is in ‘B’ register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division operation 8 bit divisor is in ‘B’ register and then remainder is stored in ‘B’ register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CPU Registers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0" y="857232"/>
            <a:ext cx="9144000" cy="52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Program Status Word (D0 H) (Flag Register)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8 bits wide, but only 6 bits of it are used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remaining two unused bits are user-definable flags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From the 6 bits, the 4 of them are </a:t>
            </a:r>
            <a:r>
              <a:rPr i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conditional flags-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CY [carry]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	AC [auxiliary carry]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	 P [Parity]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	OV [overflow].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other 2 bits are designated as RS0 and RS1, and are used to change the bank registers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457200" y="0"/>
            <a:ext cx="8229600" cy="42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FORMAT OF PSW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500042"/>
            <a:ext cx="7429552" cy="635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8051 MEMORY ORGANIZATION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divided into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Program Memory and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Data Memory</a:t>
            </a:r>
            <a:endParaRPr/>
          </a:p>
          <a:p>
            <a:pPr indent="-203200" lvl="1" marL="873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Program Memory (ROM) is used for permanent saving program being executed</a:t>
            </a:r>
            <a:endParaRPr/>
          </a:p>
          <a:p>
            <a:pPr indent="-203200" lvl="1" marL="873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Data Memory (RAM) is used for temporarily storing and keeping intermediate results and variables.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357158" y="0"/>
            <a:ext cx="8229600" cy="1071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8051 PROGRAM MEMORY (ROM</a:t>
            </a: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Program Memory (ROM) is used for permanent saving program (CODE) being executed.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8051 memory organization allows external program memory to be added.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If EA=0</a:t>
            </a:r>
            <a:r>
              <a:rPr lang="en-IN"/>
              <a:t> , the microcontroller completely ignores internal program memory and executes only the program stored in external memory.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If EA=1</a:t>
            </a:r>
            <a:r>
              <a:rPr lang="en-IN"/>
              <a:t> In this case, the microcontroller executes first the program from built-in ROM, then the program stored in external memory.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8051 MEMORY ORGANIZATION</a:t>
            </a:r>
            <a:endParaRPr/>
          </a:p>
        </p:txBody>
      </p:sp>
      <p:pic>
        <p:nvPicPr>
          <p:cNvPr id="202" name="Google Shape;20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517" y="1618050"/>
            <a:ext cx="59658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What is a microcontroller?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214282" y="857232"/>
            <a:ext cx="8786874" cy="52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313" lvl="0" marL="873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A microcontroller is a small, low-cost computer-on a-chip which usually includes: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An 8 or 16 bit (CPU).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A small amount of RAM.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Programmable ROM and/or flash memory.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Parallel and/or serial I/O.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 Timers and signal generators.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 Analog to Digital (A/D) and/or Digital to Analog (D/A) conversion.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Structure of Internal RAM of 8051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44" y="-6"/>
            <a:ext cx="8453700" cy="72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457200" y="188640"/>
            <a:ext cx="8229600" cy="85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Special Function Registers (SFRs of 8051)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-55620" l="980" r="-980" t="55620"/>
          <a:stretch/>
        </p:blipFill>
        <p:spPr>
          <a:xfrm>
            <a:off x="107150" y="1045876"/>
            <a:ext cx="9144000" cy="54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457200" y="0"/>
            <a:ext cx="8329642" cy="642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8051 STACK AND REGISTER BANKS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285720" y="642918"/>
            <a:ext cx="8572560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300">
                <a:latin typeface="Times New Roman"/>
                <a:ea typeface="Times New Roman"/>
                <a:cs typeface="Times New Roman"/>
                <a:sym typeface="Times New Roman"/>
              </a:rPr>
              <a:t>128 bytes of RAM in the 8051</a:t>
            </a:r>
            <a:endParaRPr/>
          </a:p>
          <a:p>
            <a:pPr indent="-342931" lvl="0" marL="3429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300">
                <a:latin typeface="Times New Roman"/>
                <a:ea typeface="Times New Roman"/>
                <a:cs typeface="Times New Roman"/>
                <a:sym typeface="Times New Roman"/>
              </a:rPr>
              <a:t>assigned addresses 00 to 7FH. </a:t>
            </a:r>
            <a:endParaRPr/>
          </a:p>
          <a:p>
            <a:pPr indent="-342931" lvl="0" marL="3429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300">
                <a:latin typeface="Times New Roman"/>
                <a:ea typeface="Times New Roman"/>
                <a:cs typeface="Times New Roman"/>
                <a:sym typeface="Times New Roman"/>
              </a:rPr>
              <a:t>The 128 bytes are divided into three different groups as follows.</a:t>
            </a:r>
            <a:endParaRPr/>
          </a:p>
          <a:p>
            <a:pPr indent="-342931" lvl="0" marL="12573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1" lang="en-IN" sz="3300">
                <a:latin typeface="Times New Roman"/>
                <a:ea typeface="Times New Roman"/>
                <a:cs typeface="Times New Roman"/>
                <a:sym typeface="Times New Roman"/>
              </a:rPr>
              <a:t>32 bytes from locations 00 to 1F </a:t>
            </a:r>
            <a:r>
              <a:rPr lang="en-IN" sz="3300">
                <a:latin typeface="Times New Roman"/>
                <a:ea typeface="Times New Roman"/>
                <a:cs typeface="Times New Roman"/>
                <a:sym typeface="Times New Roman"/>
              </a:rPr>
              <a:t>set aside for register banks and the stack.</a:t>
            </a:r>
            <a:endParaRPr/>
          </a:p>
          <a:p>
            <a:pPr indent="-180530" lvl="0" marL="12573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31" lvl="0" marL="12573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1" lang="en-IN" sz="3300">
                <a:latin typeface="Times New Roman"/>
                <a:ea typeface="Times New Roman"/>
                <a:cs typeface="Times New Roman"/>
                <a:sym typeface="Times New Roman"/>
              </a:rPr>
              <a:t>16 bytes from locations 20H to 2FH </a:t>
            </a:r>
            <a:r>
              <a:rPr lang="en-IN" sz="3300">
                <a:latin typeface="Times New Roman"/>
                <a:ea typeface="Times New Roman"/>
                <a:cs typeface="Times New Roman"/>
                <a:sym typeface="Times New Roman"/>
              </a:rPr>
              <a:t>set aside for bit addressable Read/Write memory.</a:t>
            </a:r>
            <a:endParaRPr/>
          </a:p>
          <a:p>
            <a:pPr indent="-180530" lvl="0" marL="12573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31" lvl="0" marL="1257300" rtl="0" algn="l">
              <a:spcBef>
                <a:spcPts val="51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1" lang="en-IN" sz="3300">
                <a:latin typeface="Times New Roman"/>
                <a:ea typeface="Times New Roman"/>
                <a:cs typeface="Times New Roman"/>
                <a:sym typeface="Times New Roman"/>
              </a:rPr>
              <a:t>80 bytes from locations 30H to 7FH </a:t>
            </a:r>
            <a:r>
              <a:rPr lang="en-IN" sz="3300">
                <a:latin typeface="Times New Roman"/>
                <a:ea typeface="Times New Roman"/>
                <a:cs typeface="Times New Roman"/>
                <a:sym typeface="Times New Roman"/>
              </a:rPr>
              <a:t>are used for read and write storage. These 80 bytes locations of RAM are widely used for the purpose of storing data and parameters by 8051 programmers.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IN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457200" y="0"/>
            <a:ext cx="82296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RAM ALLOCATION IN 8051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44" y="785794"/>
            <a:ext cx="1752600" cy="607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0"/>
            <a:ext cx="82296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REGISTER BANKS IN THE 8051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457200" y="1000108"/>
            <a:ext cx="8329642" cy="51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32 bytes of RAM are divided into 4 banks of registers in which each bank has 8 registers, R0 - R7.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RAM locations from 0 to 7 are set aside for bank 0 of R0 - R7.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Second bank of registers R0 - R7 starts at RAM location 08H and goes to location 0FH.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Third bank of R0-R7 starts at memory location 10H and goes to location 17H.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Fourth bank of R0-R7 starts at memory location 18H and goes to location 1FH.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REGISTER BANKS IN THE 8051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pic>
        <p:nvPicPr>
          <p:cNvPr id="239" name="Google Shape;23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43116"/>
            <a:ext cx="8740650" cy="37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STACK IN THE 8051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0" y="1000108"/>
            <a:ext cx="9144000" cy="5857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stack is a section of RAM used by the CPU to store information temporarily.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information could be data or an address.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register used to access the stack is called the SP (stack pointer) register.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stack pointer in the 8051 is only 8 bits wide, which means that it can take values of 00 to FFH.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When the 8051 is powered up, the SP register contains value 07.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means that RAM location 08 is the first location used for the stack by the 8051.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PUSHING ONTO THE STACK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0" y="1000108"/>
            <a:ext cx="9144000" cy="5857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stack pointer (SP) points to the last used location of the stack.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 data is pushed onto the stack, the stack pointer (SP) is incremented by one.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 each PUSH is executed, the contents of the register are saved on the stack and SP is incremented by 1.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 push the registers onto the stack their RAM addresses should be used.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For example, the instruction “PUSH 1″ pushes register Rl onto the stack.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PUSHING ONTO THE STACK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21" y="1214422"/>
            <a:ext cx="9009980" cy="564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POPPING FROM THE STACK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Popping the contents of the stack back into a given register is the opposite process of pushing.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With every pop, the top byte of the stack is copied to the register specified by the instruction and the stack pointer is decremented once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793" y="1600200"/>
            <a:ext cx="595041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POPPING FROM THE STACK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799366"/>
            <a:ext cx="8143932" cy="605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8051 Interrupts 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Structure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interrupt is an external or internal event that disturbs the microcontroller to inform it that a device needs its service.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which is associated with the interrupt is called the </a:t>
            </a: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service routine 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(ISR) or </a:t>
            </a: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Upon receiving the interrupt signal the Microcontroller , finish current instruction and saves the PC on stack. Jumps to a fixed location in memory depending on type of interrupt Starts to execute the interrupt service routine until RETI (return from interrupt)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executing the RETI the microcontroller returns to the place where it was interrupted. Get pop PC from stack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8051 Interrupts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457200" y="1142984"/>
            <a:ext cx="8229600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8051 microcontroller has </a:t>
            </a: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FIVE interrupts in addition to Reset. They are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Timer 0 overflow Interrupt (TF0)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Timer 1 overflow Interrupt (TF1)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External Interrupt 0 (INT0)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External Interrupt 1(INT1)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Serial Port events (buffer full, buffer empty, etc) Interrupt (R1=T1)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8051 Interrupts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Each interrupt has a specific place in code memory where program execution (interrupt service routine) begins. </a:t>
            </a:r>
            <a:endParaRPr/>
          </a:p>
          <a:p>
            <a:pPr indent="-28575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External Interrupt 0: 0003 H </a:t>
            </a:r>
            <a:endParaRPr/>
          </a:p>
          <a:p>
            <a:pPr indent="-28575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Timer 0 overflow: 000B H </a:t>
            </a:r>
            <a:endParaRPr/>
          </a:p>
          <a:p>
            <a:pPr indent="-28575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External Interrupt 1: 0013 H </a:t>
            </a:r>
            <a:endParaRPr/>
          </a:p>
          <a:p>
            <a:pPr indent="-28575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Timer 1 overflow: 001B H </a:t>
            </a:r>
            <a:endParaRPr/>
          </a:p>
          <a:p>
            <a:pPr indent="-28575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Serial Interrupt: 0023 H </a:t>
            </a:r>
            <a:endParaRPr/>
          </a:p>
          <a:p>
            <a:pPr indent="-28575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(Interrupt lists above in the decreasing order of priority)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428604"/>
            <a:ext cx="8839926" cy="607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0"/>
            <a:ext cx="8229600" cy="92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Pin Diagram of 8051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928646"/>
            <a:ext cx="5185264" cy="592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57" y="1600200"/>
            <a:ext cx="3632085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48450" y="-4700"/>
            <a:ext cx="107676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-45719"/>
            <a:ext cx="3008313" cy="457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7"/>
          <p:cNvGraphicFramePr/>
          <p:nvPr/>
        </p:nvGraphicFramePr>
        <p:xfrm>
          <a:off x="5214942" y="27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{482C18DB-9EBB-4CCC-9BDD-BC80C3F7E12B}</a:tableStyleId>
              </a:tblPr>
              <a:tblGrid>
                <a:gridCol w="3714775"/>
              </a:tblGrid>
              <a:tr h="608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7" name="Google Shape;127;p7"/>
          <p:cNvSpPr txBox="1"/>
          <p:nvPr>
            <p:ph idx="2" type="body"/>
          </p:nvPr>
        </p:nvSpPr>
        <p:spPr>
          <a:xfrm>
            <a:off x="0" y="0"/>
            <a:ext cx="5143504" cy="65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Pins 1 to 8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− These pins are known as Port 1. This port doesn’t serve any other functions. It is internally pulled up, bi-directional I/O port.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Pin 9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− It is a RESET pin, which is used to reset the microcontroller to its initial values.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Pins 10 to 17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− These pins are known as Port 3. This port serves some functions like interrupts, timer input, control signals, serial communication signals RxD and TxD, etc.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Pins 18 &amp; 19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− These pins are used for interfacing an external crystal to get the system clock.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Pin 20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− This pin provides the ground supply to the circuit.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Pins 21 to 28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 − These pins are known as Port 2. It serves as I/O port. Higher order address bus signals are also multiplexed using this port.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4" y="23370"/>
            <a:ext cx="4000495" cy="635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-45719"/>
            <a:ext cx="3008313" cy="457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8"/>
          <p:cNvGraphicFramePr/>
          <p:nvPr/>
        </p:nvGraphicFramePr>
        <p:xfrm>
          <a:off x="5214942" y="273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{482C18DB-9EBB-4CCC-9BDD-BC80C3F7E12B}</a:tableStyleId>
              </a:tblPr>
              <a:tblGrid>
                <a:gridCol w="3714775"/>
              </a:tblGrid>
              <a:tr h="608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5" name="Google Shape;135;p8"/>
          <p:cNvSpPr txBox="1"/>
          <p:nvPr>
            <p:ph idx="2" type="body"/>
          </p:nvPr>
        </p:nvSpPr>
        <p:spPr>
          <a:xfrm>
            <a:off x="0" y="0"/>
            <a:ext cx="5143504" cy="65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Pin 29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 − This is PSEN pin which stands for Program Store Enable. It is used to read a signal from the external program memory.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Pin 31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 − This is EA pin which stands for External Access input. It is used to enable/disable the external memory interfacing.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Pin 30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 − This is ALE pin which stands for Address Latch Enable. It is used to demultiplex the address-data signal of port.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Pins 32 to 39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 − These pins are known as Port 0. It serves as I/O port. Lower order address and data bus signals are multiplexed using this port.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Pin 40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 − This pin is used to provide power supply to the circuit.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4" y="0"/>
            <a:ext cx="4000495" cy="635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8051 Internal Architecture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214282" y="1600200"/>
            <a:ext cx="871543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8051 architecture include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8 bit CPU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Four 8 bit I/O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Two 16 bit timers/counters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Universal Asynchronous Receiver Transmitter(UART)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2017-11-06T04:59:50Z</dcterms:created>
  <dc:creator>User1</dc:creator>
</cp:coreProperties>
</file>