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ho+UZyuCq5CbfIqZKyNHyzuje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A,#25</a:t>
            </a:r>
            <a:endParaRPr/>
          </a:p>
        </p:txBody>
      </p:sp>
      <p:sp>
        <p:nvSpPr>
          <p:cNvPr id="306" name="Google Shape;30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JB </a:t>
            </a:r>
            <a:endParaRPr/>
          </a:p>
        </p:txBody>
      </p:sp>
      <p:sp>
        <p:nvSpPr>
          <p:cNvPr id="319" name="Google Shape;31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 name="Google Shape;31;p6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 name="Google Shape;32;p6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3" name="Google Shape;3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0"/>
          <p:cNvSpPr/>
          <p:nvPr>
            <p:ph idx="2" type="pic"/>
          </p:nvPr>
        </p:nvSpPr>
        <p:spPr>
          <a:xfrm>
            <a:off x="1792288" y="612775"/>
            <a:ext cx="5486400" cy="4114800"/>
          </a:xfrm>
          <a:prstGeom prst="rect">
            <a:avLst/>
          </a:prstGeom>
          <a:noFill/>
          <a:ln>
            <a:noFill/>
          </a:ln>
        </p:spPr>
      </p:sp>
      <p:sp>
        <p:nvSpPr>
          <p:cNvPr id="68" name="Google Shape;68;p7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MODULE-5</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IN"/>
              <a:t>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DATA TRANSFER INSTRUCTIONS</a:t>
            </a:r>
            <a:br>
              <a:rPr lang="en-IN"/>
            </a:br>
            <a:endParaRPr/>
          </a:p>
        </p:txBody>
      </p:sp>
      <p:sp>
        <p:nvSpPr>
          <p:cNvPr id="144" name="Google Shape;14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None/>
            </a:pPr>
            <a:r>
              <a:rPr b="1" lang="en-IN"/>
              <a:t>a. Move the contents of a register Rn to A</a:t>
            </a:r>
            <a:endParaRPr/>
          </a:p>
          <a:p>
            <a:pPr indent="-342900" lvl="0" marL="342900" rtl="0" algn="l">
              <a:spcBef>
                <a:spcPts val="352"/>
              </a:spcBef>
              <a:spcAft>
                <a:spcPts val="0"/>
              </a:spcAft>
              <a:buClr>
                <a:schemeClr val="dk1"/>
              </a:buClr>
              <a:buSzPct val="100000"/>
              <a:buNone/>
            </a:pPr>
            <a:r>
              <a:rPr lang="en-IN"/>
              <a:t> i. MOV A,R2 </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None/>
            </a:pPr>
            <a:r>
              <a:rPr b="1" lang="en-IN"/>
              <a:t>b. Move the contents of a register A to Rn</a:t>
            </a:r>
            <a:endParaRPr/>
          </a:p>
          <a:p>
            <a:pPr indent="-342900" lvl="0" marL="342900" rtl="0" algn="l">
              <a:spcBef>
                <a:spcPts val="352"/>
              </a:spcBef>
              <a:spcAft>
                <a:spcPts val="0"/>
              </a:spcAft>
              <a:buClr>
                <a:schemeClr val="dk1"/>
              </a:buClr>
              <a:buSzPct val="100000"/>
              <a:buNone/>
            </a:pPr>
            <a:r>
              <a:rPr lang="en-IN"/>
              <a:t> i. MOV R4,A </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14285"/>
              <a:buNone/>
            </a:pPr>
            <a:r>
              <a:rPr b="1" lang="en-IN">
                <a:latin typeface="Times New Roman"/>
                <a:ea typeface="Times New Roman"/>
                <a:cs typeface="Times New Roman"/>
                <a:sym typeface="Times New Roman"/>
              </a:rPr>
              <a:t>c. Move an immediate 8 bit data to register A or to Rn or to a memory location(direct or indirect)</a:t>
            </a:r>
            <a:endParaRPr sz="2800"/>
          </a:p>
          <a:p>
            <a:pPr indent="-457200" lvl="0" marL="914400" rtl="0" algn="l">
              <a:lnSpc>
                <a:spcPct val="115000"/>
              </a:lnSpc>
              <a:spcBef>
                <a:spcPts val="352"/>
              </a:spcBef>
              <a:spcAft>
                <a:spcPts val="0"/>
              </a:spcAft>
              <a:buClr>
                <a:schemeClr val="dk1"/>
              </a:buClr>
              <a:buSzPct val="114285"/>
              <a:buChar char="•"/>
            </a:pPr>
            <a:r>
              <a:rPr lang="en-IN">
                <a:latin typeface="Times New Roman"/>
                <a:ea typeface="Times New Roman"/>
                <a:cs typeface="Times New Roman"/>
                <a:sym typeface="Times New Roman"/>
              </a:rPr>
              <a:t> i. MOV A, #45H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ii. MOV R6, #51H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iii. MOV 30H, #44H</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 iv. MOV @R0, #0E8H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v. MOV DPTR, #0F5A2H</a:t>
            </a:r>
            <a:endParaRPr sz="2800"/>
          </a:p>
          <a:p>
            <a:pPr indent="-342900" lvl="0" marL="342900" rtl="0" algn="l">
              <a:spcBef>
                <a:spcPts val="1352"/>
              </a:spcBef>
              <a:spcAft>
                <a:spcPts val="0"/>
              </a:spcAft>
              <a:buClr>
                <a:schemeClr val="dk1"/>
              </a:buClr>
              <a:buSzPct val="100000"/>
              <a:buNone/>
            </a:pPr>
            <a:r>
              <a:t/>
            </a:r>
            <a:endParaRPr/>
          </a:p>
          <a:p>
            <a:pPr indent="-231140" lvl="0" marL="342900" rtl="0" algn="l">
              <a:spcBef>
                <a:spcPts val="352"/>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0" name="Google Shape;15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457200" lvl="0" marL="800100" rtl="0" algn="l">
              <a:lnSpc>
                <a:spcPct val="115000"/>
              </a:lnSpc>
              <a:spcBef>
                <a:spcPts val="0"/>
              </a:spcBef>
              <a:spcAft>
                <a:spcPts val="0"/>
              </a:spcAft>
              <a:buClr>
                <a:schemeClr val="dk1"/>
              </a:buClr>
              <a:buSzPct val="114285"/>
              <a:buChar char="•"/>
            </a:pPr>
            <a:r>
              <a:rPr b="1" lang="en-IN">
                <a:latin typeface="Times New Roman"/>
                <a:ea typeface="Times New Roman"/>
                <a:cs typeface="Times New Roman"/>
                <a:sym typeface="Times New Roman"/>
              </a:rPr>
              <a:t>d. Move the contents of a memory location to A or A to a memory location using direct and indirect addressing</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 MOV A, 65H</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ii. MOV A, @R0</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iii. MOV 45H, A</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iv. MOV @R1, A </a:t>
            </a:r>
            <a:endParaRPr sz="2800"/>
          </a:p>
          <a:p>
            <a:pPr indent="-457200" lvl="0" marL="800100" rtl="0" algn="l">
              <a:lnSpc>
                <a:spcPct val="115000"/>
              </a:lnSpc>
              <a:spcBef>
                <a:spcPts val="1400"/>
              </a:spcBef>
              <a:spcAft>
                <a:spcPts val="0"/>
              </a:spcAft>
              <a:buClr>
                <a:schemeClr val="dk1"/>
              </a:buClr>
              <a:buSzPct val="114285"/>
              <a:buChar char="•"/>
            </a:pPr>
            <a:r>
              <a:rPr b="1" lang="en-IN">
                <a:latin typeface="Times New Roman"/>
                <a:ea typeface="Times New Roman"/>
                <a:cs typeface="Times New Roman"/>
                <a:sym typeface="Times New Roman"/>
              </a:rPr>
              <a:t>e. Move the contents of a memory location to Rn or Rn to a memory location using direct addressing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 MOV R3, 65H</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ii. MOV 45H, R2</a:t>
            </a:r>
            <a:endParaRPr sz="2800"/>
          </a:p>
          <a:p>
            <a:pPr indent="-215900" lvl="0" marL="342900" rtl="0" algn="l">
              <a:spcBef>
                <a:spcPts val="14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6" name="Google Shape;15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457200" lvl="0" marL="800100" rtl="0" algn="l">
              <a:lnSpc>
                <a:spcPct val="115000"/>
              </a:lnSpc>
              <a:spcBef>
                <a:spcPts val="0"/>
              </a:spcBef>
              <a:spcAft>
                <a:spcPts val="0"/>
              </a:spcAft>
              <a:buClr>
                <a:schemeClr val="dk1"/>
              </a:buClr>
              <a:buSzPct val="114285"/>
              <a:buChar char="•"/>
            </a:pPr>
            <a:r>
              <a:rPr b="1" lang="en-IN">
                <a:latin typeface="Times New Roman"/>
                <a:ea typeface="Times New Roman"/>
                <a:cs typeface="Times New Roman"/>
                <a:sym typeface="Times New Roman"/>
              </a:rPr>
              <a:t> f. Move the contents of memory location to another memory location using direct and indirect addressing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 MOV 20H, 30H</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 ii. MOV 45H, @R0</a:t>
            </a:r>
            <a:endParaRPr sz="2800"/>
          </a:p>
          <a:p>
            <a:pPr indent="-457200" lvl="0" marL="800100" rtl="0" algn="l">
              <a:lnSpc>
                <a:spcPct val="115000"/>
              </a:lnSpc>
              <a:spcBef>
                <a:spcPts val="1400"/>
              </a:spcBef>
              <a:spcAft>
                <a:spcPts val="0"/>
              </a:spcAft>
              <a:buClr>
                <a:schemeClr val="dk1"/>
              </a:buClr>
              <a:buSzPct val="114285"/>
              <a:buChar char="•"/>
            </a:pPr>
            <a:r>
              <a:rPr b="1" lang="en-IN">
                <a:latin typeface="Times New Roman"/>
                <a:ea typeface="Times New Roman"/>
                <a:cs typeface="Times New Roman"/>
                <a:sym typeface="Times New Roman"/>
              </a:rPr>
              <a:t> g. Move the contents of an external memory to A or A to an external memory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 MOVX A,@R1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ii. MOVX @R0,A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iii. MOVX A,@DPTR </a:t>
            </a:r>
            <a:endParaRPr sz="2800"/>
          </a:p>
          <a:p>
            <a:pPr indent="-457200" lvl="0" marL="914400" rtl="0" algn="l">
              <a:lnSpc>
                <a:spcPct val="115000"/>
              </a:lnSpc>
              <a:spcBef>
                <a:spcPts val="1400"/>
              </a:spcBef>
              <a:spcAft>
                <a:spcPts val="0"/>
              </a:spcAft>
              <a:buClr>
                <a:schemeClr val="dk1"/>
              </a:buClr>
              <a:buSzPct val="114285"/>
              <a:buChar char="•"/>
            </a:pPr>
            <a:r>
              <a:rPr lang="en-IN">
                <a:latin typeface="Times New Roman"/>
                <a:ea typeface="Times New Roman"/>
                <a:cs typeface="Times New Roman"/>
                <a:sym typeface="Times New Roman"/>
              </a:rPr>
              <a:t>iv. MOVX@DPTR,A </a:t>
            </a:r>
            <a:endParaRPr sz="2800"/>
          </a:p>
          <a:p>
            <a:pPr indent="-215900" lvl="0" marL="342900" rtl="0" algn="l">
              <a:spcBef>
                <a:spcPts val="14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800100" rtl="0" algn="l">
              <a:lnSpc>
                <a:spcPct val="115000"/>
              </a:lnSpc>
              <a:spcBef>
                <a:spcPts val="0"/>
              </a:spcBef>
              <a:spcAft>
                <a:spcPts val="0"/>
              </a:spcAft>
              <a:buClr>
                <a:schemeClr val="dk1"/>
              </a:buClr>
              <a:buSzPts val="3200"/>
              <a:buChar char="•"/>
            </a:pPr>
            <a:r>
              <a:rPr b="1" lang="en-IN">
                <a:latin typeface="Times New Roman"/>
                <a:ea typeface="Times New Roman"/>
                <a:cs typeface="Times New Roman"/>
                <a:sym typeface="Times New Roman"/>
              </a:rPr>
              <a:t>h. Move the contents of program memory to A</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 i. MOVC A, @A+PC</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 ii. MOVC A, @A+DPTR</a:t>
            </a:r>
            <a:endParaRPr sz="2800"/>
          </a:p>
          <a:p>
            <a:pPr indent="-139700" lvl="0" marL="342900" rtl="0" algn="l">
              <a:spcBef>
                <a:spcPts val="1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8" name="Google Shape;16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457200" lvl="0" marL="800100" rtl="0" algn="l">
              <a:lnSpc>
                <a:spcPct val="115000"/>
              </a:lnSpc>
              <a:spcBef>
                <a:spcPts val="0"/>
              </a:spcBef>
              <a:spcAft>
                <a:spcPts val="0"/>
              </a:spcAft>
              <a:buClr>
                <a:schemeClr val="dk1"/>
              </a:buClr>
              <a:buSzPct val="114285"/>
              <a:buChar char="•"/>
            </a:pPr>
            <a:r>
              <a:rPr b="1" lang="en-IN">
                <a:latin typeface="Times New Roman"/>
                <a:ea typeface="Times New Roman"/>
                <a:cs typeface="Times New Roman"/>
                <a:sym typeface="Times New Roman"/>
              </a:rPr>
              <a:t>i. Exchange instructions :-The content of source ie., register, direct memory or indirect memory will be exchanged with the contents of destination ie., accumulator</a:t>
            </a:r>
            <a:r>
              <a:rPr lang="en-IN">
                <a:latin typeface="Times New Roman"/>
                <a:ea typeface="Times New Roman"/>
                <a:cs typeface="Times New Roman"/>
                <a:sym typeface="Times New Roman"/>
              </a:rPr>
              <a:t>.</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 i. XCH A,R3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ii. XCH A,@R1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iii. XCH A,54h </a:t>
            </a:r>
            <a:endParaRPr sz="2800"/>
          </a:p>
          <a:p>
            <a:pPr indent="-457200" lvl="0" marL="800100" rtl="0" algn="l">
              <a:lnSpc>
                <a:spcPct val="115000"/>
              </a:lnSpc>
              <a:spcBef>
                <a:spcPts val="1352"/>
              </a:spcBef>
              <a:spcAft>
                <a:spcPts val="0"/>
              </a:spcAft>
              <a:buClr>
                <a:schemeClr val="dk1"/>
              </a:buClr>
              <a:buSzPct val="114285"/>
              <a:buChar char="•"/>
            </a:pPr>
            <a:r>
              <a:rPr b="1" lang="en-IN">
                <a:latin typeface="Times New Roman"/>
                <a:ea typeface="Times New Roman"/>
                <a:cs typeface="Times New Roman"/>
                <a:sym typeface="Times New Roman"/>
              </a:rPr>
              <a:t>j. Exchange digit:- Exchange the lower order nibble of Accumulator (A0-A3) with lower order nibble of the internal RAM location which is indirectly addressed by the register. </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i. XCHD A,@R1</a:t>
            </a:r>
            <a:endParaRPr sz="2800"/>
          </a:p>
          <a:p>
            <a:pPr indent="-457200" lvl="0" marL="914400" rtl="0" algn="l">
              <a:lnSpc>
                <a:spcPct val="115000"/>
              </a:lnSpc>
              <a:spcBef>
                <a:spcPts val="1352"/>
              </a:spcBef>
              <a:spcAft>
                <a:spcPts val="0"/>
              </a:spcAft>
              <a:buClr>
                <a:schemeClr val="dk1"/>
              </a:buClr>
              <a:buSzPct val="114285"/>
              <a:buChar char="•"/>
            </a:pPr>
            <a:r>
              <a:rPr lang="en-IN">
                <a:latin typeface="Times New Roman"/>
                <a:ea typeface="Times New Roman"/>
                <a:cs typeface="Times New Roman"/>
                <a:sym typeface="Times New Roman"/>
              </a:rPr>
              <a:t> ii. XCHD A,@R0</a:t>
            </a:r>
            <a:endParaRPr sz="2800"/>
          </a:p>
          <a:p>
            <a:pPr indent="-231140" lvl="0" marL="342900" rtl="0" algn="l">
              <a:spcBef>
                <a:spcPts val="1352"/>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4" name="Google Shape;17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k.PUSH 25H</a:t>
            </a:r>
            <a:endParaRPr/>
          </a:p>
          <a:p>
            <a:pPr indent="0" lvl="0" marL="0" rtl="0" algn="l">
              <a:spcBef>
                <a:spcPts val="480"/>
              </a:spcBef>
              <a:spcAft>
                <a:spcPts val="0"/>
              </a:spcAft>
              <a:buClr>
                <a:schemeClr val="dk1"/>
              </a:buClr>
              <a:buSzPts val="2400"/>
              <a:buNone/>
            </a:pPr>
            <a:r>
              <a:rPr lang="en-IN" sz="2400">
                <a:latin typeface="Times New Roman"/>
                <a:ea typeface="Times New Roman"/>
                <a:cs typeface="Times New Roman"/>
                <a:sym typeface="Times New Roman"/>
              </a:rPr>
              <a:t>     SP🡨 SP+1 , </a:t>
            </a:r>
            <a:endParaRPr/>
          </a:p>
          <a:p>
            <a:pPr indent="0" lvl="0" marL="0" rtl="0" algn="l">
              <a:spcBef>
                <a:spcPts val="480"/>
              </a:spcBef>
              <a:spcAft>
                <a:spcPts val="0"/>
              </a:spcAft>
              <a:buClr>
                <a:schemeClr val="dk1"/>
              </a:buClr>
              <a:buSzPts val="2400"/>
              <a:buNone/>
            </a:pPr>
            <a:r>
              <a:rPr lang="en-IN" sz="2400">
                <a:latin typeface="Times New Roman"/>
                <a:ea typeface="Times New Roman"/>
                <a:cs typeface="Times New Roman"/>
                <a:sym typeface="Times New Roman"/>
              </a:rPr>
              <a:t>Then  [SP]🡨 [25H]</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l.POP 25H</a:t>
            </a:r>
            <a:endParaRPr/>
          </a:p>
          <a:p>
            <a:pPr indent="0" lvl="0" marL="0" rtl="0" algn="l">
              <a:spcBef>
                <a:spcPts val="480"/>
              </a:spcBef>
              <a:spcAft>
                <a:spcPts val="0"/>
              </a:spcAft>
              <a:buClr>
                <a:schemeClr val="dk1"/>
              </a:buClr>
              <a:buSzPts val="2400"/>
              <a:buNone/>
            </a:pPr>
            <a:r>
              <a:rPr lang="en-IN" sz="2400">
                <a:latin typeface="Times New Roman"/>
                <a:ea typeface="Times New Roman"/>
                <a:cs typeface="Times New Roman"/>
                <a:sym typeface="Times New Roman"/>
              </a:rPr>
              <a:t>First [25H] 🡨[SP] ,Then SP 🡨 SP-1</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ARITHMETIC INSTRUCTIONS</a:t>
            </a:r>
            <a:br>
              <a:rPr lang="en-IN"/>
            </a:br>
            <a:endParaRPr/>
          </a:p>
        </p:txBody>
      </p:sp>
      <p:sp>
        <p:nvSpPr>
          <p:cNvPr id="180" name="Google Shape;18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IN">
                <a:latin typeface="Times New Roman"/>
                <a:ea typeface="Times New Roman"/>
                <a:cs typeface="Times New Roman"/>
                <a:sym typeface="Times New Roman"/>
              </a:rPr>
              <a:t>1.Addition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b="1" lang="en-IN">
                <a:latin typeface="Times New Roman"/>
                <a:ea typeface="Times New Roman"/>
                <a:cs typeface="Times New Roman"/>
                <a:sym typeface="Times New Roman"/>
              </a:rPr>
              <a:t> i. Add the contents of A with immediate data with or without carry.</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lang="en-IN">
                <a:latin typeface="Times New Roman"/>
                <a:ea typeface="Times New Roman"/>
                <a:cs typeface="Times New Roman"/>
                <a:sym typeface="Times New Roman"/>
              </a:rPr>
              <a:t> i. ADD A, #45H</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lang="en-IN">
                <a:latin typeface="Times New Roman"/>
                <a:ea typeface="Times New Roman"/>
                <a:cs typeface="Times New Roman"/>
                <a:sym typeface="Times New Roman"/>
              </a:rPr>
              <a:t> ii. ADDC A, #OB4H</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b="1" lang="en-IN">
                <a:latin typeface="Times New Roman"/>
                <a:ea typeface="Times New Roman"/>
                <a:cs typeface="Times New Roman"/>
                <a:sym typeface="Times New Roman"/>
              </a:rPr>
              <a:t> ii. Add the contents of A with register Rn with or without carry.</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lang="en-IN">
                <a:latin typeface="Times New Roman"/>
                <a:ea typeface="Times New Roman"/>
                <a:cs typeface="Times New Roman"/>
                <a:sym typeface="Times New Roman"/>
              </a:rPr>
              <a:t> i. ADD A, R5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lang="en-IN">
                <a:latin typeface="Times New Roman"/>
                <a:ea typeface="Times New Roman"/>
                <a:cs typeface="Times New Roman"/>
                <a:sym typeface="Times New Roman"/>
              </a:rPr>
              <a:t>ii. ADDC A, R2</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6" name="Google Shape;18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457200" lvl="0" marL="342900" rtl="0" algn="l">
              <a:lnSpc>
                <a:spcPct val="115000"/>
              </a:lnSpc>
              <a:spcBef>
                <a:spcPts val="0"/>
              </a:spcBef>
              <a:spcAft>
                <a:spcPts val="0"/>
              </a:spcAft>
              <a:buClr>
                <a:schemeClr val="dk1"/>
              </a:buClr>
              <a:buSzPts val="3200"/>
              <a:buNone/>
            </a:pPr>
            <a:r>
              <a:rPr b="1" lang="en-IN">
                <a:latin typeface="Times New Roman"/>
                <a:ea typeface="Times New Roman"/>
                <a:cs typeface="Times New Roman"/>
                <a:sym typeface="Times New Roman"/>
              </a:rPr>
              <a:t> iii. Add the contents of A with contents of memory with or without carry using direct and indirect addressing </a:t>
            </a:r>
            <a:endParaRPr sz="2800"/>
          </a:p>
          <a:p>
            <a:pPr indent="-457200" lvl="0" marL="914400" rtl="0" algn="l">
              <a:lnSpc>
                <a:spcPct val="115000"/>
              </a:lnSpc>
              <a:spcBef>
                <a:spcPts val="1640"/>
              </a:spcBef>
              <a:spcAft>
                <a:spcPts val="0"/>
              </a:spcAft>
              <a:buClr>
                <a:schemeClr val="dk1"/>
              </a:buClr>
              <a:buSzPts val="3200"/>
              <a:buAutoNum type="romanLcPeriod"/>
            </a:pPr>
            <a:r>
              <a:rPr lang="en-IN">
                <a:latin typeface="Times New Roman"/>
                <a:ea typeface="Times New Roman"/>
                <a:cs typeface="Times New Roman"/>
                <a:sym typeface="Times New Roman"/>
              </a:rPr>
              <a:t>ADD A, 51H</a:t>
            </a:r>
            <a:endParaRPr sz="2800"/>
          </a:p>
          <a:p>
            <a:pPr indent="-457200" lvl="0" marL="914400" rtl="0" algn="l">
              <a:lnSpc>
                <a:spcPct val="115000"/>
              </a:lnSpc>
              <a:spcBef>
                <a:spcPts val="1640"/>
              </a:spcBef>
              <a:spcAft>
                <a:spcPts val="0"/>
              </a:spcAft>
              <a:buClr>
                <a:schemeClr val="dk1"/>
              </a:buClr>
              <a:buSzPts val="3200"/>
              <a:buAutoNum type="romanLcPeriod"/>
            </a:pPr>
            <a:r>
              <a:rPr lang="en-IN">
                <a:latin typeface="Times New Roman"/>
                <a:ea typeface="Times New Roman"/>
                <a:cs typeface="Times New Roman"/>
                <a:sym typeface="Times New Roman"/>
              </a:rPr>
              <a:t> ADDC A, 75H </a:t>
            </a:r>
            <a:endParaRPr sz="2800"/>
          </a:p>
          <a:p>
            <a:pPr indent="0" lvl="0" marL="0" rtl="0" algn="l">
              <a:spcBef>
                <a:spcPts val="1640"/>
              </a:spcBef>
              <a:spcAft>
                <a:spcPts val="0"/>
              </a:spcAft>
              <a:buClr>
                <a:schemeClr val="dk1"/>
              </a:buClr>
              <a:buSzPts val="3200"/>
              <a:buNone/>
            </a:pPr>
            <a:r>
              <a:rPr lang="en-IN"/>
              <a:t>     iii   ADD A, @R0</a:t>
            </a:r>
            <a:endParaRPr/>
          </a:p>
          <a:p>
            <a:pPr indent="0" lvl="0" marL="0" rtl="0" algn="l">
              <a:spcBef>
                <a:spcPts val="640"/>
              </a:spcBef>
              <a:spcAft>
                <a:spcPts val="0"/>
              </a:spcAft>
              <a:buClr>
                <a:schemeClr val="dk1"/>
              </a:buClr>
              <a:buSzPts val="3200"/>
              <a:buNone/>
            </a:pPr>
            <a:r>
              <a:rPr lang="en-IN"/>
              <a:t>      iv  ADDC A, @R1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2.Subtraction </a:t>
            </a:r>
            <a:br>
              <a:rPr lang="en-IN"/>
            </a:br>
            <a:endParaRPr/>
          </a:p>
        </p:txBody>
      </p:sp>
      <p:sp>
        <p:nvSpPr>
          <p:cNvPr id="192" name="Google Shape;19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l">
              <a:lnSpc>
                <a:spcPct val="115000"/>
              </a:lnSpc>
              <a:spcBef>
                <a:spcPts val="0"/>
              </a:spcBef>
              <a:spcAft>
                <a:spcPts val="0"/>
              </a:spcAft>
              <a:buClr>
                <a:schemeClr val="dk1"/>
              </a:buClr>
              <a:buSzPct val="114285"/>
              <a:buChar char="•"/>
            </a:pPr>
            <a:r>
              <a:rPr b="1" lang="en-IN">
                <a:latin typeface="Times New Roman"/>
                <a:ea typeface="Times New Roman"/>
                <a:cs typeface="Times New Roman"/>
                <a:sym typeface="Times New Roman"/>
              </a:rPr>
              <a:t>i. Subtract the contents of A with immediate data with or without carry. </a:t>
            </a:r>
            <a:endParaRPr sz="2800"/>
          </a:p>
          <a:p>
            <a:pPr indent="-457200" lvl="0" marL="914400" rtl="0" algn="l">
              <a:lnSpc>
                <a:spcPct val="115000"/>
              </a:lnSpc>
              <a:spcBef>
                <a:spcPts val="1544"/>
              </a:spcBef>
              <a:spcAft>
                <a:spcPts val="0"/>
              </a:spcAft>
              <a:buClr>
                <a:schemeClr val="dk1"/>
              </a:buClr>
              <a:buSzPct val="114285"/>
              <a:buChar char="•"/>
            </a:pPr>
            <a:r>
              <a:rPr lang="en-IN">
                <a:latin typeface="Times New Roman"/>
                <a:ea typeface="Times New Roman"/>
                <a:cs typeface="Times New Roman"/>
                <a:sym typeface="Times New Roman"/>
              </a:rPr>
              <a:t>i. SUBB A, #45H </a:t>
            </a:r>
            <a:endParaRPr sz="2800"/>
          </a:p>
          <a:p>
            <a:pPr indent="-457200" lvl="0" marL="914400" rtl="0" algn="l">
              <a:lnSpc>
                <a:spcPct val="115000"/>
              </a:lnSpc>
              <a:spcBef>
                <a:spcPts val="1544"/>
              </a:spcBef>
              <a:spcAft>
                <a:spcPts val="0"/>
              </a:spcAft>
              <a:buClr>
                <a:schemeClr val="dk1"/>
              </a:buClr>
              <a:buSzPct val="114285"/>
              <a:buChar char="•"/>
            </a:pPr>
            <a:r>
              <a:rPr lang="en-IN">
                <a:latin typeface="Times New Roman"/>
                <a:ea typeface="Times New Roman"/>
                <a:cs typeface="Times New Roman"/>
                <a:sym typeface="Times New Roman"/>
              </a:rPr>
              <a:t>ii. SUBB A, #OB4H </a:t>
            </a:r>
            <a:endParaRPr sz="2800"/>
          </a:p>
          <a:p>
            <a:pPr indent="-457200" lvl="0" marL="800100" rtl="0" algn="l">
              <a:lnSpc>
                <a:spcPct val="115000"/>
              </a:lnSpc>
              <a:spcBef>
                <a:spcPts val="1544"/>
              </a:spcBef>
              <a:spcAft>
                <a:spcPts val="0"/>
              </a:spcAft>
              <a:buClr>
                <a:schemeClr val="dk1"/>
              </a:buClr>
              <a:buSzPct val="114285"/>
              <a:buChar char="•"/>
            </a:pPr>
            <a:r>
              <a:rPr b="1" lang="en-IN">
                <a:latin typeface="Times New Roman"/>
                <a:ea typeface="Times New Roman"/>
                <a:cs typeface="Times New Roman"/>
                <a:sym typeface="Times New Roman"/>
              </a:rPr>
              <a:t>ii. Subtract the contents of A with register Rn with or without carry.</a:t>
            </a:r>
            <a:endParaRPr sz="2800"/>
          </a:p>
          <a:p>
            <a:pPr indent="-457200" lvl="0" marL="914400" rtl="0" algn="l">
              <a:lnSpc>
                <a:spcPct val="115000"/>
              </a:lnSpc>
              <a:spcBef>
                <a:spcPts val="1544"/>
              </a:spcBef>
              <a:spcAft>
                <a:spcPts val="0"/>
              </a:spcAft>
              <a:buClr>
                <a:schemeClr val="dk1"/>
              </a:buClr>
              <a:buSzPct val="114285"/>
              <a:buChar char="•"/>
            </a:pPr>
            <a:r>
              <a:rPr lang="en-IN">
                <a:latin typeface="Times New Roman"/>
                <a:ea typeface="Times New Roman"/>
                <a:cs typeface="Times New Roman"/>
                <a:sym typeface="Times New Roman"/>
              </a:rPr>
              <a:t> i. SUBB A, R5 </a:t>
            </a:r>
            <a:endParaRPr sz="2800"/>
          </a:p>
          <a:p>
            <a:pPr indent="-457200" lvl="0" marL="914400" rtl="0" algn="l">
              <a:lnSpc>
                <a:spcPct val="115000"/>
              </a:lnSpc>
              <a:spcBef>
                <a:spcPts val="1544"/>
              </a:spcBef>
              <a:spcAft>
                <a:spcPts val="0"/>
              </a:spcAft>
              <a:buClr>
                <a:schemeClr val="dk1"/>
              </a:buClr>
              <a:buSzPct val="114285"/>
              <a:buChar char="•"/>
            </a:pPr>
            <a:r>
              <a:rPr lang="en-IN">
                <a:latin typeface="Times New Roman"/>
                <a:ea typeface="Times New Roman"/>
                <a:cs typeface="Times New Roman"/>
                <a:sym typeface="Times New Roman"/>
              </a:rPr>
              <a:t>ii. SUBB A, R2</a:t>
            </a:r>
            <a:endParaRPr sz="2800"/>
          </a:p>
          <a:p>
            <a:pPr indent="-170180" lvl="0" marL="342900" rtl="0" algn="l">
              <a:spcBef>
                <a:spcPts val="154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8" name="Google Shape;198;p2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lnSpcReduction="10000"/>
          </a:bodyPr>
          <a:lstStyle/>
          <a:p>
            <a:pPr indent="-457200" lvl="0" marL="800100" rtl="0" algn="l">
              <a:lnSpc>
                <a:spcPct val="115000"/>
              </a:lnSpc>
              <a:spcBef>
                <a:spcPts val="0"/>
              </a:spcBef>
              <a:spcAft>
                <a:spcPts val="0"/>
              </a:spcAft>
              <a:buClr>
                <a:schemeClr val="dk1"/>
              </a:buClr>
              <a:buSzPts val="3200"/>
              <a:buChar char="•"/>
            </a:pPr>
            <a:r>
              <a:rPr b="1" lang="en-IN">
                <a:latin typeface="Times New Roman"/>
                <a:ea typeface="Times New Roman"/>
                <a:cs typeface="Times New Roman"/>
                <a:sym typeface="Times New Roman"/>
              </a:rPr>
              <a:t> iii. Subtract the contents of A with contents of memory with or without carry using direct and indirect addressing </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i. SUBB A, 51H </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ii. SUBB A, 75H </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iii. SUBB A, @R1</a:t>
            </a:r>
            <a:endParaRPr/>
          </a:p>
          <a:p>
            <a:pPr indent="-457200" lvl="0" marL="9144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Simple Subtraction also use SBB, so use CLR C instn before subtraction</a:t>
            </a:r>
            <a:endParaRPr/>
          </a:p>
          <a:p>
            <a:pPr indent="-139700" lvl="0" marL="342900" rtl="0" algn="l">
              <a:spcBef>
                <a:spcPts val="1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8051 Addressing Modes</a:t>
            </a:r>
            <a:endParaRPr b="1" sz="4000">
              <a:latin typeface="Times New Roman"/>
              <a:ea typeface="Times New Roman"/>
              <a:cs typeface="Times New Roman"/>
              <a:sym typeface="Times New Roman"/>
            </a:endParaRPr>
          </a:p>
        </p:txBody>
      </p:sp>
      <p:sp>
        <p:nvSpPr>
          <p:cNvPr id="95" name="Google Shape;95;p2"/>
          <p:cNvSpPr txBox="1"/>
          <p:nvPr>
            <p:ph idx="1" type="body"/>
          </p:nvPr>
        </p:nvSpPr>
        <p:spPr>
          <a:xfrm>
            <a:off x="457200" y="1285860"/>
            <a:ext cx="8229600" cy="484030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latin typeface="Times New Roman"/>
                <a:ea typeface="Times New Roman"/>
                <a:cs typeface="Times New Roman"/>
                <a:sym typeface="Times New Roman"/>
              </a:rPr>
              <a:t>An </a:t>
            </a:r>
            <a:r>
              <a:rPr b="1" lang="en-IN">
                <a:latin typeface="Times New Roman"/>
                <a:ea typeface="Times New Roman"/>
                <a:cs typeface="Times New Roman"/>
                <a:sym typeface="Times New Roman"/>
              </a:rPr>
              <a:t>addressing mode</a:t>
            </a:r>
            <a:r>
              <a:rPr lang="en-IN">
                <a:latin typeface="Times New Roman"/>
                <a:ea typeface="Times New Roman"/>
                <a:cs typeface="Times New Roman"/>
                <a:sym typeface="Times New Roman"/>
              </a:rPr>
              <a:t> refers to how you are addressing a given memory location. The  five different ways of addressing are as follows −</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Immediate addressing mode</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Direct addressing mode</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Register direct addressing mode</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Register indirect addressing mode</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Indexed addressing mode</a:t>
            </a:r>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3.Multiplication </a:t>
            </a:r>
            <a:br>
              <a:rPr lang="en-IN"/>
            </a:br>
            <a:endParaRPr/>
          </a:p>
        </p:txBody>
      </p:sp>
      <p:sp>
        <p:nvSpPr>
          <p:cNvPr id="204" name="Google Shape;20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800100" rtl="0" algn="l">
              <a:lnSpc>
                <a:spcPct val="115000"/>
              </a:lnSpc>
              <a:spcBef>
                <a:spcPts val="0"/>
              </a:spcBef>
              <a:spcAft>
                <a:spcPts val="0"/>
              </a:spcAft>
              <a:buClr>
                <a:schemeClr val="dk1"/>
              </a:buClr>
              <a:buSzPts val="3200"/>
              <a:buChar char="•"/>
            </a:pPr>
            <a:r>
              <a:rPr b="1" lang="en-IN">
                <a:latin typeface="Times New Roman"/>
                <a:ea typeface="Times New Roman"/>
                <a:cs typeface="Times New Roman"/>
                <a:sym typeface="Times New Roman"/>
              </a:rPr>
              <a:t>MUL	 AB. </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MOV A,#45H ;	[A]=45H </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MOV B,#0F5H ;	[B]=F5H </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MUL AB ;	[A] x [B] = 45 x F5 = 4209 ;</a:t>
            </a:r>
            <a:endParaRPr sz="2800"/>
          </a:p>
          <a:p>
            <a:pPr indent="-457200" lvl="0" marL="9144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[A]=09H, [B]=42H</a:t>
            </a:r>
            <a:endParaRPr sz="2800"/>
          </a:p>
          <a:p>
            <a:pPr indent="-139700" lvl="0" marL="342900" rtl="0" algn="l">
              <a:spcBef>
                <a:spcPts val="1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IN">
                <a:latin typeface="Times New Roman"/>
                <a:ea typeface="Times New Roman"/>
                <a:cs typeface="Times New Roman"/>
                <a:sym typeface="Times New Roman"/>
              </a:rPr>
              <a:t>4.Division</a:t>
            </a:r>
            <a:br>
              <a:rPr lang="en-IN" sz="4000"/>
            </a:br>
            <a:endParaRPr/>
          </a:p>
        </p:txBody>
      </p:sp>
      <p:sp>
        <p:nvSpPr>
          <p:cNvPr id="210" name="Google Shape;21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457200" lvl="0" marL="800100" rtl="0" algn="l">
              <a:lnSpc>
                <a:spcPct val="115000"/>
              </a:lnSpc>
              <a:spcBef>
                <a:spcPts val="0"/>
              </a:spcBef>
              <a:spcAft>
                <a:spcPts val="0"/>
              </a:spcAft>
              <a:buClr>
                <a:schemeClr val="dk1"/>
              </a:buClr>
              <a:buSzPts val="3200"/>
              <a:buChar char="•"/>
            </a:pPr>
            <a:r>
              <a:rPr b="1" lang="en-IN">
                <a:latin typeface="Times New Roman"/>
                <a:ea typeface="Times New Roman"/>
                <a:cs typeface="Times New Roman"/>
                <a:sym typeface="Times New Roman"/>
              </a:rPr>
              <a:t>DIV AB. </a:t>
            </a:r>
            <a:endParaRPr sz="2800"/>
          </a:p>
          <a:p>
            <a:pPr indent="0" lvl="0" marL="0" rtl="0" algn="l">
              <a:lnSpc>
                <a:spcPct val="115000"/>
              </a:lnSpc>
              <a:spcBef>
                <a:spcPts val="1640"/>
              </a:spcBef>
              <a:spcAft>
                <a:spcPts val="0"/>
              </a:spcAft>
              <a:buClr>
                <a:schemeClr val="dk1"/>
              </a:buClr>
              <a:buSzPts val="3200"/>
              <a:buNone/>
            </a:pPr>
            <a:r>
              <a:rPr lang="en-IN">
                <a:latin typeface="Times New Roman"/>
                <a:ea typeface="Times New Roman"/>
                <a:cs typeface="Times New Roman"/>
                <a:sym typeface="Times New Roman"/>
              </a:rPr>
              <a:t>Eg:</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 MOV A,#0F5H ;</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 MOV B,#45H ;	</a:t>
            </a:r>
            <a:endParaRPr sz="2800"/>
          </a:p>
          <a:p>
            <a:pPr indent="-342900" lvl="0" marL="3429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DIV AB ;</a:t>
            </a:r>
            <a:endParaRPr/>
          </a:p>
          <a:p>
            <a:pPr indent="0" lvl="0" marL="0" rtl="0" algn="l">
              <a:lnSpc>
                <a:spcPct val="115000"/>
              </a:lnSpc>
              <a:spcBef>
                <a:spcPts val="1640"/>
              </a:spcBef>
              <a:spcAft>
                <a:spcPts val="0"/>
              </a:spcAft>
              <a:buClr>
                <a:schemeClr val="dk1"/>
              </a:buClr>
              <a:buSzPts val="3200"/>
              <a:buNone/>
            </a:pPr>
            <a:r>
              <a:rPr lang="en-IN">
                <a:latin typeface="Times New Roman"/>
                <a:ea typeface="Times New Roman"/>
                <a:cs typeface="Times New Roman"/>
                <a:sym typeface="Times New Roman"/>
              </a:rPr>
              <a:t>  A 🡨----Quotient,  B🡨----Remainder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IN"/>
            </a:br>
            <a:r>
              <a:rPr lang="en-IN"/>
              <a:t>5. </a:t>
            </a:r>
            <a:r>
              <a:rPr b="1" lang="en-IN"/>
              <a:t>DA A (Decimal Adjust After Addition). </a:t>
            </a:r>
            <a:br>
              <a:rPr lang="en-IN"/>
            </a:br>
            <a:endParaRPr/>
          </a:p>
        </p:txBody>
      </p:sp>
      <p:sp>
        <p:nvSpPr>
          <p:cNvPr id="217" name="Google Shape;21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When two BCD numbers are added, the answer is a non-BCD number. To get the result in BCD, we use DA  A instruction after the addition. DA  A works as follows.  If lower nibble is greater than 9 or auxiliary carry is 1, 6 is added to lower nibble.  If upper nibble is greater than 9 or carry is 1, 6 is added to upper nibble.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6. Increment: </a:t>
            </a:r>
            <a:br>
              <a:rPr lang="en-IN"/>
            </a:br>
            <a:endParaRPr/>
          </a:p>
        </p:txBody>
      </p:sp>
      <p:sp>
        <p:nvSpPr>
          <p:cNvPr id="223" name="Google Shape;2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INC increments the value of source by 1. If the initial value of register is FFh, incrementing the value will cause it to reset to 0. The Carry Flag is not set when the value "rolls over" from 255 to 0. In the case of "INC DPTR", the value two-byte unsigned integer value of DPTR is incremented. If the initial value of DPTR is FFFFh, incrementing the value will cause it to reset to 0.</a:t>
            </a:r>
            <a:endParaRPr/>
          </a:p>
          <a:p>
            <a:pPr indent="-342900" lvl="0" marL="342900" rtl="0" algn="l">
              <a:spcBef>
                <a:spcPts val="480"/>
              </a:spcBef>
              <a:spcAft>
                <a:spcPts val="0"/>
              </a:spcAft>
              <a:buClr>
                <a:schemeClr val="dk1"/>
              </a:buClr>
              <a:buSzPts val="2400"/>
              <a:buChar char="•"/>
            </a:pPr>
            <a:r>
              <a:rPr lang="en-IN" sz="2400"/>
              <a:t> INC A </a:t>
            </a:r>
            <a:endParaRPr sz="2400"/>
          </a:p>
          <a:p>
            <a:pPr indent="-342900" lvl="0" marL="342900" rtl="0" algn="l">
              <a:spcBef>
                <a:spcPts val="480"/>
              </a:spcBef>
              <a:spcAft>
                <a:spcPts val="0"/>
              </a:spcAft>
              <a:buClr>
                <a:schemeClr val="dk1"/>
              </a:buClr>
              <a:buSzPts val="2400"/>
              <a:buChar char="•"/>
            </a:pPr>
            <a:r>
              <a:rPr lang="en-IN" sz="2400"/>
              <a:t>INC R1 </a:t>
            </a:r>
            <a:endParaRPr sz="2400"/>
          </a:p>
          <a:p>
            <a:pPr indent="-342900" lvl="0" marL="342900" rtl="0" algn="l">
              <a:spcBef>
                <a:spcPts val="480"/>
              </a:spcBef>
              <a:spcAft>
                <a:spcPts val="0"/>
              </a:spcAft>
              <a:buClr>
                <a:schemeClr val="dk1"/>
              </a:buClr>
              <a:buSzPts val="2400"/>
              <a:buChar char="•"/>
            </a:pPr>
            <a:r>
              <a:rPr lang="en-IN" sz="2400"/>
              <a:t>INC 25H</a:t>
            </a:r>
            <a:endParaRPr sz="2400"/>
          </a:p>
          <a:p>
            <a:pPr indent="-342900" lvl="0" marL="342900" rtl="0" algn="l">
              <a:spcBef>
                <a:spcPts val="480"/>
              </a:spcBef>
              <a:spcAft>
                <a:spcPts val="0"/>
              </a:spcAft>
              <a:buClr>
                <a:schemeClr val="dk1"/>
              </a:buClr>
              <a:buSzPts val="2400"/>
              <a:buChar char="•"/>
            </a:pPr>
            <a:r>
              <a:rPr lang="en-IN" sz="2400"/>
              <a:t>INC @R0</a:t>
            </a:r>
            <a:endParaRPr sz="2400"/>
          </a:p>
          <a:p>
            <a:pPr indent="-342900" lvl="0" marL="342900" rtl="0" algn="l">
              <a:spcBef>
                <a:spcPts val="480"/>
              </a:spcBef>
              <a:spcAft>
                <a:spcPts val="0"/>
              </a:spcAft>
              <a:buClr>
                <a:schemeClr val="dk1"/>
              </a:buClr>
              <a:buSzPts val="2400"/>
              <a:buChar char="•"/>
            </a:pPr>
            <a:r>
              <a:rPr lang="en-IN" sz="2400"/>
              <a:t>INC DPTR </a:t>
            </a:r>
            <a:endParaRPr sz="2400"/>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7.Decrement: </a:t>
            </a:r>
            <a:br>
              <a:rPr lang="en-IN"/>
            </a:br>
            <a:endParaRPr/>
          </a:p>
        </p:txBody>
      </p:sp>
      <p:sp>
        <p:nvSpPr>
          <p:cNvPr id="229" name="Google Shape;22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DEC decrements the value of source by 1. If the initial value of is 0, decrementing the value will cause it to reset to FFh. The Carry Flag is not set when the value "rolls over" from FFh to 0</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DEC A</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 DEC R0</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 DEC 25H</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DEC @R0</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DEC DPTR (Invalid)</a:t>
            </a:r>
            <a:endParaRPr sz="2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5" name="Google Shape;23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LOGICAL INSTRUCTIONS </a:t>
            </a:r>
            <a:br>
              <a:rPr lang="en-IN"/>
            </a:br>
            <a:endParaRPr/>
          </a:p>
        </p:txBody>
      </p:sp>
      <p:sp>
        <p:nvSpPr>
          <p:cNvPr id="242" name="Google Shape;242;p29"/>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2400"/>
              <a:buFont typeface="Calibri"/>
              <a:buAutoNum type="arabicPeriod"/>
            </a:pPr>
            <a:r>
              <a:rPr b="1" lang="en-IN" sz="2400">
                <a:latin typeface="Times New Roman"/>
                <a:ea typeface="Times New Roman"/>
                <a:cs typeface="Times New Roman"/>
                <a:sym typeface="Times New Roman"/>
              </a:rPr>
              <a:t>Logical AND</a:t>
            </a:r>
            <a:endParaRPr sz="2400"/>
          </a:p>
          <a:p>
            <a:pPr indent="-342900" lvl="0" marL="342900" rtl="0" algn="l">
              <a:lnSpc>
                <a:spcPct val="115000"/>
              </a:lnSpc>
              <a:spcBef>
                <a:spcPts val="1480"/>
              </a:spcBef>
              <a:spcAft>
                <a:spcPts val="0"/>
              </a:spcAft>
              <a:buClr>
                <a:schemeClr val="dk1"/>
              </a:buClr>
              <a:buSzPts val="2400"/>
              <a:buChar char="•"/>
            </a:pPr>
            <a:r>
              <a:rPr b="1" lang="en-IN" sz="2400">
                <a:latin typeface="Times New Roman"/>
                <a:ea typeface="Times New Roman"/>
                <a:cs typeface="Times New Roman"/>
                <a:sym typeface="Times New Roman"/>
              </a:rPr>
              <a:t>ANL</a:t>
            </a:r>
            <a:r>
              <a:rPr lang="en-IN" sz="2400">
                <a:latin typeface="Times New Roman"/>
                <a:ea typeface="Times New Roman"/>
                <a:cs typeface="Times New Roman"/>
                <a:sym typeface="Times New Roman"/>
              </a:rPr>
              <a:t> destination, source</a:t>
            </a:r>
            <a:endParaRPr sz="2400"/>
          </a:p>
          <a:p>
            <a:pPr indent="-342900" lvl="0" marL="3429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Eg:-</a:t>
            </a:r>
            <a:endParaRPr sz="2400"/>
          </a:p>
          <a:p>
            <a:pPr indent="-342900" lvl="0" marL="3429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ANL A,#25          ANL A,@R0     ANL 25H,A</a:t>
            </a:r>
            <a:endParaRPr sz="2400"/>
          </a:p>
          <a:p>
            <a:pPr indent="-342900" lvl="0" marL="3429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ANL A, R0           ANL A,20H      ANL 25H, #25</a:t>
            </a:r>
            <a:endParaRPr/>
          </a:p>
          <a:p>
            <a:pPr indent="-342900" lvl="0" marL="342900" rtl="0" algn="l">
              <a:spcBef>
                <a:spcPts val="1480"/>
              </a:spcBef>
              <a:spcAft>
                <a:spcPts val="0"/>
              </a:spcAft>
              <a:buClr>
                <a:schemeClr val="dk1"/>
              </a:buClr>
              <a:buSzPts val="2400"/>
              <a:buChar char="•"/>
            </a:pPr>
            <a:r>
              <a:rPr lang="en-IN" sz="2400"/>
              <a:t>Note:  </a:t>
            </a:r>
            <a:endParaRPr/>
          </a:p>
          <a:p>
            <a:pPr indent="0" lvl="0" marL="0" rtl="0" algn="l">
              <a:spcBef>
                <a:spcPts val="480"/>
              </a:spcBef>
              <a:spcAft>
                <a:spcPts val="0"/>
              </a:spcAft>
              <a:buClr>
                <a:schemeClr val="dk1"/>
              </a:buClr>
              <a:buSzPts val="2400"/>
              <a:buNone/>
            </a:pPr>
            <a:r>
              <a:rPr lang="en-IN" sz="2400"/>
              <a:t>Clear LN, Suppose A= 0011 0101 (AND  LN with 0’s &amp; HN with 1’s)</a:t>
            </a:r>
            <a:endParaRPr/>
          </a:p>
          <a:p>
            <a:pPr indent="0" lvl="0" marL="0" rtl="0" algn="l">
              <a:spcBef>
                <a:spcPts val="560"/>
              </a:spcBef>
              <a:spcAft>
                <a:spcPts val="0"/>
              </a:spcAft>
              <a:buClr>
                <a:schemeClr val="dk1"/>
              </a:buClr>
              <a:buSzPts val="2800"/>
              <a:buNone/>
            </a:pPr>
            <a:r>
              <a:rPr lang="en-IN" sz="2800"/>
              <a:t>  ANL A, #0F0H</a:t>
            </a:r>
            <a:endParaRPr/>
          </a:p>
          <a:p>
            <a:pPr indent="-177800" lvl="0" marL="342900" rtl="0" algn="l">
              <a:lnSpc>
                <a:spcPct val="115000"/>
              </a:lnSpc>
              <a:spcBef>
                <a:spcPts val="520"/>
              </a:spcBef>
              <a:spcAft>
                <a:spcPts val="0"/>
              </a:spcAft>
              <a:buClr>
                <a:schemeClr val="dk1"/>
              </a:buClr>
              <a:buSzPts val="2600"/>
              <a:buNone/>
            </a:pPr>
            <a:r>
              <a:t/>
            </a:r>
            <a:endParaRPr sz="2600"/>
          </a:p>
          <a:p>
            <a:pPr indent="-139700" lvl="0" marL="342900" rtl="0" algn="l">
              <a:spcBef>
                <a:spcPts val="1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Logical OR</a:t>
            </a:r>
            <a:br>
              <a:rPr lang="en-IN"/>
            </a:br>
            <a:endParaRPr/>
          </a:p>
        </p:txBody>
      </p:sp>
      <p:sp>
        <p:nvSpPr>
          <p:cNvPr id="248" name="Google Shape;24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IN">
                <a:latin typeface="Times New Roman"/>
                <a:ea typeface="Times New Roman"/>
                <a:cs typeface="Times New Roman"/>
                <a:sym typeface="Times New Roman"/>
              </a:rPr>
              <a:t>2.ORL destination, source</a:t>
            </a:r>
            <a:endParaRPr/>
          </a:p>
          <a:p>
            <a:pPr indent="-342900" lvl="0" marL="342900" rtl="0" algn="l">
              <a:lnSpc>
                <a:spcPct val="115000"/>
              </a:lnSpc>
              <a:spcBef>
                <a:spcPts val="640"/>
              </a:spcBef>
              <a:spcAft>
                <a:spcPts val="0"/>
              </a:spcAft>
              <a:buClr>
                <a:schemeClr val="dk1"/>
              </a:buClr>
              <a:buSzPts val="3200"/>
              <a:buChar char="•"/>
            </a:pPr>
            <a:r>
              <a:rPr lang="en-IN">
                <a:latin typeface="Times New Roman"/>
                <a:ea typeface="Times New Roman"/>
                <a:cs typeface="Times New Roman"/>
                <a:sym typeface="Times New Roman"/>
              </a:rPr>
              <a:t>Eg:-</a:t>
            </a:r>
            <a:endParaRPr/>
          </a:p>
          <a:p>
            <a:pPr indent="-342900" lvl="0" marL="342900" rtl="0" algn="l">
              <a:lnSpc>
                <a:spcPct val="115000"/>
              </a:lnSpc>
              <a:spcBef>
                <a:spcPts val="1560"/>
              </a:spcBef>
              <a:spcAft>
                <a:spcPts val="0"/>
              </a:spcAft>
              <a:buClr>
                <a:schemeClr val="dk1"/>
              </a:buClr>
              <a:buSzPts val="2800"/>
              <a:buChar char="•"/>
            </a:pPr>
            <a:r>
              <a:rPr lang="en-IN" sz="2800">
                <a:latin typeface="Times New Roman"/>
                <a:ea typeface="Times New Roman"/>
                <a:cs typeface="Times New Roman"/>
                <a:sym typeface="Times New Roman"/>
              </a:rPr>
              <a:t>ORL A,#25          ORL A,@R0     ORL 25H,A</a:t>
            </a:r>
            <a:endParaRPr sz="2800"/>
          </a:p>
          <a:p>
            <a:pPr indent="-342900" lvl="0" marL="342900" rtl="0" algn="l">
              <a:lnSpc>
                <a:spcPct val="115000"/>
              </a:lnSpc>
              <a:spcBef>
                <a:spcPts val="1560"/>
              </a:spcBef>
              <a:spcAft>
                <a:spcPts val="0"/>
              </a:spcAft>
              <a:buClr>
                <a:schemeClr val="dk1"/>
              </a:buClr>
              <a:buSzPts val="2800"/>
              <a:buChar char="•"/>
            </a:pPr>
            <a:r>
              <a:rPr lang="en-IN" sz="2800">
                <a:latin typeface="Times New Roman"/>
                <a:ea typeface="Times New Roman"/>
                <a:cs typeface="Times New Roman"/>
                <a:sym typeface="Times New Roman"/>
              </a:rPr>
              <a:t>ORL A, R0           ORL A,20H      ORL 25H, #25</a:t>
            </a:r>
            <a:endParaRPr sz="2800"/>
          </a:p>
          <a:p>
            <a:pPr indent="-342900" lvl="0" marL="342900" rtl="0" algn="l">
              <a:spcBef>
                <a:spcPts val="1560"/>
              </a:spcBef>
              <a:spcAft>
                <a:spcPts val="0"/>
              </a:spcAft>
              <a:buClr>
                <a:schemeClr val="dk1"/>
              </a:buClr>
              <a:buSzPts val="2800"/>
              <a:buChar char="•"/>
            </a:pPr>
            <a:r>
              <a:rPr lang="en-IN" sz="2800"/>
              <a:t>Note:  </a:t>
            </a:r>
            <a:endParaRPr/>
          </a:p>
          <a:p>
            <a:pPr indent="0" lvl="0" marL="0" rtl="0" algn="l">
              <a:spcBef>
                <a:spcPts val="560"/>
              </a:spcBef>
              <a:spcAft>
                <a:spcPts val="0"/>
              </a:spcAft>
              <a:buClr>
                <a:schemeClr val="dk1"/>
              </a:buClr>
              <a:buSzPts val="2800"/>
              <a:buNone/>
            </a:pPr>
            <a:r>
              <a:rPr lang="en-IN" sz="2800"/>
              <a:t>SET LN  , Suppose A= 0011 0101 (OR  LN with 1’s &amp; HN with 0’s)</a:t>
            </a:r>
            <a:endParaRPr/>
          </a:p>
          <a:p>
            <a:pPr indent="0" lvl="0" marL="0" rtl="0" algn="l">
              <a:spcBef>
                <a:spcPts val="560"/>
              </a:spcBef>
              <a:spcAft>
                <a:spcPts val="0"/>
              </a:spcAft>
              <a:buClr>
                <a:schemeClr val="dk1"/>
              </a:buClr>
              <a:buSzPts val="2800"/>
              <a:buNone/>
            </a:pPr>
            <a:r>
              <a:rPr lang="en-IN" sz="2800"/>
              <a:t>ORL A, #0FH</a:t>
            </a:r>
            <a:endParaRPr/>
          </a:p>
          <a:p>
            <a:pPr indent="0" lvl="0" marL="0" rtl="0" algn="l">
              <a:spcBef>
                <a:spcPts val="560"/>
              </a:spcBef>
              <a:spcAft>
                <a:spcPts val="0"/>
              </a:spcAft>
              <a:buClr>
                <a:schemeClr val="dk1"/>
              </a:buClr>
              <a:buSzPts val="2800"/>
              <a:buNone/>
            </a:pPr>
            <a:r>
              <a:t/>
            </a:r>
            <a:endParaRPr sz="2800"/>
          </a:p>
          <a:p>
            <a:pPr indent="-165100" lvl="0" marL="342900" rtl="0" algn="l">
              <a:lnSpc>
                <a:spcPct val="115000"/>
              </a:lnSpc>
              <a:spcBef>
                <a:spcPts val="560"/>
              </a:spcBef>
              <a:spcAft>
                <a:spcPts val="0"/>
              </a:spcAft>
              <a:buClr>
                <a:schemeClr val="dk1"/>
              </a:buClr>
              <a:buSzPts val="2800"/>
              <a:buNone/>
            </a:pPr>
            <a:r>
              <a:t/>
            </a:r>
            <a:endParaRPr sz="2800"/>
          </a:p>
          <a:p>
            <a:pPr indent="-139700" lvl="0" marL="342900" rtl="0" algn="l">
              <a:spcBef>
                <a:spcPts val="1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Logical Ex-OR</a:t>
            </a:r>
            <a:r>
              <a:rPr lang="en-IN"/>
              <a:t> </a:t>
            </a:r>
            <a:br>
              <a:rPr lang="en-IN"/>
            </a:br>
            <a:endParaRPr/>
          </a:p>
        </p:txBody>
      </p:sp>
      <p:sp>
        <p:nvSpPr>
          <p:cNvPr id="254" name="Google Shape;254;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3.XRL destination, source</a:t>
            </a:r>
            <a:endParaRPr sz="2400"/>
          </a:p>
          <a:p>
            <a:pPr indent="-342900" lvl="0" marL="3429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XRL A,#25          XRL A,@R0     XRL 25H,A</a:t>
            </a:r>
            <a:endParaRPr sz="2400"/>
          </a:p>
          <a:p>
            <a:pPr indent="-342900" lvl="0" marL="342900" rtl="0" algn="l">
              <a:lnSpc>
                <a:spcPct val="115000"/>
              </a:lnSpc>
              <a:spcBef>
                <a:spcPts val="1480"/>
              </a:spcBef>
              <a:spcAft>
                <a:spcPts val="0"/>
              </a:spcAft>
              <a:buClr>
                <a:schemeClr val="dk1"/>
              </a:buClr>
              <a:buSzPts val="2400"/>
              <a:buChar char="•"/>
            </a:pPr>
            <a:r>
              <a:rPr lang="en-IN" sz="2400">
                <a:latin typeface="Times New Roman"/>
                <a:ea typeface="Times New Roman"/>
                <a:cs typeface="Times New Roman"/>
                <a:sym typeface="Times New Roman"/>
              </a:rPr>
              <a:t>XRL A, R0           XRL A,20H      XRL 25H, #25</a:t>
            </a:r>
            <a:endParaRPr sz="2400"/>
          </a:p>
          <a:p>
            <a:pPr indent="-342900" lvl="0" marL="342900" rtl="0" algn="l">
              <a:spcBef>
                <a:spcPts val="1640"/>
              </a:spcBef>
              <a:spcAft>
                <a:spcPts val="0"/>
              </a:spcAft>
              <a:buClr>
                <a:schemeClr val="dk1"/>
              </a:buClr>
              <a:buSzPts val="3200"/>
              <a:buChar char="•"/>
            </a:pPr>
            <a:r>
              <a:rPr lang="en-IN" sz="3200"/>
              <a:t>Note:  </a:t>
            </a:r>
            <a:endParaRPr/>
          </a:p>
          <a:p>
            <a:pPr indent="0" lvl="0" marL="0" rtl="0" algn="l">
              <a:spcBef>
                <a:spcPts val="640"/>
              </a:spcBef>
              <a:spcAft>
                <a:spcPts val="0"/>
              </a:spcAft>
              <a:buClr>
                <a:schemeClr val="dk1"/>
              </a:buClr>
              <a:buSzPts val="3200"/>
              <a:buNone/>
            </a:pPr>
            <a:r>
              <a:rPr lang="en-IN"/>
              <a:t>Complement </a:t>
            </a:r>
            <a:r>
              <a:rPr lang="en-IN" sz="3200"/>
              <a:t> LN, Suppose A= 0011 0101 (XRL  LN with 1’s &amp; HN with 0’s)</a:t>
            </a:r>
            <a:endParaRPr/>
          </a:p>
          <a:p>
            <a:pPr indent="0" lvl="0" marL="0" rtl="0" algn="l">
              <a:spcBef>
                <a:spcPts val="640"/>
              </a:spcBef>
              <a:spcAft>
                <a:spcPts val="0"/>
              </a:spcAft>
              <a:buClr>
                <a:schemeClr val="dk1"/>
              </a:buClr>
              <a:buSzPts val="3200"/>
              <a:buNone/>
            </a:pPr>
            <a:r>
              <a:rPr lang="en-IN"/>
              <a:t>XRL  A, 0FH</a:t>
            </a:r>
            <a:endParaRPr sz="32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IN"/>
            </a:br>
            <a:endParaRPr/>
          </a:p>
        </p:txBody>
      </p:sp>
      <p:sp>
        <p:nvSpPr>
          <p:cNvPr id="260" name="Google Shape;26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IN">
                <a:latin typeface="Times New Roman"/>
                <a:ea typeface="Times New Roman"/>
                <a:cs typeface="Times New Roman"/>
                <a:sym typeface="Times New Roman"/>
              </a:rPr>
              <a:t>4.Logical NOT</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rPr lang="en-IN">
                <a:latin typeface="Times New Roman"/>
                <a:ea typeface="Times New Roman"/>
                <a:cs typeface="Times New Roman"/>
                <a:sym typeface="Times New Roman"/>
              </a:rPr>
              <a:t>CPL A, CPL C, CPL bit address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rPr b="1" lang="en-IN">
                <a:latin typeface="Times New Roman"/>
                <a:ea typeface="Times New Roman"/>
                <a:cs typeface="Times New Roman"/>
                <a:sym typeface="Times New Roman"/>
              </a:rPr>
              <a:t>5.SWAP A </a:t>
            </a:r>
            <a:r>
              <a:rPr lang="en-IN">
                <a:latin typeface="Times New Roman"/>
                <a:ea typeface="Times New Roman"/>
                <a:cs typeface="Times New Roman"/>
                <a:sym typeface="Times New Roman"/>
              </a:rPr>
              <a:t>– Swap the upper nibble and lower nibble of A.</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br>
              <a:rPr b="1" lang="en-IN" sz="4000">
                <a:latin typeface="Times New Roman"/>
                <a:ea typeface="Times New Roman"/>
                <a:cs typeface="Times New Roman"/>
                <a:sym typeface="Times New Roman"/>
              </a:rPr>
            </a:br>
            <a:br>
              <a:rPr b="1" lang="en-IN" sz="4000">
                <a:latin typeface="Times New Roman"/>
                <a:ea typeface="Times New Roman"/>
                <a:cs typeface="Times New Roman"/>
                <a:sym typeface="Times New Roman"/>
              </a:rPr>
            </a:br>
            <a:r>
              <a:rPr b="1" lang="en-IN" sz="4000">
                <a:latin typeface="Times New Roman"/>
                <a:ea typeface="Times New Roman"/>
                <a:cs typeface="Times New Roman"/>
                <a:sym typeface="Times New Roman"/>
              </a:rPr>
              <a:t>Immediate Addressing Mode</a:t>
            </a:r>
            <a:br>
              <a:rPr b="1" lang="en-IN" sz="4000">
                <a:latin typeface="Times New Roman"/>
                <a:ea typeface="Times New Roman"/>
                <a:cs typeface="Times New Roman"/>
                <a:sym typeface="Times New Roman"/>
              </a:rPr>
            </a:br>
            <a:endParaRPr b="1" sz="4000">
              <a:latin typeface="Times New Roman"/>
              <a:ea typeface="Times New Roman"/>
              <a:cs typeface="Times New Roman"/>
              <a:sym typeface="Times New Roman"/>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IN" sz="2800">
                <a:latin typeface="Times New Roman"/>
                <a:ea typeface="Times New Roman"/>
                <a:cs typeface="Times New Roman"/>
                <a:sym typeface="Times New Roman"/>
              </a:rPr>
              <a:t>Data operand is a constant and it is a part of the instruction itself </a:t>
            </a:r>
            <a:endParaRPr/>
          </a:p>
          <a:p>
            <a:pPr indent="-342900" lvl="0" marL="342900" rtl="0" algn="l">
              <a:spcBef>
                <a:spcPts val="560"/>
              </a:spcBef>
              <a:spcAft>
                <a:spcPts val="0"/>
              </a:spcAft>
              <a:buClr>
                <a:schemeClr val="dk1"/>
              </a:buClr>
              <a:buSzPts val="2800"/>
              <a:buFont typeface="Arial"/>
              <a:buChar char="•"/>
            </a:pPr>
            <a:r>
              <a:rPr lang="en-IN" sz="2800">
                <a:latin typeface="Times New Roman"/>
                <a:ea typeface="Times New Roman"/>
                <a:cs typeface="Times New Roman"/>
                <a:sym typeface="Times New Roman"/>
              </a:rPr>
              <a:t>The data must be preceded by a # sign. </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Eg1:-MOV A, #63H 	</a:t>
            </a:r>
            <a:endParaRPr/>
          </a:p>
          <a:p>
            <a:pPr indent="0" lvl="0" marL="0" rtl="0" algn="l">
              <a:spcBef>
                <a:spcPts val="560"/>
              </a:spcBef>
              <a:spcAft>
                <a:spcPts val="0"/>
              </a:spcAft>
              <a:buClr>
                <a:schemeClr val="dk1"/>
              </a:buClr>
              <a:buSzPts val="2800"/>
              <a:buNone/>
            </a:pPr>
            <a:r>
              <a:rPr lang="en-IN" sz="2800">
                <a:latin typeface="Times New Roman"/>
                <a:ea typeface="Times New Roman"/>
                <a:cs typeface="Times New Roman"/>
                <a:sym typeface="Times New Roman"/>
              </a:rPr>
              <a:t>The data (constant) 63 is moved to the accumulator register </a:t>
            </a:r>
            <a:endParaRPr/>
          </a:p>
          <a:p>
            <a:pPr indent="-342900" lvl="0" marL="342900" rtl="0" algn="l">
              <a:spcBef>
                <a:spcPts val="560"/>
              </a:spcBef>
              <a:spcAft>
                <a:spcPts val="0"/>
              </a:spcAft>
              <a:buClr>
                <a:schemeClr val="dk1"/>
              </a:buClr>
              <a:buSzPts val="2800"/>
              <a:buChar char="•"/>
            </a:pPr>
            <a:r>
              <a:rPr lang="en-IN" sz="2800">
                <a:latin typeface="Times New Roman"/>
                <a:ea typeface="Times New Roman"/>
                <a:cs typeface="Times New Roman"/>
                <a:sym typeface="Times New Roman"/>
              </a:rPr>
              <a:t>Eg2: MOV DPTR, # 2000H</a:t>
            </a:r>
            <a:endParaRPr/>
          </a:p>
          <a:p>
            <a:pPr indent="-165100" lvl="0" marL="342900" rtl="0" algn="l">
              <a:spcBef>
                <a:spcPts val="560"/>
              </a:spcBef>
              <a:spcAft>
                <a:spcPts val="0"/>
              </a:spcAft>
              <a:buClr>
                <a:schemeClr val="dk1"/>
              </a:buClr>
              <a:buSzPts val="2800"/>
              <a:buNone/>
            </a:pPr>
            <a:r>
              <a:t/>
            </a:r>
            <a:endParaRPr b="1" sz="2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Rotate Instructions</a:t>
            </a:r>
            <a:br>
              <a:rPr lang="en-IN"/>
            </a:br>
            <a:endParaRPr/>
          </a:p>
        </p:txBody>
      </p:sp>
      <p:sp>
        <p:nvSpPr>
          <p:cNvPr id="266" name="Google Shape;266;p33"/>
          <p:cNvSpPr txBox="1"/>
          <p:nvPr>
            <p:ph idx="1" type="body"/>
          </p:nvPr>
        </p:nvSpPr>
        <p:spPr>
          <a:xfrm>
            <a:off x="457200" y="1628800"/>
            <a:ext cx="8229600" cy="5357192"/>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lnSpc>
                <a:spcPct val="115000"/>
              </a:lnSpc>
              <a:spcBef>
                <a:spcPts val="0"/>
              </a:spcBef>
              <a:spcAft>
                <a:spcPts val="0"/>
              </a:spcAft>
              <a:buClr>
                <a:schemeClr val="dk1"/>
              </a:buClr>
              <a:buSzPct val="100000"/>
              <a:buChar char="•"/>
            </a:pPr>
            <a:r>
              <a:rPr b="1" lang="en-IN" sz="8000">
                <a:latin typeface="Times New Roman"/>
                <a:ea typeface="Times New Roman"/>
                <a:cs typeface="Times New Roman"/>
                <a:sym typeface="Times New Roman"/>
              </a:rPr>
              <a:t>RR A</a:t>
            </a:r>
            <a:r>
              <a:rPr lang="en-IN" sz="8000">
                <a:latin typeface="Times New Roman"/>
                <a:ea typeface="Times New Roman"/>
                <a:cs typeface="Times New Roman"/>
                <a:sym typeface="Times New Roman"/>
              </a:rPr>
              <a:t> </a:t>
            </a:r>
            <a:endParaRPr sz="8000"/>
          </a:p>
          <a:p>
            <a:pPr indent="-342900" lvl="0" marL="342900" rtl="0" algn="l">
              <a:lnSpc>
                <a:spcPct val="115000"/>
              </a:lnSpc>
              <a:spcBef>
                <a:spcPts val="1400"/>
              </a:spcBef>
              <a:spcAft>
                <a:spcPts val="0"/>
              </a:spcAft>
              <a:buClr>
                <a:schemeClr val="dk1"/>
              </a:buClr>
              <a:buSzPct val="100000"/>
              <a:buChar char="•"/>
            </a:pPr>
            <a:r>
              <a:rPr lang="en-IN" sz="8000">
                <a:latin typeface="Times New Roman"/>
                <a:ea typeface="Times New Roman"/>
                <a:cs typeface="Times New Roman"/>
                <a:sym typeface="Times New Roman"/>
              </a:rPr>
              <a:t>This instruction is rotate right the accumulator. Each bit is shifted one location to the right, with bit 0 going to bit 7.</a:t>
            </a:r>
            <a:endParaRPr sz="8000"/>
          </a:p>
          <a:p>
            <a:pPr indent="-342900" lvl="0" marL="342900" rtl="0" algn="l">
              <a:lnSpc>
                <a:spcPct val="115000"/>
              </a:lnSpc>
              <a:spcBef>
                <a:spcPts val="1400"/>
              </a:spcBef>
              <a:spcAft>
                <a:spcPts val="0"/>
              </a:spcAft>
              <a:buClr>
                <a:schemeClr val="dk1"/>
              </a:buClr>
              <a:buSzPct val="100000"/>
              <a:buChar char="•"/>
            </a:pPr>
            <a:r>
              <a:rPr b="1" lang="en-IN" sz="8000">
                <a:latin typeface="Times New Roman"/>
                <a:ea typeface="Times New Roman"/>
                <a:cs typeface="Times New Roman"/>
                <a:sym typeface="Times New Roman"/>
              </a:rPr>
              <a:t>RL A </a:t>
            </a:r>
            <a:endParaRPr sz="8000"/>
          </a:p>
          <a:p>
            <a:pPr indent="-342900" lvl="0" marL="342900" rtl="0" algn="l">
              <a:lnSpc>
                <a:spcPct val="115000"/>
              </a:lnSpc>
              <a:spcBef>
                <a:spcPts val="1400"/>
              </a:spcBef>
              <a:spcAft>
                <a:spcPts val="0"/>
              </a:spcAft>
              <a:buClr>
                <a:schemeClr val="dk1"/>
              </a:buClr>
              <a:buSzPct val="100000"/>
              <a:buChar char="•"/>
            </a:pPr>
            <a:r>
              <a:rPr lang="en-IN" sz="8000">
                <a:latin typeface="Times New Roman"/>
                <a:ea typeface="Times New Roman"/>
                <a:cs typeface="Times New Roman"/>
                <a:sym typeface="Times New Roman"/>
              </a:rPr>
              <a:t>Rotate left the accumulator. Each bit is shifted one location to the left, with bit 7 going to bit 0</a:t>
            </a:r>
            <a:endParaRPr sz="8000"/>
          </a:p>
          <a:p>
            <a:pPr indent="-342900" lvl="0" marL="342900" rtl="0" algn="l">
              <a:lnSpc>
                <a:spcPct val="115000"/>
              </a:lnSpc>
              <a:spcBef>
                <a:spcPts val="1400"/>
              </a:spcBef>
              <a:spcAft>
                <a:spcPts val="0"/>
              </a:spcAft>
              <a:buClr>
                <a:schemeClr val="dk1"/>
              </a:buClr>
              <a:buSzPct val="100000"/>
              <a:buChar char="•"/>
            </a:pPr>
            <a:r>
              <a:rPr b="1" lang="en-IN" sz="8000">
                <a:latin typeface="Times New Roman"/>
                <a:ea typeface="Times New Roman"/>
                <a:cs typeface="Times New Roman"/>
                <a:sym typeface="Times New Roman"/>
              </a:rPr>
              <a:t>RRC A</a:t>
            </a:r>
            <a:endParaRPr sz="8000"/>
          </a:p>
          <a:p>
            <a:pPr indent="-342900" lvl="0" marL="342900" rtl="0" algn="l">
              <a:lnSpc>
                <a:spcPct val="115000"/>
              </a:lnSpc>
              <a:spcBef>
                <a:spcPts val="1400"/>
              </a:spcBef>
              <a:spcAft>
                <a:spcPts val="0"/>
              </a:spcAft>
              <a:buClr>
                <a:schemeClr val="dk1"/>
              </a:buClr>
              <a:buSzPct val="100000"/>
              <a:buChar char="•"/>
            </a:pPr>
            <a:r>
              <a:rPr lang="en-IN" sz="8000">
                <a:latin typeface="Times New Roman"/>
                <a:ea typeface="Times New Roman"/>
                <a:cs typeface="Times New Roman"/>
                <a:sym typeface="Times New Roman"/>
              </a:rPr>
              <a:t> Rotate right through the carry. Each bit is shifted one location to the right, with bit 0 going into the carry bit in the PSW, while the carry was at goes into bit 7</a:t>
            </a:r>
            <a:endParaRPr sz="8000"/>
          </a:p>
          <a:p>
            <a:pPr indent="-342900" lvl="0" marL="342900" rtl="0" algn="l">
              <a:lnSpc>
                <a:spcPct val="115000"/>
              </a:lnSpc>
              <a:spcBef>
                <a:spcPts val="1400"/>
              </a:spcBef>
              <a:spcAft>
                <a:spcPts val="0"/>
              </a:spcAft>
              <a:buClr>
                <a:schemeClr val="dk1"/>
              </a:buClr>
              <a:buSzPct val="100000"/>
              <a:buChar char="•"/>
            </a:pPr>
            <a:r>
              <a:rPr b="1" lang="en-IN" sz="8000">
                <a:latin typeface="Times New Roman"/>
                <a:ea typeface="Times New Roman"/>
                <a:cs typeface="Times New Roman"/>
                <a:sym typeface="Times New Roman"/>
              </a:rPr>
              <a:t>RLC A</a:t>
            </a:r>
            <a:r>
              <a:rPr lang="en-IN" sz="8000">
                <a:latin typeface="Times New Roman"/>
                <a:ea typeface="Times New Roman"/>
                <a:cs typeface="Times New Roman"/>
                <a:sym typeface="Times New Roman"/>
              </a:rPr>
              <a:t> </a:t>
            </a:r>
            <a:endParaRPr sz="8000"/>
          </a:p>
          <a:p>
            <a:pPr indent="-342900" lvl="0" marL="342900" rtl="0" algn="l">
              <a:lnSpc>
                <a:spcPct val="115000"/>
              </a:lnSpc>
              <a:spcBef>
                <a:spcPts val="1400"/>
              </a:spcBef>
              <a:spcAft>
                <a:spcPts val="0"/>
              </a:spcAft>
              <a:buClr>
                <a:schemeClr val="dk1"/>
              </a:buClr>
              <a:buSzPct val="100000"/>
              <a:buChar char="•"/>
            </a:pPr>
            <a:r>
              <a:rPr lang="en-IN" sz="8000">
                <a:latin typeface="Times New Roman"/>
                <a:ea typeface="Times New Roman"/>
                <a:cs typeface="Times New Roman"/>
                <a:sym typeface="Times New Roman"/>
              </a:rPr>
              <a:t>Rotate left through the carry. Each bit is shifted one location to the left, with bit 7 going into the carry bit in the PSW, while the carry goes into bit 0.</a:t>
            </a:r>
            <a:endParaRPr sz="8000"/>
          </a:p>
          <a:p>
            <a:pPr indent="-292100" lvl="0" marL="342900" rtl="0" algn="l">
              <a:spcBef>
                <a:spcPts val="116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en-IN" sz="3200" u="sng"/>
              <a:t>BRANCH INSTRUCTIONS- Unconditional </a:t>
            </a:r>
            <a:br>
              <a:rPr lang="en-IN" sz="3200"/>
            </a:br>
            <a:endParaRPr sz="3200"/>
          </a:p>
        </p:txBody>
      </p:sp>
      <p:sp>
        <p:nvSpPr>
          <p:cNvPr id="272" name="Google Shape;272;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IN" sz="2400"/>
              <a:t>Branch instruction -2 types JUMP &amp; CALL</a:t>
            </a:r>
            <a:endParaRPr/>
          </a:p>
          <a:p>
            <a:pPr indent="-236220" lvl="0" marL="342900" rtl="0" algn="l">
              <a:spcBef>
                <a:spcPts val="336"/>
              </a:spcBef>
              <a:spcAft>
                <a:spcPts val="0"/>
              </a:spcAft>
              <a:buClr>
                <a:schemeClr val="dk1"/>
              </a:buClr>
              <a:buSzPct val="100000"/>
              <a:buNone/>
            </a:pPr>
            <a:r>
              <a:t/>
            </a:r>
            <a:endParaRPr sz="2400"/>
          </a:p>
          <a:p>
            <a:pPr indent="-236220" lvl="0" marL="342900" rtl="0" algn="l">
              <a:spcBef>
                <a:spcPts val="336"/>
              </a:spcBef>
              <a:spcAft>
                <a:spcPts val="0"/>
              </a:spcAft>
              <a:buClr>
                <a:schemeClr val="dk1"/>
              </a:buClr>
              <a:buSzPct val="100000"/>
              <a:buNone/>
            </a:pPr>
            <a:r>
              <a:t/>
            </a:r>
            <a:endParaRPr sz="2400"/>
          </a:p>
          <a:p>
            <a:pPr indent="0" lvl="0" marL="0" rtl="0" algn="l">
              <a:spcBef>
                <a:spcPts val="336"/>
              </a:spcBef>
              <a:spcAft>
                <a:spcPts val="0"/>
              </a:spcAft>
              <a:buClr>
                <a:schemeClr val="dk1"/>
              </a:buClr>
              <a:buSzPct val="100000"/>
              <a:buNone/>
            </a:pPr>
            <a:r>
              <a:rPr lang="en-IN" sz="2400"/>
              <a:t>There are 3 types of jump instructions. They are:- </a:t>
            </a:r>
            <a:endParaRPr sz="2400"/>
          </a:p>
          <a:p>
            <a:pPr indent="-342900" lvl="0" marL="342900" rtl="0" algn="l">
              <a:spcBef>
                <a:spcPts val="336"/>
              </a:spcBef>
              <a:spcAft>
                <a:spcPts val="0"/>
              </a:spcAft>
              <a:buClr>
                <a:schemeClr val="dk1"/>
              </a:buClr>
              <a:buSzPct val="100000"/>
              <a:buChar char="•"/>
            </a:pPr>
            <a:r>
              <a:rPr lang="en-IN" sz="2400"/>
              <a:t>1. Short Jump (SJMP radd)</a:t>
            </a:r>
            <a:endParaRPr/>
          </a:p>
          <a:p>
            <a:pPr indent="-342900" lvl="0" marL="342900" rtl="0" algn="l">
              <a:spcBef>
                <a:spcPts val="336"/>
              </a:spcBef>
              <a:spcAft>
                <a:spcPts val="0"/>
              </a:spcAft>
              <a:buClr>
                <a:schemeClr val="dk1"/>
              </a:buClr>
              <a:buSzPct val="100000"/>
              <a:buChar char="•"/>
            </a:pPr>
            <a:r>
              <a:rPr lang="en-IN" sz="2400"/>
              <a:t>2. Absolute Jump (AJMP sadd)</a:t>
            </a:r>
            <a:endParaRPr/>
          </a:p>
          <a:p>
            <a:pPr indent="-342900" lvl="0" marL="342900" rtl="0" algn="l">
              <a:spcBef>
                <a:spcPts val="336"/>
              </a:spcBef>
              <a:spcAft>
                <a:spcPts val="0"/>
              </a:spcAft>
              <a:buClr>
                <a:schemeClr val="dk1"/>
              </a:buClr>
              <a:buSzPct val="100000"/>
              <a:buChar char="•"/>
            </a:pPr>
            <a:r>
              <a:rPr lang="en-IN" sz="2400"/>
              <a:t>3. Long Jump(LJMP ladd)</a:t>
            </a:r>
            <a:endParaRPr/>
          </a:p>
          <a:p>
            <a:pPr indent="0" lvl="0" marL="0" rtl="0" algn="l">
              <a:spcBef>
                <a:spcPts val="336"/>
              </a:spcBef>
              <a:spcAft>
                <a:spcPts val="0"/>
              </a:spcAft>
              <a:buClr>
                <a:schemeClr val="dk1"/>
              </a:buClr>
              <a:buSzPct val="100000"/>
              <a:buNone/>
            </a:pPr>
            <a:r>
              <a:rPr lang="en-IN" sz="2400"/>
              <a:t>CALL-</a:t>
            </a:r>
            <a:endParaRPr/>
          </a:p>
          <a:p>
            <a:pPr indent="-342900" lvl="0" marL="342900" rtl="0" algn="l">
              <a:spcBef>
                <a:spcPts val="336"/>
              </a:spcBef>
              <a:spcAft>
                <a:spcPts val="0"/>
              </a:spcAft>
              <a:buClr>
                <a:schemeClr val="dk1"/>
              </a:buClr>
              <a:buSzPct val="100000"/>
              <a:buChar char="•"/>
            </a:pPr>
            <a:r>
              <a:rPr lang="en-IN" sz="2400"/>
              <a:t>LCALL sub</a:t>
            </a:r>
            <a:endParaRPr/>
          </a:p>
          <a:p>
            <a:pPr indent="-342900" lvl="0" marL="342900" rtl="0" algn="l">
              <a:spcBef>
                <a:spcPts val="336"/>
              </a:spcBef>
              <a:spcAft>
                <a:spcPts val="0"/>
              </a:spcAft>
              <a:buClr>
                <a:schemeClr val="dk1"/>
              </a:buClr>
              <a:buSzPct val="100000"/>
              <a:buChar char="•"/>
            </a:pPr>
            <a:r>
              <a:rPr lang="en-IN" sz="2400"/>
              <a:t>SCALL sub</a:t>
            </a:r>
            <a:endParaRPr/>
          </a:p>
          <a:p>
            <a:pPr indent="0" lvl="0" marL="0" rtl="0" algn="l">
              <a:spcBef>
                <a:spcPts val="336"/>
              </a:spcBef>
              <a:spcAft>
                <a:spcPts val="0"/>
              </a:spcAft>
              <a:buClr>
                <a:schemeClr val="dk1"/>
              </a:buClr>
              <a:buSzPct val="100000"/>
              <a:buNone/>
            </a:pPr>
            <a:r>
              <a:rPr lang="en-IN" sz="2400"/>
              <a:t>RETURN instn – 2 types</a:t>
            </a:r>
            <a:endParaRPr/>
          </a:p>
          <a:p>
            <a:pPr indent="-342900" lvl="0" marL="342900" rtl="0" algn="l">
              <a:spcBef>
                <a:spcPts val="336"/>
              </a:spcBef>
              <a:spcAft>
                <a:spcPts val="0"/>
              </a:spcAft>
              <a:buClr>
                <a:schemeClr val="dk1"/>
              </a:buClr>
              <a:buSzPct val="100000"/>
              <a:buChar char="•"/>
            </a:pPr>
            <a:r>
              <a:rPr lang="en-IN" sz="2400"/>
              <a:t>RET</a:t>
            </a:r>
            <a:endParaRPr/>
          </a:p>
          <a:p>
            <a:pPr indent="-342900" lvl="0" marL="342900" rtl="0" algn="l">
              <a:spcBef>
                <a:spcPts val="336"/>
              </a:spcBef>
              <a:spcAft>
                <a:spcPts val="0"/>
              </a:spcAft>
              <a:buClr>
                <a:schemeClr val="dk1"/>
              </a:buClr>
              <a:buSzPct val="100000"/>
              <a:buChar char="•"/>
            </a:pPr>
            <a:r>
              <a:rPr lang="en-IN" sz="2400"/>
              <a:t>RETI</a:t>
            </a:r>
            <a:endParaRPr/>
          </a:p>
          <a:p>
            <a:pPr indent="0" lvl="0" marL="0" rtl="0" algn="l">
              <a:spcBef>
                <a:spcPts val="336"/>
              </a:spcBef>
              <a:spcAft>
                <a:spcPts val="0"/>
              </a:spcAft>
              <a:buClr>
                <a:schemeClr val="dk1"/>
              </a:buClr>
              <a:buSzPct val="100000"/>
              <a:buNone/>
            </a:pPr>
            <a:r>
              <a:t/>
            </a:r>
            <a:endParaRPr sz="2400"/>
          </a:p>
          <a:p>
            <a:pPr indent="-236220" lvl="0" marL="342900" rtl="0" algn="l">
              <a:spcBef>
                <a:spcPts val="336"/>
              </a:spcBef>
              <a:spcAft>
                <a:spcPts val="0"/>
              </a:spcAft>
              <a:buClr>
                <a:schemeClr val="dk1"/>
              </a:buClr>
              <a:buSzPct val="100000"/>
              <a:buNone/>
            </a:pPr>
            <a:r>
              <a:t/>
            </a:r>
            <a:endParaRPr sz="2400"/>
          </a:p>
          <a:p>
            <a:pPr indent="0" lvl="1" marL="457200" rtl="0" algn="l">
              <a:spcBef>
                <a:spcPts val="280"/>
              </a:spcBef>
              <a:spcAft>
                <a:spcPts val="0"/>
              </a:spcAft>
              <a:buClr>
                <a:schemeClr val="dk1"/>
              </a:buClr>
              <a:buSzPct val="100000"/>
              <a:buNone/>
            </a:pPr>
            <a:r>
              <a:rPr lang="en-IN" sz="2000"/>
              <a:t>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8" name="Google Shape;27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.1.Short Jump (SJMP radd)</a:t>
            </a:r>
            <a:endParaRPr/>
          </a:p>
          <a:p>
            <a:pPr indent="-228600" lvl="2" marL="1143000" rtl="0" algn="l">
              <a:spcBef>
                <a:spcPts val="320"/>
              </a:spcBef>
              <a:spcAft>
                <a:spcPts val="0"/>
              </a:spcAft>
              <a:buClr>
                <a:schemeClr val="dk1"/>
              </a:buClr>
              <a:buSzPts val="1600"/>
              <a:buChar char="•"/>
            </a:pPr>
            <a:r>
              <a:rPr lang="en-IN" sz="1600"/>
              <a:t>Radd-  8-bit signed no </a:t>
            </a:r>
            <a:endParaRPr/>
          </a:p>
          <a:p>
            <a:pPr indent="-228600" lvl="2" marL="1143000" rtl="0" algn="l">
              <a:spcBef>
                <a:spcPts val="320"/>
              </a:spcBef>
              <a:spcAft>
                <a:spcPts val="0"/>
              </a:spcAft>
              <a:buClr>
                <a:schemeClr val="dk1"/>
              </a:buClr>
              <a:buSzPts val="1600"/>
              <a:buChar char="•"/>
            </a:pPr>
            <a:r>
              <a:rPr lang="en-IN" sz="1600"/>
              <a:t>Ranges (-128 to +127)</a:t>
            </a:r>
            <a:endParaRPr/>
          </a:p>
          <a:p>
            <a:pPr indent="-228600" lvl="2" marL="1143000" rtl="0" algn="l">
              <a:spcBef>
                <a:spcPts val="320"/>
              </a:spcBef>
              <a:spcAft>
                <a:spcPts val="0"/>
              </a:spcAft>
              <a:buClr>
                <a:schemeClr val="dk1"/>
              </a:buClr>
              <a:buSzPts val="1600"/>
              <a:buChar char="•"/>
            </a:pPr>
            <a:r>
              <a:rPr lang="en-IN" sz="1600"/>
              <a:t>Radd is calculated as the relative distance from the next instn to the branch locn</a:t>
            </a:r>
            <a:endParaRPr sz="1600"/>
          </a:p>
          <a:p>
            <a:pPr indent="-228600" lvl="2" marL="1143000" rtl="0" algn="l">
              <a:spcBef>
                <a:spcPts val="320"/>
              </a:spcBef>
              <a:spcAft>
                <a:spcPts val="0"/>
              </a:spcAft>
              <a:buClr>
                <a:schemeClr val="dk1"/>
              </a:buClr>
              <a:buSzPts val="1600"/>
              <a:buChar char="•"/>
            </a:pPr>
            <a:r>
              <a:rPr lang="en-IN" sz="1600"/>
              <a:t>Telling how far we jump not where we want to jmp</a:t>
            </a:r>
            <a:endParaRPr sz="1600"/>
          </a:p>
          <a:p>
            <a:pPr indent="-228600" lvl="2" marL="1143000" rtl="0" algn="l">
              <a:spcBef>
                <a:spcPts val="320"/>
              </a:spcBef>
              <a:spcAft>
                <a:spcPts val="0"/>
              </a:spcAft>
              <a:buClr>
                <a:schemeClr val="dk1"/>
              </a:buClr>
              <a:buSzPts val="1600"/>
              <a:buChar char="•"/>
            </a:pPr>
            <a:r>
              <a:rPr lang="en-IN" sz="1600"/>
              <a:t>Eg: SJMP 08H</a:t>
            </a:r>
            <a:endParaRPr/>
          </a:p>
          <a:p>
            <a:pPr indent="-342900" lvl="0" marL="342900" rtl="0" algn="l">
              <a:spcBef>
                <a:spcPts val="480"/>
              </a:spcBef>
              <a:spcAft>
                <a:spcPts val="0"/>
              </a:spcAft>
              <a:buClr>
                <a:schemeClr val="dk1"/>
              </a:buClr>
              <a:buSzPts val="2400"/>
              <a:buChar char="•"/>
            </a:pPr>
            <a:r>
              <a:rPr lang="en-IN" sz="2400"/>
              <a:t>2. Absolute Jump (AJMP sadd)</a:t>
            </a:r>
            <a:endParaRPr/>
          </a:p>
          <a:p>
            <a:pPr indent="-342900" lvl="0" marL="342900" rtl="0" algn="l">
              <a:spcBef>
                <a:spcPts val="480"/>
              </a:spcBef>
              <a:spcAft>
                <a:spcPts val="0"/>
              </a:spcAft>
              <a:buClr>
                <a:schemeClr val="dk1"/>
              </a:buClr>
              <a:buSzPts val="2400"/>
              <a:buChar char="•"/>
            </a:pPr>
            <a:r>
              <a:rPr lang="en-IN" sz="2400"/>
              <a:t>Here entire 64 KB divided into 32 pages, each page is of 2 KB</a:t>
            </a:r>
            <a:endParaRPr/>
          </a:p>
          <a:p>
            <a:pPr indent="-342900" lvl="0" marL="342900" rtl="0" algn="l">
              <a:spcBef>
                <a:spcPts val="480"/>
              </a:spcBef>
              <a:spcAft>
                <a:spcPts val="0"/>
              </a:spcAft>
              <a:buClr>
                <a:schemeClr val="dk1"/>
              </a:buClr>
              <a:buSzPts val="2400"/>
              <a:buChar char="•"/>
            </a:pPr>
            <a:r>
              <a:rPr lang="en-IN" sz="2400"/>
              <a:t>As JMP is in the same page ,only 11 bits of address will change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IN" sz="4400"/>
            </a:br>
            <a:endParaRPr/>
          </a:p>
        </p:txBody>
      </p:sp>
      <p:pic>
        <p:nvPicPr>
          <p:cNvPr id="284" name="Google Shape;284;p36"/>
          <p:cNvPicPr preferRelativeResize="0"/>
          <p:nvPr>
            <p:ph idx="1" type="body"/>
          </p:nvPr>
        </p:nvPicPr>
        <p:blipFill rotWithShape="1">
          <a:blip r:embed="rId3">
            <a:alphaModFix/>
          </a:blip>
          <a:srcRect b="0" l="0" r="0" t="0"/>
          <a:stretch/>
        </p:blipFill>
        <p:spPr>
          <a:xfrm>
            <a:off x="477024" y="1216817"/>
            <a:ext cx="8229600" cy="221218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0" name="Google Shape;290;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3. Long Jump(LJMP ladd)</a:t>
            </a:r>
            <a:endParaRPr/>
          </a:p>
          <a:p>
            <a:pPr indent="-285750" lvl="1" marL="742950" rtl="0" algn="l">
              <a:spcBef>
                <a:spcPts val="480"/>
              </a:spcBef>
              <a:spcAft>
                <a:spcPts val="0"/>
              </a:spcAft>
              <a:buClr>
                <a:schemeClr val="dk1"/>
              </a:buClr>
              <a:buSzPts val="2400"/>
              <a:buChar char="–"/>
            </a:pPr>
            <a:r>
              <a:rPr lang="en-IN" sz="2400"/>
              <a:t>ladd- 16 bit address (0000H to FFFFH)</a:t>
            </a:r>
            <a:endParaRPr/>
          </a:p>
          <a:p>
            <a:pPr indent="-285750" lvl="1" marL="742950" rtl="0" algn="l">
              <a:spcBef>
                <a:spcPts val="480"/>
              </a:spcBef>
              <a:spcAft>
                <a:spcPts val="0"/>
              </a:spcAft>
              <a:buClr>
                <a:schemeClr val="dk1"/>
              </a:buClr>
              <a:buSzPts val="2400"/>
              <a:buChar char="–"/>
            </a:pPr>
            <a:r>
              <a:rPr lang="en-IN" sz="2400"/>
              <a:t>3 bytes (1 byte opcode +2 byte ladd)</a:t>
            </a:r>
            <a:endParaRPr/>
          </a:p>
          <a:p>
            <a:pPr indent="-285750" lvl="1" marL="742950" rtl="0" algn="l">
              <a:spcBef>
                <a:spcPts val="480"/>
              </a:spcBef>
              <a:spcAft>
                <a:spcPts val="0"/>
              </a:spcAft>
              <a:buClr>
                <a:schemeClr val="dk1"/>
              </a:buClr>
              <a:buSzPts val="2400"/>
              <a:buChar char="–"/>
            </a:pPr>
            <a:r>
              <a:rPr lang="en-IN" sz="2400"/>
              <a:t>Eg: LJMP 5000H</a:t>
            </a:r>
            <a:endParaRPr/>
          </a:p>
          <a:p>
            <a:pPr indent="-285750" lvl="1" marL="742950" rtl="0" algn="l">
              <a:spcBef>
                <a:spcPts val="480"/>
              </a:spcBef>
              <a:spcAft>
                <a:spcPts val="0"/>
              </a:spcAft>
              <a:buClr>
                <a:schemeClr val="dk1"/>
              </a:buClr>
              <a:buSzPts val="2400"/>
              <a:buChar char="–"/>
            </a:pPr>
            <a:r>
              <a:rPr lang="en-IN" sz="2400"/>
              <a:t>LCALL  also like this</a:t>
            </a:r>
            <a:endParaRPr sz="24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96" name="Google Shape;296;p38"/>
          <p:cNvPicPr preferRelativeResize="0"/>
          <p:nvPr>
            <p:ph idx="1" type="body"/>
          </p:nvPr>
        </p:nvPicPr>
        <p:blipFill rotWithShape="1">
          <a:blip r:embed="rId3">
            <a:alphaModFix/>
          </a:blip>
          <a:srcRect b="0" l="0" r="0" t="0"/>
          <a:stretch/>
        </p:blipFill>
        <p:spPr>
          <a:xfrm>
            <a:off x="1393865" y="1600200"/>
            <a:ext cx="6356269" cy="45259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02" name="Google Shape;302;p39"/>
          <p:cNvPicPr preferRelativeResize="0"/>
          <p:nvPr>
            <p:ph idx="1" type="body"/>
          </p:nvPr>
        </p:nvPicPr>
        <p:blipFill rotWithShape="1">
          <a:blip r:embed="rId3">
            <a:alphaModFix/>
          </a:blip>
          <a:srcRect b="0" l="0" r="0" t="0"/>
          <a:stretch/>
        </p:blipFill>
        <p:spPr>
          <a:xfrm>
            <a:off x="457200" y="1713604"/>
            <a:ext cx="8229600" cy="429915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Conditional jump instructions</a:t>
            </a:r>
            <a:endParaRPr/>
          </a:p>
        </p:txBody>
      </p:sp>
      <p:sp>
        <p:nvSpPr>
          <p:cNvPr id="309" name="Google Shape;309;p40"/>
          <p:cNvSpPr txBox="1"/>
          <p:nvPr>
            <p:ph idx="1" type="body"/>
          </p:nvPr>
        </p:nvSpPr>
        <p:spPr>
          <a:xfrm>
            <a:off x="444664" y="1556792"/>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1.</a:t>
            </a:r>
            <a:r>
              <a:rPr lang="en-IN" sz="2400"/>
              <a:t>CJNE A,#25H ,label</a:t>
            </a:r>
            <a:endParaRPr/>
          </a:p>
          <a:p>
            <a:pPr indent="0" lvl="0" marL="0" rtl="0" algn="l">
              <a:spcBef>
                <a:spcPts val="480"/>
              </a:spcBef>
              <a:spcAft>
                <a:spcPts val="0"/>
              </a:spcAft>
              <a:buClr>
                <a:schemeClr val="dk1"/>
              </a:buClr>
              <a:buSzPts val="2400"/>
              <a:buNone/>
            </a:pPr>
            <a:r>
              <a:rPr lang="en-IN" sz="2400"/>
              <a:t>(Compare &amp; jmp if not equal)</a:t>
            </a:r>
            <a:endParaRPr/>
          </a:p>
          <a:p>
            <a:pPr indent="-342900" lvl="0" marL="342900" rtl="0" algn="l">
              <a:spcBef>
                <a:spcPts val="480"/>
              </a:spcBef>
              <a:spcAft>
                <a:spcPts val="0"/>
              </a:spcAft>
              <a:buClr>
                <a:schemeClr val="dk1"/>
              </a:buClr>
              <a:buSzPts val="2400"/>
              <a:buChar char="•"/>
            </a:pPr>
            <a:r>
              <a:rPr lang="en-IN" sz="2400"/>
              <a:t>CJNE A,25H ,label</a:t>
            </a:r>
            <a:endParaRPr/>
          </a:p>
          <a:p>
            <a:pPr indent="-342900" lvl="0" marL="342900" rtl="0" algn="l">
              <a:spcBef>
                <a:spcPts val="480"/>
              </a:spcBef>
              <a:spcAft>
                <a:spcPts val="0"/>
              </a:spcAft>
              <a:buClr>
                <a:schemeClr val="dk1"/>
              </a:buClr>
              <a:buSzPts val="2400"/>
              <a:buChar char="•"/>
            </a:pPr>
            <a:r>
              <a:rPr lang="en-IN" sz="2400"/>
              <a:t>CJNE R0,#25H ,label</a:t>
            </a:r>
            <a:endParaRPr/>
          </a:p>
          <a:p>
            <a:pPr indent="-342900" lvl="0" marL="342900" rtl="0" algn="l">
              <a:spcBef>
                <a:spcPts val="480"/>
              </a:spcBef>
              <a:spcAft>
                <a:spcPts val="0"/>
              </a:spcAft>
              <a:buClr>
                <a:schemeClr val="dk1"/>
              </a:buClr>
              <a:buSzPts val="2400"/>
              <a:buChar char="•"/>
            </a:pPr>
            <a:r>
              <a:rPr lang="en-IN" sz="2400"/>
              <a:t>CJNE @R0,25H ,label</a:t>
            </a:r>
            <a:endParaRPr/>
          </a:p>
          <a:p>
            <a:pPr indent="-342900" lvl="0" marL="342900" rtl="0" algn="l">
              <a:spcBef>
                <a:spcPts val="480"/>
              </a:spcBef>
              <a:spcAft>
                <a:spcPts val="0"/>
              </a:spcAft>
              <a:buClr>
                <a:schemeClr val="dk1"/>
              </a:buClr>
              <a:buSzPts val="2400"/>
              <a:buChar char="•"/>
            </a:pPr>
            <a:r>
              <a:rPr lang="en-IN" sz="2400"/>
              <a:t>2. DJNZ count, label (Decrement and jmp if not Zero)</a:t>
            </a:r>
            <a:endParaRPr/>
          </a:p>
          <a:p>
            <a:pPr indent="-342900" lvl="0" marL="342900" rtl="0" algn="l">
              <a:spcBef>
                <a:spcPts val="480"/>
              </a:spcBef>
              <a:spcAft>
                <a:spcPts val="0"/>
              </a:spcAft>
              <a:buClr>
                <a:schemeClr val="dk1"/>
              </a:buClr>
              <a:buSzPts val="2400"/>
              <a:buChar char="•"/>
            </a:pPr>
            <a:r>
              <a:rPr lang="en-IN" sz="2400"/>
              <a:t>DJNZ  R2,BACK</a:t>
            </a:r>
            <a:endParaRPr/>
          </a:p>
          <a:p>
            <a:pPr indent="-342900" lvl="0" marL="342900" rtl="0" algn="l">
              <a:spcBef>
                <a:spcPts val="480"/>
              </a:spcBef>
              <a:spcAft>
                <a:spcPts val="0"/>
              </a:spcAft>
              <a:buClr>
                <a:schemeClr val="dk1"/>
              </a:buClr>
              <a:buSzPts val="2400"/>
              <a:buChar char="•"/>
            </a:pPr>
            <a:r>
              <a:rPr lang="en-IN" sz="2400"/>
              <a:t>DJNZ  25H,BACK</a:t>
            </a:r>
            <a:endParaRPr/>
          </a:p>
          <a:p>
            <a:pPr indent="-190500" lvl="0" marL="3429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15" name="Google Shape;31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JC label</a:t>
            </a:r>
            <a:endParaRPr/>
          </a:p>
          <a:p>
            <a:pPr indent="-342900" lvl="0" marL="342900" rtl="0" algn="l">
              <a:spcBef>
                <a:spcPts val="640"/>
              </a:spcBef>
              <a:spcAft>
                <a:spcPts val="0"/>
              </a:spcAft>
              <a:buClr>
                <a:schemeClr val="dk1"/>
              </a:buClr>
              <a:buSzPts val="3200"/>
              <a:buChar char="•"/>
            </a:pPr>
            <a:r>
              <a:rPr lang="en-IN"/>
              <a:t>JNC label</a:t>
            </a:r>
            <a:endParaRPr/>
          </a:p>
          <a:p>
            <a:pPr indent="-342900" lvl="0" marL="342900" rtl="0" algn="l">
              <a:spcBef>
                <a:spcPts val="640"/>
              </a:spcBef>
              <a:spcAft>
                <a:spcPts val="0"/>
              </a:spcAft>
              <a:buClr>
                <a:schemeClr val="dk1"/>
              </a:buClr>
              <a:buSzPts val="3200"/>
              <a:buChar char="•"/>
            </a:pPr>
            <a:r>
              <a:rPr lang="en-IN"/>
              <a:t>JZ label</a:t>
            </a:r>
            <a:endParaRPr/>
          </a:p>
          <a:p>
            <a:pPr indent="-342900" lvl="0" marL="342900" rtl="0" algn="l">
              <a:spcBef>
                <a:spcPts val="640"/>
              </a:spcBef>
              <a:spcAft>
                <a:spcPts val="0"/>
              </a:spcAft>
              <a:buClr>
                <a:schemeClr val="dk1"/>
              </a:buClr>
              <a:buSzPts val="3200"/>
              <a:buChar char="•"/>
            </a:pPr>
            <a:r>
              <a:rPr lang="en-IN"/>
              <a:t>JNZ label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Bit wise Conditional jump instructions</a:t>
            </a:r>
            <a:endParaRPr/>
          </a:p>
        </p:txBody>
      </p:sp>
      <p:sp>
        <p:nvSpPr>
          <p:cNvPr id="322" name="Google Shape;32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JB bit,label</a:t>
            </a:r>
            <a:endParaRPr/>
          </a:p>
          <a:p>
            <a:pPr indent="0" lvl="0" marL="0" rtl="0" algn="l">
              <a:spcBef>
                <a:spcPts val="640"/>
              </a:spcBef>
              <a:spcAft>
                <a:spcPts val="0"/>
              </a:spcAft>
              <a:buClr>
                <a:schemeClr val="dk1"/>
              </a:buClr>
              <a:buSzPts val="3200"/>
              <a:buNone/>
            </a:pPr>
            <a:r>
              <a:rPr lang="en-IN"/>
              <a:t>Eg: JB P0.2,down</a:t>
            </a:r>
            <a:endParaRPr/>
          </a:p>
          <a:p>
            <a:pPr indent="-342900" lvl="0" marL="342900" rtl="0" algn="l">
              <a:spcBef>
                <a:spcPts val="640"/>
              </a:spcBef>
              <a:spcAft>
                <a:spcPts val="0"/>
              </a:spcAft>
              <a:buClr>
                <a:schemeClr val="dk1"/>
              </a:buClr>
              <a:buSzPts val="3200"/>
              <a:buChar char="•"/>
            </a:pPr>
            <a:r>
              <a:rPr lang="en-IN"/>
              <a:t>JNB bit,label</a:t>
            </a:r>
            <a:endParaRPr/>
          </a:p>
          <a:p>
            <a:pPr indent="0" lvl="0" marL="0" rtl="0" algn="l">
              <a:spcBef>
                <a:spcPts val="640"/>
              </a:spcBef>
              <a:spcAft>
                <a:spcPts val="0"/>
              </a:spcAft>
              <a:buClr>
                <a:schemeClr val="dk1"/>
              </a:buClr>
              <a:buSzPts val="3200"/>
              <a:buNone/>
            </a:pPr>
            <a:r>
              <a:rPr lang="en-IN"/>
              <a:t>Eg:   wait :JNB TF0,wait</a:t>
            </a:r>
            <a:endParaRPr/>
          </a:p>
          <a:p>
            <a:pPr indent="-342900" lvl="0" marL="342900" rtl="0" algn="l">
              <a:spcBef>
                <a:spcPts val="640"/>
              </a:spcBef>
              <a:spcAft>
                <a:spcPts val="0"/>
              </a:spcAft>
              <a:buClr>
                <a:schemeClr val="dk1"/>
              </a:buClr>
              <a:buSzPts val="3200"/>
              <a:buChar char="•"/>
            </a:pPr>
            <a:r>
              <a:rPr lang="en-IN"/>
              <a:t>JBC bit,label </a:t>
            </a:r>
            <a:r>
              <a:rPr i="1" lang="en-IN"/>
              <a:t>( jmp if bit =1 then goto label ,while jumping clear bit also)</a:t>
            </a:r>
            <a:endParaRPr/>
          </a:p>
          <a:p>
            <a:pPr indent="0" lvl="0" marL="0" rtl="0" algn="l">
              <a:spcBef>
                <a:spcPts val="640"/>
              </a:spcBef>
              <a:spcAft>
                <a:spcPts val="0"/>
              </a:spcAft>
              <a:buClr>
                <a:schemeClr val="dk1"/>
              </a:buClr>
              <a:buSzPts val="3200"/>
              <a:buNone/>
            </a:pPr>
            <a:r>
              <a:rPr lang="en-IN"/>
              <a:t>Eg: JBC P0.7,down, </a:t>
            </a:r>
            <a:r>
              <a:rPr i="1" lang="en-IN"/>
              <a:t>(if p0.7=1 jmp to locn down and make po.7=0)</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Direct addressing mode </a:t>
            </a:r>
            <a:endParaRPr/>
          </a:p>
        </p:txBody>
      </p:sp>
      <p:sp>
        <p:nvSpPr>
          <p:cNvPr id="108" name="Google Shape;108;p4"/>
          <p:cNvSpPr txBox="1"/>
          <p:nvPr>
            <p:ph idx="1" type="body"/>
          </p:nvPr>
        </p:nvSpPr>
        <p:spPr>
          <a:xfrm>
            <a:off x="357158" y="1600200"/>
            <a:ext cx="8329642" cy="49006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IN" sz="2400">
                <a:latin typeface="Times New Roman"/>
                <a:ea typeface="Times New Roman"/>
                <a:cs typeface="Times New Roman"/>
                <a:sym typeface="Times New Roman"/>
              </a:rPr>
              <a:t>Only for Internal RAM and the SFRs</a:t>
            </a:r>
            <a:endParaRPr/>
          </a:p>
          <a:p>
            <a:pPr indent="-342900" lvl="0" marL="342900" rtl="0" algn="l">
              <a:spcBef>
                <a:spcPts val="480"/>
              </a:spcBef>
              <a:spcAft>
                <a:spcPts val="0"/>
              </a:spcAft>
              <a:buClr>
                <a:schemeClr val="dk1"/>
              </a:buClr>
              <a:buSzPts val="2400"/>
              <a:buNone/>
            </a:pPr>
            <a:r>
              <a:rPr lang="en-IN" sz="2400"/>
              <a:t>Eg:-</a:t>
            </a:r>
            <a:r>
              <a:rPr b="1" lang="en-IN" sz="2400"/>
              <a:t>MOV R1, 42H </a:t>
            </a:r>
            <a:r>
              <a:rPr lang="en-IN" sz="2400"/>
              <a:t>: Move the contents of RAM location 42 into R1 register </a:t>
            </a:r>
            <a:endParaRPr/>
          </a:p>
          <a:p>
            <a:pPr indent="-342900" lvl="0" marL="342900" rtl="0" algn="l">
              <a:spcBef>
                <a:spcPts val="480"/>
              </a:spcBef>
              <a:spcAft>
                <a:spcPts val="0"/>
              </a:spcAft>
              <a:buClr>
                <a:schemeClr val="dk1"/>
              </a:buClr>
              <a:buSzPts val="2400"/>
              <a:buNone/>
            </a:pPr>
            <a:r>
              <a:rPr lang="en-IN" sz="2400"/>
              <a:t>	</a:t>
            </a:r>
            <a:r>
              <a:rPr b="1" lang="en-IN" sz="2400"/>
              <a:t>MOV 49H,A </a:t>
            </a:r>
            <a:r>
              <a:rPr lang="en-IN" sz="2400"/>
              <a:t>: Move the contents of the accumulator into the RAM location 49</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MOV 30H,#30H</a:t>
            </a:r>
            <a:endParaRPr/>
          </a:p>
          <a:p>
            <a:pPr indent="-342900" lvl="0" marL="342900" rtl="0" algn="l">
              <a:spcBef>
                <a:spcPts val="480"/>
              </a:spcBef>
              <a:spcAft>
                <a:spcPts val="0"/>
              </a:spcAft>
              <a:buClr>
                <a:srgbClr val="FF0000"/>
              </a:buClr>
              <a:buSzPts val="2400"/>
              <a:buFont typeface="Noto Sans Symbols"/>
              <a:buChar char="⮚"/>
            </a:pPr>
            <a:r>
              <a:rPr lang="en-IN" sz="2400">
                <a:solidFill>
                  <a:srgbClr val="FF0000"/>
                </a:solidFill>
                <a:latin typeface="Times New Roman"/>
                <a:ea typeface="Times New Roman"/>
                <a:cs typeface="Times New Roman"/>
                <a:sym typeface="Times New Roman"/>
              </a:rPr>
              <a:t>MOV 01H,00H --------🡪allowed in MC (not in MP)</a:t>
            </a:r>
            <a:endParaRPr sz="2400">
              <a:solidFill>
                <a:srgbClr val="FF0000"/>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MOV A,80H   -------------🡪  A🡨 P0  {SFR}</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MOV 30H,A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CALL /SUBROUTINE INSTRUCTIONS </a:t>
            </a:r>
            <a:br>
              <a:rPr lang="en-IN"/>
            </a:br>
            <a:endParaRPr/>
          </a:p>
        </p:txBody>
      </p:sp>
      <p:sp>
        <p:nvSpPr>
          <p:cNvPr id="328" name="Google Shape;328;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15000"/>
              </a:lnSpc>
              <a:spcBef>
                <a:spcPts val="0"/>
              </a:spcBef>
              <a:spcAft>
                <a:spcPts val="0"/>
              </a:spcAft>
              <a:buClr>
                <a:schemeClr val="dk1"/>
              </a:buClr>
              <a:buSzPct val="100000"/>
              <a:buChar char="•"/>
            </a:pPr>
            <a:r>
              <a:rPr lang="en-IN">
                <a:latin typeface="Times New Roman"/>
                <a:ea typeface="Times New Roman"/>
                <a:cs typeface="Times New Roman"/>
                <a:sym typeface="Times New Roman"/>
              </a:rPr>
              <a:t>Subroutines are handled by CALL and RET instructions There are two types of CALL instructions </a:t>
            </a:r>
            <a:endParaRPr>
              <a:latin typeface="Times New Roman"/>
              <a:ea typeface="Times New Roman"/>
              <a:cs typeface="Times New Roman"/>
              <a:sym typeface="Times New Roman"/>
            </a:endParaRPr>
          </a:p>
          <a:p>
            <a:pPr indent="-342900" lvl="0" marL="342900" rtl="0" algn="l">
              <a:spcBef>
                <a:spcPts val="1400"/>
              </a:spcBef>
              <a:spcAft>
                <a:spcPts val="0"/>
              </a:spcAft>
              <a:buClr>
                <a:schemeClr val="dk1"/>
              </a:buClr>
              <a:buSzPct val="100000"/>
              <a:buChar char="•"/>
            </a:pPr>
            <a:r>
              <a:rPr b="1" lang="en-IN">
                <a:latin typeface="Times New Roman"/>
                <a:ea typeface="Times New Roman"/>
                <a:cs typeface="Times New Roman"/>
                <a:sym typeface="Times New Roman"/>
              </a:rPr>
              <a:t>LCALL address(16 bit)</a:t>
            </a:r>
            <a:endParaRPr>
              <a:latin typeface="Times New Roman"/>
              <a:ea typeface="Times New Roman"/>
              <a:cs typeface="Times New Roman"/>
              <a:sym typeface="Times New Roman"/>
            </a:endParaRPr>
          </a:p>
          <a:p>
            <a:pPr indent="-342900" lvl="0" marL="342900" rtl="0" algn="l">
              <a:spcBef>
                <a:spcPts val="400"/>
              </a:spcBef>
              <a:spcAft>
                <a:spcPts val="0"/>
              </a:spcAft>
              <a:buClr>
                <a:schemeClr val="dk1"/>
              </a:buClr>
              <a:buSzPct val="100000"/>
              <a:buChar char="•"/>
            </a:pPr>
            <a:r>
              <a:rPr lang="en-IN">
                <a:latin typeface="Times New Roman"/>
                <a:ea typeface="Times New Roman"/>
                <a:cs typeface="Times New Roman"/>
                <a:sym typeface="Times New Roman"/>
              </a:rPr>
              <a:t>This is long call instruction which unconditionally calls the subroutine located at the indicated 16 bit address. This is a 3 byte instruction. The LCALL instruction works as follows. </a:t>
            </a:r>
            <a:endParaRPr>
              <a:latin typeface="Times New Roman"/>
              <a:ea typeface="Times New Roman"/>
              <a:cs typeface="Times New Roman"/>
              <a:sym typeface="Times New Roman"/>
            </a:endParaRPr>
          </a:p>
          <a:p>
            <a:pPr indent="-342900" lvl="0" marL="342900" rtl="0" algn="l">
              <a:spcBef>
                <a:spcPts val="400"/>
              </a:spcBef>
              <a:spcAft>
                <a:spcPts val="0"/>
              </a:spcAft>
              <a:buClr>
                <a:schemeClr val="dk1"/>
              </a:buClr>
              <a:buSzPct val="100000"/>
              <a:buChar char="•"/>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342900" rtl="0" algn="l">
              <a:spcBef>
                <a:spcPts val="400"/>
              </a:spcBef>
              <a:spcAft>
                <a:spcPts val="0"/>
              </a:spcAft>
              <a:buClr>
                <a:schemeClr val="dk1"/>
              </a:buClr>
              <a:buSzPct val="100000"/>
              <a:buChar char="•"/>
            </a:pPr>
            <a:r>
              <a:rPr lang="en-IN">
                <a:latin typeface="Times New Roman"/>
                <a:ea typeface="Times New Roman"/>
                <a:cs typeface="Times New Roman"/>
                <a:sym typeface="Times New Roman"/>
              </a:rPr>
              <a:t>a. During execution of LCALL, [PC] = [PC]+3; (if address where LCALL resides is say, 0x3254; during execution of this instruction [PC] = 3254h + 3h = 3257h</a:t>
            </a:r>
            <a:endParaRPr>
              <a:latin typeface="Times New Roman"/>
              <a:ea typeface="Times New Roman"/>
              <a:cs typeface="Times New Roman"/>
              <a:sym typeface="Times New Roman"/>
            </a:endParaRPr>
          </a:p>
          <a:p>
            <a:pPr indent="0" lvl="2" marL="800100" rtl="0" algn="l">
              <a:spcBef>
                <a:spcPts val="400"/>
              </a:spcBef>
              <a:spcAft>
                <a:spcPts val="0"/>
              </a:spcAft>
              <a:buClr>
                <a:schemeClr val="dk1"/>
              </a:buClr>
              <a:buSzPct val="100000"/>
              <a:buNone/>
            </a:pPr>
            <a:r>
              <a:rPr lang="en-IN" sz="3200">
                <a:latin typeface="Times New Roman"/>
                <a:ea typeface="Times New Roman"/>
                <a:cs typeface="Times New Roman"/>
                <a:sym typeface="Times New Roman"/>
              </a:rPr>
              <a:t>b. [SP]=[SP]+1;  </a:t>
            </a:r>
            <a:endParaRPr sz="3200">
              <a:latin typeface="Times New Roman"/>
              <a:ea typeface="Times New Roman"/>
              <a:cs typeface="Times New Roman"/>
              <a:sym typeface="Times New Roman"/>
            </a:endParaRPr>
          </a:p>
          <a:p>
            <a:pPr indent="0" lvl="2" marL="800100" rtl="0" algn="l">
              <a:spcBef>
                <a:spcPts val="400"/>
              </a:spcBef>
              <a:spcAft>
                <a:spcPts val="0"/>
              </a:spcAft>
              <a:buClr>
                <a:schemeClr val="dk1"/>
              </a:buClr>
              <a:buSzPct val="100000"/>
              <a:buNone/>
            </a:pPr>
            <a:r>
              <a:rPr lang="en-IN" sz="3200">
                <a:latin typeface="Times New Roman"/>
                <a:ea typeface="Times New Roman"/>
                <a:cs typeface="Times New Roman"/>
                <a:sym typeface="Times New Roman"/>
              </a:rPr>
              <a:t>c. [[SP]] = [PC7-0]; </a:t>
            </a:r>
            <a:endParaRPr sz="3200">
              <a:latin typeface="Times New Roman"/>
              <a:ea typeface="Times New Roman"/>
              <a:cs typeface="Times New Roman"/>
              <a:sym typeface="Times New Roman"/>
            </a:endParaRPr>
          </a:p>
          <a:p>
            <a:pPr indent="0" lvl="2" marL="800100" rtl="0" algn="l">
              <a:spcBef>
                <a:spcPts val="400"/>
              </a:spcBef>
              <a:spcAft>
                <a:spcPts val="0"/>
              </a:spcAft>
              <a:buClr>
                <a:schemeClr val="dk1"/>
              </a:buClr>
              <a:buSzPct val="100000"/>
              <a:buNone/>
            </a:pPr>
            <a:r>
              <a:rPr lang="en-IN" sz="3200">
                <a:latin typeface="Times New Roman"/>
                <a:ea typeface="Times New Roman"/>
                <a:cs typeface="Times New Roman"/>
                <a:sym typeface="Times New Roman"/>
              </a:rPr>
              <a:t> d. [SP]=[SP]+1; </a:t>
            </a:r>
            <a:endParaRPr sz="3200">
              <a:latin typeface="Times New Roman"/>
              <a:ea typeface="Times New Roman"/>
              <a:cs typeface="Times New Roman"/>
              <a:sym typeface="Times New Roman"/>
            </a:endParaRPr>
          </a:p>
          <a:p>
            <a:pPr indent="0" lvl="2" marL="800100" rtl="0" algn="l">
              <a:spcBef>
                <a:spcPts val="400"/>
              </a:spcBef>
              <a:spcAft>
                <a:spcPts val="0"/>
              </a:spcAft>
              <a:buClr>
                <a:schemeClr val="dk1"/>
              </a:buClr>
              <a:buSzPct val="100000"/>
              <a:buNone/>
            </a:pPr>
            <a:r>
              <a:rPr lang="en-IN" sz="3200">
                <a:latin typeface="Times New Roman"/>
                <a:ea typeface="Times New Roman"/>
                <a:cs typeface="Times New Roman"/>
                <a:sym typeface="Times New Roman"/>
              </a:rPr>
              <a:t>e. [[SP]] = [PC15-8]; </a:t>
            </a:r>
            <a:endParaRPr sz="3200">
              <a:latin typeface="Times New Roman"/>
              <a:ea typeface="Times New Roman"/>
              <a:cs typeface="Times New Roman"/>
              <a:sym typeface="Times New Roman"/>
            </a:endParaRPr>
          </a:p>
          <a:p>
            <a:pPr indent="0" lvl="2" marL="800100" rtl="0" algn="l">
              <a:spcBef>
                <a:spcPts val="375"/>
              </a:spcBef>
              <a:spcAft>
                <a:spcPts val="0"/>
              </a:spcAft>
              <a:buClr>
                <a:schemeClr val="dk1"/>
              </a:buClr>
              <a:buSzPct val="100000"/>
              <a:buNone/>
            </a:pPr>
            <a:r>
              <a:rPr lang="en-IN" sz="3000"/>
              <a:t> </a:t>
            </a:r>
            <a:endParaRPr sz="3000"/>
          </a:p>
          <a:p>
            <a:pPr indent="-215900" lvl="0" marL="342900" rtl="0" algn="l">
              <a:spcBef>
                <a:spcPts val="400"/>
              </a:spcBef>
              <a:spcAft>
                <a:spcPts val="0"/>
              </a:spcAft>
              <a:buClr>
                <a:schemeClr val="dk1"/>
              </a:buClr>
              <a:buSzPct val="100000"/>
              <a:buNone/>
            </a:pPr>
            <a:r>
              <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ACALL address(11 bit)</a:t>
            </a:r>
            <a:r>
              <a:rPr lang="en-IN"/>
              <a:t> </a:t>
            </a:r>
            <a:br>
              <a:rPr lang="en-IN"/>
            </a:br>
            <a:endParaRPr/>
          </a:p>
        </p:txBody>
      </p:sp>
      <p:sp>
        <p:nvSpPr>
          <p:cNvPr id="334" name="Google Shape;33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IN">
                <a:latin typeface="Times New Roman"/>
                <a:ea typeface="Times New Roman"/>
                <a:cs typeface="Times New Roman"/>
                <a:sym typeface="Times New Roman"/>
              </a:rPr>
              <a:t>This is absolute call instruction which unconditionally calls the subroutine located at the indicated 11 bit address. This is a 2 byte instruction. The ACALL instruction works as follows. </a:t>
            </a:r>
            <a:endParaRPr>
              <a:latin typeface="Times New Roman"/>
              <a:ea typeface="Times New Roman"/>
              <a:cs typeface="Times New Roman"/>
              <a:sym typeface="Times New Roman"/>
            </a:endParaRPr>
          </a:p>
          <a:p>
            <a:pPr indent="-342900" lvl="0" marL="342900" rtl="0" algn="l">
              <a:spcBef>
                <a:spcPts val="448"/>
              </a:spcBef>
              <a:spcAft>
                <a:spcPts val="0"/>
              </a:spcAft>
              <a:buClr>
                <a:schemeClr val="dk1"/>
              </a:buClr>
              <a:buSzPct val="100000"/>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a. During execution of ACALL, [PC] = [PC]+2; (if address where LCALL resides is say, 0x8549; during execution of this instruction [PC] = 8549h + 2h = 854Bh</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 b. [SP]=[SP]+1</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c. [[SP]] = [PC7-0]</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 d. [SP]=[SP]+1; (SP increments again and [SP]=09) </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e. [[SP]] = [PC15-8]</a:t>
            </a:r>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With these the address (0x854B) which was in PC is stored in stack.</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b="1"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400050" rtl="0" algn="l">
              <a:spcBef>
                <a:spcPts val="392"/>
              </a:spcBef>
              <a:spcAft>
                <a:spcPts val="0"/>
              </a:spcAft>
              <a:buClr>
                <a:schemeClr val="dk1"/>
              </a:buClr>
              <a:buSzPct val="100000"/>
              <a:buNone/>
            </a:pPr>
            <a:r>
              <a:rPr lang="en-IN">
                <a:latin typeface="Times New Roman"/>
                <a:ea typeface="Times New Roman"/>
                <a:cs typeface="Times New Roman"/>
                <a:sym typeface="Times New Roman"/>
              </a:rPr>
              <a:t>f. [PC10-0]= address (11 bit); the new address of subroutine is loaded to PC. No flags are affected.</a:t>
            </a:r>
            <a:endParaRPr>
              <a:latin typeface="Times New Roman"/>
              <a:ea typeface="Times New Roman"/>
              <a:cs typeface="Times New Roman"/>
              <a:sym typeface="Times New Roman"/>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RET instruction</a:t>
            </a:r>
            <a:br>
              <a:rPr lang="en-IN"/>
            </a:br>
            <a:endParaRPr/>
          </a:p>
        </p:txBody>
      </p:sp>
      <p:sp>
        <p:nvSpPr>
          <p:cNvPr id="340" name="Google Shape;340;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en-IN" sz="2400"/>
              <a:t>RET instruction pops top two contents from the stack and load it to PC. </a:t>
            </a:r>
            <a:endParaRPr sz="2400"/>
          </a:p>
          <a:p>
            <a:pPr indent="-342900" lvl="0" marL="342900" rtl="0" algn="l">
              <a:spcBef>
                <a:spcPts val="480"/>
              </a:spcBef>
              <a:spcAft>
                <a:spcPts val="0"/>
              </a:spcAft>
              <a:buClr>
                <a:schemeClr val="dk1"/>
              </a:buClr>
              <a:buSzPts val="2400"/>
              <a:buChar char="•"/>
            </a:pPr>
            <a:r>
              <a:rPr lang="en-IN" sz="2400"/>
              <a:t>g. [PC15-8] = [[SP]]</a:t>
            </a:r>
            <a:endParaRPr sz="2400"/>
          </a:p>
          <a:p>
            <a:pPr indent="-342900" lvl="0" marL="342900" rtl="0" algn="l">
              <a:spcBef>
                <a:spcPts val="480"/>
              </a:spcBef>
              <a:spcAft>
                <a:spcPts val="0"/>
              </a:spcAft>
              <a:buClr>
                <a:schemeClr val="dk1"/>
              </a:buClr>
              <a:buSzPts val="2400"/>
              <a:buChar char="•"/>
            </a:pPr>
            <a:r>
              <a:rPr lang="en-IN" sz="2400"/>
              <a:t> h. [SP]=[SP]-1</a:t>
            </a:r>
            <a:endParaRPr sz="2400"/>
          </a:p>
          <a:p>
            <a:pPr indent="-342900" lvl="0" marL="342900" rtl="0" algn="l">
              <a:spcBef>
                <a:spcPts val="480"/>
              </a:spcBef>
              <a:spcAft>
                <a:spcPts val="0"/>
              </a:spcAft>
              <a:buClr>
                <a:schemeClr val="dk1"/>
              </a:buClr>
              <a:buSzPts val="2400"/>
              <a:buChar char="•"/>
            </a:pPr>
            <a:r>
              <a:rPr lang="en-IN" sz="2400"/>
              <a:t>i. [PC7-0] = [[SP]] </a:t>
            </a:r>
            <a:endParaRPr sz="2400"/>
          </a:p>
          <a:p>
            <a:pPr indent="-342900" lvl="0" marL="342900" rtl="0" algn="l">
              <a:spcBef>
                <a:spcPts val="480"/>
              </a:spcBef>
              <a:spcAft>
                <a:spcPts val="0"/>
              </a:spcAft>
              <a:buClr>
                <a:schemeClr val="dk1"/>
              </a:buClr>
              <a:buSzPts val="2400"/>
              <a:buChar char="•"/>
            </a:pPr>
            <a:r>
              <a:rPr lang="en-IN" sz="2400"/>
              <a:t> j. [SP]=[SP]-1; (SP decrements again)</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Boolean/ </a:t>
            </a:r>
            <a:r>
              <a:rPr b="1" lang="en-IN" sz="3600" u="sng"/>
              <a:t>BIT MANIPULATION INSTRUCTIONS</a:t>
            </a:r>
            <a:br>
              <a:rPr lang="en-IN"/>
            </a:br>
            <a:endParaRPr/>
          </a:p>
        </p:txBody>
      </p:sp>
      <p:sp>
        <p:nvSpPr>
          <p:cNvPr id="346" name="Google Shape;346;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8051 has 128 bit addressable memory. Bit addressable SFRs and bit addressable PORT pins. It is possible to perform following bit wise operations for these bit addressable locations.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2" name="Google Shape;352;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chemeClr val="dk1"/>
              </a:buClr>
              <a:buSzPts val="1600"/>
              <a:buChar char="•"/>
            </a:pPr>
            <a:r>
              <a:rPr b="1" lang="en-IN" sz="1600">
                <a:latin typeface="Times New Roman"/>
                <a:ea typeface="Times New Roman"/>
                <a:cs typeface="Times New Roman"/>
                <a:sym typeface="Times New Roman"/>
              </a:rPr>
              <a:t>1.LOGICAL AND </a:t>
            </a:r>
            <a:endParaRPr sz="1600"/>
          </a:p>
          <a:p>
            <a:pPr indent="-457200" lvl="0" marL="800100" rtl="0" algn="l">
              <a:lnSpc>
                <a:spcPct val="115000"/>
              </a:lnSpc>
              <a:spcBef>
                <a:spcPts val="1320"/>
              </a:spcBef>
              <a:spcAft>
                <a:spcPts val="0"/>
              </a:spcAft>
              <a:buClr>
                <a:schemeClr val="dk1"/>
              </a:buClr>
              <a:buSzPts val="1600"/>
              <a:buChar char="•"/>
            </a:pPr>
            <a:r>
              <a:rPr lang="en-IN" sz="1600">
                <a:latin typeface="Times New Roman"/>
                <a:ea typeface="Times New Roman"/>
                <a:cs typeface="Times New Roman"/>
                <a:sym typeface="Times New Roman"/>
              </a:rPr>
              <a:t>a. ANL C,BIT</a:t>
            </a:r>
            <a:endParaRPr/>
          </a:p>
          <a:p>
            <a:pPr indent="0" lvl="0" marL="342900" rtl="0" algn="l">
              <a:lnSpc>
                <a:spcPct val="115000"/>
              </a:lnSpc>
              <a:spcBef>
                <a:spcPts val="1320"/>
              </a:spcBef>
              <a:spcAft>
                <a:spcPts val="0"/>
              </a:spcAft>
              <a:buClr>
                <a:schemeClr val="dk1"/>
              </a:buClr>
              <a:buSzPts val="1600"/>
              <a:buNone/>
            </a:pPr>
            <a:r>
              <a:rPr lang="en-IN" sz="1600">
                <a:latin typeface="Times New Roman"/>
                <a:ea typeface="Times New Roman"/>
                <a:cs typeface="Times New Roman"/>
                <a:sym typeface="Times New Roman"/>
              </a:rPr>
              <a:t>Eg: ANL C, P0.2</a:t>
            </a:r>
            <a:endParaRPr/>
          </a:p>
          <a:p>
            <a:pPr indent="0" lvl="0" marL="342900" rtl="0" algn="l">
              <a:lnSpc>
                <a:spcPct val="115000"/>
              </a:lnSpc>
              <a:spcBef>
                <a:spcPts val="1320"/>
              </a:spcBef>
              <a:spcAft>
                <a:spcPts val="0"/>
              </a:spcAft>
              <a:buClr>
                <a:schemeClr val="dk1"/>
              </a:buClr>
              <a:buSzPts val="1600"/>
              <a:buNone/>
            </a:pPr>
            <a:r>
              <a:rPr lang="en-IN" sz="1600">
                <a:latin typeface="Times New Roman"/>
                <a:ea typeface="Times New Roman"/>
                <a:cs typeface="Times New Roman"/>
                <a:sym typeface="Times New Roman"/>
              </a:rPr>
              <a:t>        ANL C, 25H</a:t>
            </a:r>
            <a:endParaRPr/>
          </a:p>
          <a:p>
            <a:pPr indent="-457200" lvl="0" marL="800100" rtl="0" algn="l">
              <a:lnSpc>
                <a:spcPct val="115000"/>
              </a:lnSpc>
              <a:spcBef>
                <a:spcPts val="1320"/>
              </a:spcBef>
              <a:spcAft>
                <a:spcPts val="0"/>
              </a:spcAft>
              <a:buClr>
                <a:schemeClr val="dk1"/>
              </a:buClr>
              <a:buSzPts val="1600"/>
              <a:buChar char="•"/>
            </a:pPr>
            <a:r>
              <a:rPr lang="en-IN" sz="1600">
                <a:latin typeface="Times New Roman"/>
                <a:ea typeface="Times New Roman"/>
                <a:cs typeface="Times New Roman"/>
                <a:sym typeface="Times New Roman"/>
              </a:rPr>
              <a:t>b. ANL C, /BIT;       </a:t>
            </a:r>
            <a:endParaRPr/>
          </a:p>
          <a:p>
            <a:pPr indent="0" lvl="0" marL="342900" rtl="0" algn="l">
              <a:lnSpc>
                <a:spcPct val="115000"/>
              </a:lnSpc>
              <a:spcBef>
                <a:spcPts val="1320"/>
              </a:spcBef>
              <a:spcAft>
                <a:spcPts val="0"/>
              </a:spcAft>
              <a:buClr>
                <a:schemeClr val="dk1"/>
              </a:buClr>
              <a:buSzPts val="1600"/>
              <a:buNone/>
            </a:pPr>
            <a:r>
              <a:rPr lang="en-IN" sz="1600"/>
              <a:t>Eg: ANL C, / P0.3   (C ^/P0.3)</a:t>
            </a:r>
            <a:endParaRPr/>
          </a:p>
          <a:p>
            <a:pPr indent="-342900" lvl="0" marL="342900" rtl="0" algn="l">
              <a:lnSpc>
                <a:spcPct val="115000"/>
              </a:lnSpc>
              <a:spcBef>
                <a:spcPts val="1320"/>
              </a:spcBef>
              <a:spcAft>
                <a:spcPts val="0"/>
              </a:spcAft>
              <a:buClr>
                <a:schemeClr val="dk1"/>
              </a:buClr>
              <a:buSzPts val="1600"/>
              <a:buChar char="•"/>
            </a:pPr>
            <a:r>
              <a:rPr b="1" lang="en-IN" sz="1600">
                <a:latin typeface="Times New Roman"/>
                <a:ea typeface="Times New Roman"/>
                <a:cs typeface="Times New Roman"/>
                <a:sym typeface="Times New Roman"/>
              </a:rPr>
              <a:t> 2. LOGICAL OR </a:t>
            </a:r>
            <a:endParaRPr sz="1600"/>
          </a:p>
          <a:p>
            <a:pPr indent="-457200" lvl="0" marL="800100" rtl="0" algn="l">
              <a:lnSpc>
                <a:spcPct val="115000"/>
              </a:lnSpc>
              <a:spcBef>
                <a:spcPts val="1320"/>
              </a:spcBef>
              <a:spcAft>
                <a:spcPts val="0"/>
              </a:spcAft>
              <a:buClr>
                <a:schemeClr val="dk1"/>
              </a:buClr>
              <a:buSzPts val="1600"/>
              <a:buChar char="•"/>
            </a:pPr>
            <a:r>
              <a:rPr lang="en-IN" sz="1600">
                <a:latin typeface="Times New Roman"/>
                <a:ea typeface="Times New Roman"/>
                <a:cs typeface="Times New Roman"/>
                <a:sym typeface="Times New Roman"/>
              </a:rPr>
              <a:t>a. ORL C,BIT                 Eg: ORL C, P0.2          </a:t>
            </a:r>
            <a:endParaRPr sz="1600"/>
          </a:p>
          <a:p>
            <a:pPr indent="-457200" lvl="0" marL="800100" rtl="0" algn="l">
              <a:lnSpc>
                <a:spcPct val="115000"/>
              </a:lnSpc>
              <a:spcBef>
                <a:spcPts val="1320"/>
              </a:spcBef>
              <a:spcAft>
                <a:spcPts val="0"/>
              </a:spcAft>
              <a:buClr>
                <a:schemeClr val="dk1"/>
              </a:buClr>
              <a:buSzPts val="1600"/>
              <a:buChar char="•"/>
            </a:pPr>
            <a:r>
              <a:rPr lang="en-IN" sz="1600">
                <a:latin typeface="Times New Roman"/>
                <a:ea typeface="Times New Roman"/>
                <a:cs typeface="Times New Roman"/>
                <a:sym typeface="Times New Roman"/>
              </a:rPr>
              <a:t> b. ORL C, /BIT; 	 Eg: ORL C, /P0.2 </a:t>
            </a:r>
            <a:endParaRPr sz="1600"/>
          </a:p>
          <a:p>
            <a:pPr indent="0" lvl="0" marL="0" rtl="0" algn="l">
              <a:lnSpc>
                <a:spcPct val="115000"/>
              </a:lnSpc>
              <a:spcBef>
                <a:spcPts val="1320"/>
              </a:spcBef>
              <a:spcAft>
                <a:spcPts val="0"/>
              </a:spcAft>
              <a:buClr>
                <a:schemeClr val="dk1"/>
              </a:buClr>
              <a:buSzPts val="1600"/>
              <a:buNone/>
            </a:pPr>
            <a:r>
              <a:rPr b="1" lang="en-IN" sz="1600">
                <a:latin typeface="Times New Roman"/>
                <a:ea typeface="Times New Roman"/>
                <a:cs typeface="Times New Roman"/>
                <a:sym typeface="Times New Roman"/>
              </a:rPr>
              <a:t>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8" name="Google Shape;358;p48"/>
          <p:cNvSpPr txBox="1"/>
          <p:nvPr>
            <p:ph idx="1" type="body"/>
          </p:nvPr>
        </p:nvSpPr>
        <p:spPr>
          <a:xfrm>
            <a:off x="457200" y="1556792"/>
            <a:ext cx="8229600" cy="514116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3200"/>
              <a:buNone/>
            </a:pPr>
            <a:r>
              <a:rPr b="1" lang="en-IN">
                <a:latin typeface="Times New Roman"/>
                <a:ea typeface="Times New Roman"/>
                <a:cs typeface="Times New Roman"/>
                <a:sym typeface="Times New Roman"/>
              </a:rPr>
              <a:t>3. CLR bit </a:t>
            </a:r>
            <a:endParaRPr sz="2800"/>
          </a:p>
          <a:p>
            <a:pPr indent="-457200" lvl="0" marL="8001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a. CLR bit   Eg: CLR P0.2 </a:t>
            </a:r>
            <a:endParaRPr/>
          </a:p>
          <a:p>
            <a:pPr indent="-457200" lvl="0" marL="800100" rtl="0" algn="l">
              <a:lnSpc>
                <a:spcPct val="115000"/>
              </a:lnSpc>
              <a:spcBef>
                <a:spcPts val="1640"/>
              </a:spcBef>
              <a:spcAft>
                <a:spcPts val="0"/>
              </a:spcAft>
              <a:buClr>
                <a:schemeClr val="dk1"/>
              </a:buClr>
              <a:buSzPts val="3200"/>
              <a:buChar char="•"/>
            </a:pPr>
            <a:r>
              <a:rPr lang="en-IN">
                <a:latin typeface="Times New Roman"/>
                <a:ea typeface="Times New Roman"/>
                <a:cs typeface="Times New Roman"/>
                <a:sym typeface="Times New Roman"/>
              </a:rPr>
              <a:t>b. CLR C     (C🡨-- 0)</a:t>
            </a:r>
            <a:endParaRPr/>
          </a:p>
          <a:p>
            <a:pPr indent="0" lvl="0" marL="342900" rtl="0" algn="l">
              <a:lnSpc>
                <a:spcPct val="115000"/>
              </a:lnSpc>
              <a:spcBef>
                <a:spcPts val="1600"/>
              </a:spcBef>
              <a:spcAft>
                <a:spcPts val="0"/>
              </a:spcAft>
              <a:buClr>
                <a:schemeClr val="dk1"/>
              </a:buClr>
              <a:buSzPts val="3000"/>
              <a:buNone/>
            </a:pPr>
            <a:r>
              <a:rPr b="1" lang="en-IN" sz="3000"/>
              <a:t>4. CPL bit</a:t>
            </a:r>
            <a:endParaRPr/>
          </a:p>
          <a:p>
            <a:pPr indent="0" lvl="0" marL="342900" rtl="0" algn="l">
              <a:lnSpc>
                <a:spcPct val="115000"/>
              </a:lnSpc>
              <a:spcBef>
                <a:spcPts val="1560"/>
              </a:spcBef>
              <a:spcAft>
                <a:spcPts val="0"/>
              </a:spcAft>
              <a:buClr>
                <a:schemeClr val="dk1"/>
              </a:buClr>
              <a:buSzPts val="2800"/>
              <a:buNone/>
            </a:pPr>
            <a:r>
              <a:rPr lang="en-IN" sz="2800"/>
              <a:t> a. CPL bit      Eg: CPL P0.2</a:t>
            </a:r>
            <a:endParaRPr/>
          </a:p>
          <a:p>
            <a:pPr indent="0" lvl="0" marL="342900" rtl="0" algn="l">
              <a:lnSpc>
                <a:spcPct val="115000"/>
              </a:lnSpc>
              <a:spcBef>
                <a:spcPts val="1560"/>
              </a:spcBef>
              <a:spcAft>
                <a:spcPts val="0"/>
              </a:spcAft>
              <a:buClr>
                <a:schemeClr val="dk1"/>
              </a:buClr>
              <a:buSzPts val="2800"/>
              <a:buNone/>
            </a:pPr>
            <a:r>
              <a:rPr lang="en-IN" sz="2800"/>
              <a:t>b. CPL C      </a:t>
            </a:r>
            <a:endParaRPr/>
          </a:p>
          <a:p>
            <a:pPr indent="0" lvl="0" marL="342900" rtl="0" algn="l">
              <a:lnSpc>
                <a:spcPct val="115000"/>
              </a:lnSpc>
              <a:spcBef>
                <a:spcPts val="1560"/>
              </a:spcBef>
              <a:spcAft>
                <a:spcPts val="0"/>
              </a:spcAft>
              <a:buClr>
                <a:schemeClr val="dk1"/>
              </a:buClr>
              <a:buSzPts val="2800"/>
              <a:buNone/>
            </a:pPr>
            <a:r>
              <a:rPr lang="en-IN" sz="2800"/>
              <a:t>c. CPL  02H   </a:t>
            </a:r>
            <a:endParaRPr/>
          </a:p>
          <a:p>
            <a:pPr indent="0" lvl="0" marL="342900" rtl="0" algn="l">
              <a:lnSpc>
                <a:spcPct val="115000"/>
              </a:lnSpc>
              <a:spcBef>
                <a:spcPts val="1560"/>
              </a:spcBef>
              <a:spcAft>
                <a:spcPts val="0"/>
              </a:spcAft>
              <a:buClr>
                <a:schemeClr val="dk1"/>
              </a:buClr>
              <a:buSzPts val="2800"/>
              <a:buNone/>
            </a:pPr>
            <a:r>
              <a:t/>
            </a:r>
            <a:endParaRPr sz="2800"/>
          </a:p>
          <a:p>
            <a:pPr indent="-139700" lvl="0" marL="342900" rtl="0" algn="l">
              <a:spcBef>
                <a:spcPts val="1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4" name="Google Shape;364;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IN"/>
              <a:t>5. SETB C</a:t>
            </a:r>
            <a:endParaRPr/>
          </a:p>
          <a:p>
            <a:pPr indent="0" lvl="0" marL="0" rtl="0" algn="l">
              <a:spcBef>
                <a:spcPts val="640"/>
              </a:spcBef>
              <a:spcAft>
                <a:spcPts val="0"/>
              </a:spcAft>
              <a:buClr>
                <a:schemeClr val="dk1"/>
              </a:buClr>
              <a:buSzPts val="3200"/>
              <a:buNone/>
            </a:pPr>
            <a:r>
              <a:rPr lang="en-IN"/>
              <a:t>6. SETB bit   eg: SETB PSW.0</a:t>
            </a:r>
            <a:endParaRPr/>
          </a:p>
          <a:p>
            <a:pPr indent="0" lvl="0" marL="0" rtl="0" algn="l">
              <a:spcBef>
                <a:spcPts val="640"/>
              </a:spcBef>
              <a:spcAft>
                <a:spcPts val="0"/>
              </a:spcAft>
              <a:buClr>
                <a:schemeClr val="dk1"/>
              </a:buClr>
              <a:buSzPts val="3200"/>
              <a:buNone/>
            </a:pPr>
            <a:r>
              <a:rPr lang="en-IN"/>
              <a:t>7. CLR C</a:t>
            </a:r>
            <a:endParaRPr/>
          </a:p>
          <a:p>
            <a:pPr indent="0" lvl="0" marL="0" rtl="0" algn="l">
              <a:spcBef>
                <a:spcPts val="640"/>
              </a:spcBef>
              <a:spcAft>
                <a:spcPts val="0"/>
              </a:spcAft>
              <a:buClr>
                <a:schemeClr val="dk1"/>
              </a:buClr>
              <a:buSzPts val="3200"/>
              <a:buNone/>
            </a:pPr>
            <a:r>
              <a:rPr lang="en-IN"/>
              <a:t>8. CLR bit  eg: CLR P0.1</a:t>
            </a:r>
            <a:endParaRPr/>
          </a:p>
          <a:p>
            <a:pPr indent="0" lvl="0" marL="0" rtl="0" algn="l">
              <a:spcBef>
                <a:spcPts val="640"/>
              </a:spcBef>
              <a:spcAft>
                <a:spcPts val="0"/>
              </a:spcAft>
              <a:buClr>
                <a:schemeClr val="dk1"/>
              </a:buClr>
              <a:buSzPts val="3200"/>
              <a:buNone/>
            </a:pPr>
            <a:r>
              <a:rPr lang="en-IN"/>
              <a:t>9. MOV C,bit</a:t>
            </a:r>
            <a:endParaRPr/>
          </a:p>
          <a:p>
            <a:pPr indent="0" lvl="0" marL="0" rtl="0" algn="l">
              <a:spcBef>
                <a:spcPts val="640"/>
              </a:spcBef>
              <a:spcAft>
                <a:spcPts val="0"/>
              </a:spcAft>
              <a:buClr>
                <a:schemeClr val="dk1"/>
              </a:buClr>
              <a:buSzPts val="3200"/>
              <a:buNone/>
            </a:pPr>
            <a:r>
              <a:rPr lang="en-IN"/>
              <a:t>Eg: MOV C, P0.3</a:t>
            </a:r>
            <a:endParaRPr/>
          </a:p>
          <a:p>
            <a:pPr indent="0" lvl="0" marL="0" rtl="0" algn="l">
              <a:spcBef>
                <a:spcPts val="640"/>
              </a:spcBef>
              <a:spcAft>
                <a:spcPts val="0"/>
              </a:spcAft>
              <a:buClr>
                <a:schemeClr val="dk1"/>
              </a:buClr>
              <a:buSzPts val="3200"/>
              <a:buNone/>
            </a:pPr>
            <a:r>
              <a:rPr lang="en-IN"/>
              <a:t>       MOV C,25H</a:t>
            </a:r>
            <a:endParaRPr/>
          </a:p>
          <a:p>
            <a:pPr indent="0" lvl="0" marL="0" rtl="0" algn="l">
              <a:spcBef>
                <a:spcPts val="640"/>
              </a:spcBef>
              <a:spcAft>
                <a:spcPts val="0"/>
              </a:spcAft>
              <a:buClr>
                <a:schemeClr val="dk1"/>
              </a:buClr>
              <a:buSzPts val="3200"/>
              <a:buNone/>
            </a:pPr>
            <a:r>
              <a:rPr lang="en-IN"/>
              <a:t>10. MOV bit,C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Addition of two 8-bit nos</a:t>
            </a:r>
            <a:endParaRPr/>
          </a:p>
        </p:txBody>
      </p:sp>
      <p:sp>
        <p:nvSpPr>
          <p:cNvPr id="370" name="Google Shape;370;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71" name="Google Shape;371;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lang="en-IN"/>
              <a:t>MOV  DPTR, #4200H</a:t>
            </a:r>
            <a:endParaRPr/>
          </a:p>
          <a:p>
            <a:pPr indent="0" lvl="0" marL="0" rtl="0" algn="l">
              <a:spcBef>
                <a:spcPts val="480"/>
              </a:spcBef>
              <a:spcAft>
                <a:spcPts val="0"/>
              </a:spcAft>
              <a:buClr>
                <a:schemeClr val="dk1"/>
              </a:buClr>
              <a:buSzPts val="2400"/>
              <a:buNone/>
            </a:pPr>
            <a:r>
              <a:rPr lang="en-IN"/>
              <a:t>MOVX  A, @DPTR</a:t>
            </a:r>
            <a:endParaRPr/>
          </a:p>
          <a:p>
            <a:pPr indent="0" lvl="0" marL="0" rtl="0" algn="l">
              <a:spcBef>
                <a:spcPts val="480"/>
              </a:spcBef>
              <a:spcAft>
                <a:spcPts val="0"/>
              </a:spcAft>
              <a:buClr>
                <a:schemeClr val="dk1"/>
              </a:buClr>
              <a:buSzPts val="2400"/>
              <a:buNone/>
            </a:pPr>
            <a:r>
              <a:rPr lang="en-IN"/>
              <a:t>MOV  B, A</a:t>
            </a:r>
            <a:endParaRPr/>
          </a:p>
          <a:p>
            <a:pPr indent="0" lvl="0" marL="0" rtl="0" algn="l">
              <a:spcBef>
                <a:spcPts val="480"/>
              </a:spcBef>
              <a:spcAft>
                <a:spcPts val="0"/>
              </a:spcAft>
              <a:buClr>
                <a:schemeClr val="dk1"/>
              </a:buClr>
              <a:buSzPts val="2400"/>
              <a:buNone/>
            </a:pPr>
            <a:r>
              <a:rPr lang="en-IN"/>
              <a:t>INC  DPTR</a:t>
            </a:r>
            <a:endParaRPr/>
          </a:p>
          <a:p>
            <a:pPr indent="0" lvl="0" marL="0" rtl="0" algn="l">
              <a:spcBef>
                <a:spcPts val="480"/>
              </a:spcBef>
              <a:spcAft>
                <a:spcPts val="0"/>
              </a:spcAft>
              <a:buClr>
                <a:schemeClr val="dk1"/>
              </a:buClr>
              <a:buSzPts val="2400"/>
              <a:buNone/>
            </a:pPr>
            <a:r>
              <a:rPr lang="en-IN"/>
              <a:t>MOVX  A, @DPTR</a:t>
            </a:r>
            <a:endParaRPr/>
          </a:p>
          <a:p>
            <a:pPr indent="0" lvl="0" marL="0" rtl="0" algn="l">
              <a:spcBef>
                <a:spcPts val="480"/>
              </a:spcBef>
              <a:spcAft>
                <a:spcPts val="0"/>
              </a:spcAft>
              <a:buClr>
                <a:schemeClr val="dk1"/>
              </a:buClr>
              <a:buSzPts val="2400"/>
              <a:buNone/>
            </a:pPr>
            <a:r>
              <a:rPr lang="en-IN"/>
              <a:t>MOV  R0, 00H</a:t>
            </a:r>
            <a:endParaRPr/>
          </a:p>
          <a:p>
            <a:pPr indent="0" lvl="0" marL="0" rtl="0" algn="l">
              <a:spcBef>
                <a:spcPts val="480"/>
              </a:spcBef>
              <a:spcAft>
                <a:spcPts val="0"/>
              </a:spcAft>
              <a:buClr>
                <a:schemeClr val="dk1"/>
              </a:buClr>
              <a:buSzPts val="2400"/>
              <a:buNone/>
            </a:pPr>
            <a:r>
              <a:rPr lang="en-IN"/>
              <a:t>ADD A, B</a:t>
            </a:r>
            <a:endParaRPr/>
          </a:p>
          <a:p>
            <a:pPr indent="0" lvl="0" marL="0" rtl="0" algn="l">
              <a:spcBef>
                <a:spcPts val="480"/>
              </a:spcBef>
              <a:spcAft>
                <a:spcPts val="0"/>
              </a:spcAft>
              <a:buClr>
                <a:schemeClr val="dk1"/>
              </a:buClr>
              <a:buSzPts val="2400"/>
              <a:buNone/>
            </a:pPr>
            <a:r>
              <a:rPr lang="en-IN"/>
              <a:t>JNC  L1</a:t>
            </a:r>
            <a:endParaRPr/>
          </a:p>
          <a:p>
            <a:pPr indent="0" lvl="0" marL="0" rtl="0" algn="l">
              <a:spcBef>
                <a:spcPts val="480"/>
              </a:spcBef>
              <a:spcAft>
                <a:spcPts val="0"/>
              </a:spcAft>
              <a:buClr>
                <a:schemeClr val="dk1"/>
              </a:buClr>
              <a:buSzPts val="2400"/>
              <a:buNone/>
            </a:pPr>
            <a:r>
              <a:rPr lang="en-IN"/>
              <a:t>INC RO</a:t>
            </a:r>
            <a:endParaRPr/>
          </a:p>
          <a:p>
            <a:pPr indent="0" lvl="0" marL="0" rtl="0" algn="l">
              <a:spcBef>
                <a:spcPts val="480"/>
              </a:spcBef>
              <a:spcAft>
                <a:spcPts val="0"/>
              </a:spcAft>
              <a:buClr>
                <a:schemeClr val="dk1"/>
              </a:buClr>
              <a:buSzPts val="2400"/>
              <a:buNone/>
            </a:pPr>
            <a:r>
              <a:t/>
            </a:r>
            <a:endParaRPr/>
          </a:p>
        </p:txBody>
      </p:sp>
      <p:sp>
        <p:nvSpPr>
          <p:cNvPr id="372" name="Google Shape;372;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73" name="Google Shape;373;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lang="en-IN"/>
              <a:t>L1 :  INC DPTR</a:t>
            </a:r>
            <a:endParaRPr/>
          </a:p>
          <a:p>
            <a:pPr indent="0" lvl="0" marL="0" rtl="0" algn="l">
              <a:spcBef>
                <a:spcPts val="480"/>
              </a:spcBef>
              <a:spcAft>
                <a:spcPts val="0"/>
              </a:spcAft>
              <a:buClr>
                <a:schemeClr val="dk1"/>
              </a:buClr>
              <a:buSzPts val="2400"/>
              <a:buNone/>
            </a:pPr>
            <a:r>
              <a:rPr lang="en-IN"/>
              <a:t>         MOVX @DPTR, A</a:t>
            </a:r>
            <a:endParaRPr/>
          </a:p>
          <a:p>
            <a:pPr indent="0" lvl="0" marL="0" rtl="0" algn="l">
              <a:spcBef>
                <a:spcPts val="480"/>
              </a:spcBef>
              <a:spcAft>
                <a:spcPts val="0"/>
              </a:spcAft>
              <a:buClr>
                <a:schemeClr val="dk1"/>
              </a:buClr>
              <a:buSzPts val="2400"/>
              <a:buNone/>
            </a:pPr>
            <a:r>
              <a:rPr lang="en-IN"/>
              <a:t>          INC DPTR</a:t>
            </a:r>
            <a:endParaRPr/>
          </a:p>
          <a:p>
            <a:pPr indent="0" lvl="0" marL="0" rtl="0" algn="l">
              <a:spcBef>
                <a:spcPts val="480"/>
              </a:spcBef>
              <a:spcAft>
                <a:spcPts val="0"/>
              </a:spcAft>
              <a:buClr>
                <a:schemeClr val="dk1"/>
              </a:buClr>
              <a:buSzPts val="2400"/>
              <a:buNone/>
            </a:pPr>
            <a:r>
              <a:rPr lang="en-IN"/>
              <a:t>           MOV A, R0</a:t>
            </a:r>
            <a:endParaRPr/>
          </a:p>
          <a:p>
            <a:pPr indent="0" lvl="0" marL="0" rtl="0" algn="l">
              <a:spcBef>
                <a:spcPts val="480"/>
              </a:spcBef>
              <a:spcAft>
                <a:spcPts val="0"/>
              </a:spcAft>
              <a:buClr>
                <a:schemeClr val="dk1"/>
              </a:buClr>
              <a:buSzPts val="2400"/>
              <a:buNone/>
            </a:pPr>
            <a:r>
              <a:rPr lang="en-IN"/>
              <a:t>           MOVX @DPTR, A</a:t>
            </a:r>
            <a:endParaRPr/>
          </a:p>
          <a:p>
            <a:pPr indent="0" lvl="0" marL="0" rtl="0" algn="l">
              <a:spcBef>
                <a:spcPts val="480"/>
              </a:spcBef>
              <a:spcAft>
                <a:spcPts val="0"/>
              </a:spcAft>
              <a:buClr>
                <a:schemeClr val="dk1"/>
              </a:buClr>
              <a:buSzPts val="2400"/>
              <a:buNone/>
            </a:pPr>
            <a:r>
              <a:rPr lang="en-IN"/>
              <a:t>HERE : SJMP   HERE</a:t>
            </a:r>
            <a:endParaRPr/>
          </a:p>
          <a:p>
            <a:pPr indent="0" lvl="0" marL="0" rtl="0" algn="l">
              <a:spcBef>
                <a:spcPts val="480"/>
              </a:spcBef>
              <a:spcAft>
                <a:spcPts val="0"/>
              </a:spcAft>
              <a:buClr>
                <a:schemeClr val="dk1"/>
              </a:buClr>
              <a:buSzPts val="2400"/>
              <a:buNone/>
            </a:pPr>
            <a:r>
              <a:t/>
            </a:r>
            <a:endParaRPr/>
          </a:p>
          <a:p>
            <a:pPr indent="0" lvl="0" marL="0" rtl="0" algn="l">
              <a:spcBef>
                <a:spcPts val="480"/>
              </a:spcBef>
              <a:spcAft>
                <a:spcPts val="0"/>
              </a:spcAft>
              <a:buClr>
                <a:schemeClr val="dk1"/>
              </a:buClr>
              <a:buSzPts val="2400"/>
              <a:buNone/>
            </a:pPr>
            <a:r>
              <a:t/>
            </a:r>
            <a:endParaRPr/>
          </a:p>
          <a:p>
            <a:pPr indent="0" lvl="0" marL="0" rtl="0" algn="l">
              <a:spcBef>
                <a:spcPts val="480"/>
              </a:spcBef>
              <a:spcAft>
                <a:spcPts val="0"/>
              </a:spcAft>
              <a:buClr>
                <a:schemeClr val="dk1"/>
              </a:buClr>
              <a:buSzPts val="2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Subtraction of two 8-bit nos</a:t>
            </a:r>
            <a:endParaRPr/>
          </a:p>
        </p:txBody>
      </p:sp>
      <p:sp>
        <p:nvSpPr>
          <p:cNvPr id="379" name="Google Shape;379;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80" name="Google Shape;380;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MOV  DPTR, #4200</a:t>
            </a:r>
            <a:endParaRPr/>
          </a:p>
          <a:p>
            <a:pPr indent="0" lvl="0" marL="0" rtl="0" algn="l">
              <a:spcBef>
                <a:spcPts val="408"/>
              </a:spcBef>
              <a:spcAft>
                <a:spcPts val="0"/>
              </a:spcAft>
              <a:buClr>
                <a:schemeClr val="dk1"/>
              </a:buClr>
              <a:buSzPct val="100000"/>
              <a:buNone/>
            </a:pPr>
            <a:r>
              <a:rPr lang="en-IN"/>
              <a:t>MOVX  A, @DPTR</a:t>
            </a:r>
            <a:endParaRPr/>
          </a:p>
          <a:p>
            <a:pPr indent="0" lvl="0" marL="0" rtl="0" algn="l">
              <a:spcBef>
                <a:spcPts val="408"/>
              </a:spcBef>
              <a:spcAft>
                <a:spcPts val="0"/>
              </a:spcAft>
              <a:buClr>
                <a:schemeClr val="dk1"/>
              </a:buClr>
              <a:buSzPct val="100000"/>
              <a:buNone/>
            </a:pPr>
            <a:r>
              <a:rPr lang="en-IN"/>
              <a:t>MOV  B, A</a:t>
            </a:r>
            <a:endParaRPr/>
          </a:p>
          <a:p>
            <a:pPr indent="0" lvl="0" marL="0" rtl="0" algn="l">
              <a:spcBef>
                <a:spcPts val="408"/>
              </a:spcBef>
              <a:spcAft>
                <a:spcPts val="0"/>
              </a:spcAft>
              <a:buClr>
                <a:schemeClr val="dk1"/>
              </a:buClr>
              <a:buSzPct val="100000"/>
              <a:buNone/>
            </a:pPr>
            <a:r>
              <a:rPr lang="en-IN"/>
              <a:t>INC  DPTR</a:t>
            </a:r>
            <a:endParaRPr/>
          </a:p>
          <a:p>
            <a:pPr indent="0" lvl="0" marL="0" rtl="0" algn="l">
              <a:spcBef>
                <a:spcPts val="408"/>
              </a:spcBef>
              <a:spcAft>
                <a:spcPts val="0"/>
              </a:spcAft>
              <a:buClr>
                <a:schemeClr val="dk1"/>
              </a:buClr>
              <a:buSzPct val="100000"/>
              <a:buNone/>
            </a:pPr>
            <a:r>
              <a:rPr lang="en-IN"/>
              <a:t>MOVX  A, @DPTR</a:t>
            </a:r>
            <a:endParaRPr/>
          </a:p>
          <a:p>
            <a:pPr indent="0" lvl="0" marL="0" rtl="0" algn="l">
              <a:spcBef>
                <a:spcPts val="408"/>
              </a:spcBef>
              <a:spcAft>
                <a:spcPts val="0"/>
              </a:spcAft>
              <a:buClr>
                <a:schemeClr val="dk1"/>
              </a:buClr>
              <a:buSzPct val="100000"/>
              <a:buNone/>
            </a:pPr>
            <a:r>
              <a:rPr lang="en-IN"/>
              <a:t>MOV  R0, 00H </a:t>
            </a:r>
            <a:endParaRPr/>
          </a:p>
          <a:p>
            <a:pPr indent="0" lvl="0" marL="0" rtl="0" algn="l">
              <a:spcBef>
                <a:spcPts val="408"/>
              </a:spcBef>
              <a:spcAft>
                <a:spcPts val="0"/>
              </a:spcAft>
              <a:buClr>
                <a:schemeClr val="dk1"/>
              </a:buClr>
              <a:buSzPct val="100000"/>
              <a:buNone/>
            </a:pPr>
            <a:r>
              <a:rPr lang="en-IN"/>
              <a:t>CLR C</a:t>
            </a:r>
            <a:endParaRPr baseline="-25000"/>
          </a:p>
          <a:p>
            <a:pPr indent="0" lvl="0" marL="0" rtl="0" algn="l">
              <a:spcBef>
                <a:spcPts val="408"/>
              </a:spcBef>
              <a:spcAft>
                <a:spcPts val="0"/>
              </a:spcAft>
              <a:buClr>
                <a:schemeClr val="dk1"/>
              </a:buClr>
              <a:buSzPct val="100000"/>
              <a:buNone/>
            </a:pPr>
            <a:r>
              <a:rPr lang="en-IN"/>
              <a:t>SUBB A, B</a:t>
            </a:r>
            <a:endParaRPr/>
          </a:p>
          <a:p>
            <a:pPr indent="0" lvl="0" marL="0" rtl="0" algn="l">
              <a:spcBef>
                <a:spcPts val="408"/>
              </a:spcBef>
              <a:spcAft>
                <a:spcPts val="0"/>
              </a:spcAft>
              <a:buClr>
                <a:schemeClr val="dk1"/>
              </a:buClr>
              <a:buSzPct val="100000"/>
              <a:buNone/>
            </a:pPr>
            <a:r>
              <a:rPr lang="en-IN"/>
              <a:t>JNC  L1</a:t>
            </a:r>
            <a:endParaRPr/>
          </a:p>
          <a:p>
            <a:pPr indent="0" lvl="0" marL="0" rtl="0" algn="l">
              <a:spcBef>
                <a:spcPts val="408"/>
              </a:spcBef>
              <a:spcAft>
                <a:spcPts val="0"/>
              </a:spcAft>
              <a:buClr>
                <a:schemeClr val="dk1"/>
              </a:buClr>
              <a:buSzPct val="100000"/>
              <a:buNone/>
            </a:pPr>
            <a:r>
              <a:rPr lang="en-IN"/>
              <a:t>CPL A</a:t>
            </a:r>
            <a:endParaRPr/>
          </a:p>
          <a:p>
            <a:pPr indent="0" lvl="0" marL="0" rtl="0" algn="l">
              <a:spcBef>
                <a:spcPts val="408"/>
              </a:spcBef>
              <a:spcAft>
                <a:spcPts val="0"/>
              </a:spcAft>
              <a:buClr>
                <a:schemeClr val="dk1"/>
              </a:buClr>
              <a:buSzPct val="100000"/>
              <a:buNone/>
            </a:pPr>
            <a:r>
              <a:rPr lang="en-IN"/>
              <a:t>INC A</a:t>
            </a:r>
            <a:endParaRPr/>
          </a:p>
          <a:p>
            <a:pPr indent="0" lvl="0" marL="0" rtl="0" algn="l">
              <a:spcBef>
                <a:spcPts val="408"/>
              </a:spcBef>
              <a:spcAft>
                <a:spcPts val="0"/>
              </a:spcAft>
              <a:buClr>
                <a:schemeClr val="dk1"/>
              </a:buClr>
              <a:buSzPct val="100000"/>
              <a:buNone/>
            </a:pPr>
            <a:r>
              <a:rPr lang="en-IN"/>
              <a:t>INC Ro</a:t>
            </a:r>
            <a:endParaRPr/>
          </a:p>
          <a:p>
            <a:pPr indent="0" lvl="0" marL="0" rtl="0" algn="l">
              <a:spcBef>
                <a:spcPts val="408"/>
              </a:spcBef>
              <a:spcAft>
                <a:spcPts val="0"/>
              </a:spcAft>
              <a:buClr>
                <a:schemeClr val="dk1"/>
              </a:buClr>
              <a:buSzPct val="100000"/>
              <a:buNone/>
            </a:pPr>
            <a:r>
              <a:t/>
            </a:r>
            <a:endParaRPr/>
          </a:p>
          <a:p>
            <a:pPr indent="-213359" lvl="0" marL="342900" rtl="0" algn="l">
              <a:spcBef>
                <a:spcPts val="408"/>
              </a:spcBef>
              <a:spcAft>
                <a:spcPts val="0"/>
              </a:spcAft>
              <a:buClr>
                <a:schemeClr val="dk1"/>
              </a:buClr>
              <a:buSzPct val="100000"/>
              <a:buNone/>
            </a:pPr>
            <a:r>
              <a:t/>
            </a:r>
            <a:endParaRPr/>
          </a:p>
        </p:txBody>
      </p:sp>
      <p:sp>
        <p:nvSpPr>
          <p:cNvPr id="381" name="Google Shape;381;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82" name="Google Shape;382;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L1 :  INC DPTR</a:t>
            </a:r>
            <a:endParaRPr/>
          </a:p>
          <a:p>
            <a:pPr indent="0" lvl="0" marL="0" rtl="0" algn="l">
              <a:spcBef>
                <a:spcPts val="408"/>
              </a:spcBef>
              <a:spcAft>
                <a:spcPts val="0"/>
              </a:spcAft>
              <a:buClr>
                <a:schemeClr val="dk1"/>
              </a:buClr>
              <a:buSzPct val="100000"/>
              <a:buNone/>
            </a:pPr>
            <a:r>
              <a:rPr lang="en-IN"/>
              <a:t>         MOVX @DPTR, A</a:t>
            </a:r>
            <a:endParaRPr/>
          </a:p>
          <a:p>
            <a:pPr indent="0" lvl="0" marL="0" rtl="0" algn="l">
              <a:spcBef>
                <a:spcPts val="408"/>
              </a:spcBef>
              <a:spcAft>
                <a:spcPts val="0"/>
              </a:spcAft>
              <a:buClr>
                <a:schemeClr val="dk1"/>
              </a:buClr>
              <a:buSzPct val="100000"/>
              <a:buNone/>
            </a:pPr>
            <a:r>
              <a:rPr lang="en-IN"/>
              <a:t>          INC DPTR</a:t>
            </a:r>
            <a:endParaRPr/>
          </a:p>
          <a:p>
            <a:pPr indent="0" lvl="0" marL="0" rtl="0" algn="l">
              <a:spcBef>
                <a:spcPts val="408"/>
              </a:spcBef>
              <a:spcAft>
                <a:spcPts val="0"/>
              </a:spcAft>
              <a:buClr>
                <a:schemeClr val="dk1"/>
              </a:buClr>
              <a:buSzPct val="100000"/>
              <a:buNone/>
            </a:pPr>
            <a:r>
              <a:rPr lang="en-IN"/>
              <a:t>           MOV A, Ro</a:t>
            </a:r>
            <a:endParaRPr/>
          </a:p>
          <a:p>
            <a:pPr indent="0" lvl="0" marL="0" rtl="0" algn="l">
              <a:spcBef>
                <a:spcPts val="408"/>
              </a:spcBef>
              <a:spcAft>
                <a:spcPts val="0"/>
              </a:spcAft>
              <a:buClr>
                <a:schemeClr val="dk1"/>
              </a:buClr>
              <a:buSzPct val="100000"/>
              <a:buNone/>
            </a:pPr>
            <a:r>
              <a:rPr lang="en-IN"/>
              <a:t>           MOVX @DPTR, A</a:t>
            </a:r>
            <a:endParaRPr/>
          </a:p>
          <a:p>
            <a:pPr indent="0" lvl="0" marL="0" rtl="0" algn="l">
              <a:spcBef>
                <a:spcPts val="408"/>
              </a:spcBef>
              <a:spcAft>
                <a:spcPts val="0"/>
              </a:spcAft>
              <a:buClr>
                <a:schemeClr val="dk1"/>
              </a:buClr>
              <a:buSzPct val="100000"/>
              <a:buNone/>
            </a:pPr>
            <a:r>
              <a:rPr lang="en-IN"/>
              <a:t>HERE : SJMP   HERE</a:t>
            </a:r>
            <a:endParaRPr/>
          </a:p>
          <a:p>
            <a:pPr indent="-213359" lvl="0" marL="342900" rtl="0" algn="l">
              <a:spcBef>
                <a:spcPts val="408"/>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Multiply two 8-bit nos</a:t>
            </a:r>
            <a:endParaRPr/>
          </a:p>
        </p:txBody>
      </p:sp>
      <p:sp>
        <p:nvSpPr>
          <p:cNvPr id="388" name="Google Shape;388;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89" name="Google Shape;389;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MOV DPTR, #4200H</a:t>
            </a:r>
            <a:endParaRPr/>
          </a:p>
          <a:p>
            <a:pPr indent="0" lvl="0" marL="0" rtl="0" algn="l">
              <a:spcBef>
                <a:spcPts val="408"/>
              </a:spcBef>
              <a:spcAft>
                <a:spcPts val="0"/>
              </a:spcAft>
              <a:buClr>
                <a:schemeClr val="dk1"/>
              </a:buClr>
              <a:buSzPct val="100000"/>
              <a:buNone/>
            </a:pPr>
            <a:r>
              <a:rPr lang="en-IN"/>
              <a:t>MOVX A, @DPTR</a:t>
            </a:r>
            <a:endParaRPr/>
          </a:p>
          <a:p>
            <a:pPr indent="0" lvl="0" marL="0" rtl="0" algn="l">
              <a:spcBef>
                <a:spcPts val="408"/>
              </a:spcBef>
              <a:spcAft>
                <a:spcPts val="0"/>
              </a:spcAft>
              <a:buClr>
                <a:schemeClr val="dk1"/>
              </a:buClr>
              <a:buSzPct val="100000"/>
              <a:buNone/>
            </a:pPr>
            <a:r>
              <a:rPr lang="en-IN"/>
              <a:t>MOV B,A</a:t>
            </a:r>
            <a:endParaRPr/>
          </a:p>
          <a:p>
            <a:pPr indent="0" lvl="0" marL="0" rtl="0" algn="l">
              <a:spcBef>
                <a:spcPts val="408"/>
              </a:spcBef>
              <a:spcAft>
                <a:spcPts val="0"/>
              </a:spcAft>
              <a:buClr>
                <a:schemeClr val="dk1"/>
              </a:buClr>
              <a:buSzPct val="100000"/>
              <a:buNone/>
            </a:pPr>
            <a:r>
              <a:rPr lang="en-IN"/>
              <a:t>INC  DPTR</a:t>
            </a:r>
            <a:endParaRPr/>
          </a:p>
          <a:p>
            <a:pPr indent="0" lvl="0" marL="0" rtl="0" algn="l">
              <a:spcBef>
                <a:spcPts val="408"/>
              </a:spcBef>
              <a:spcAft>
                <a:spcPts val="0"/>
              </a:spcAft>
              <a:buClr>
                <a:schemeClr val="dk1"/>
              </a:buClr>
              <a:buSzPct val="100000"/>
              <a:buNone/>
            </a:pPr>
            <a:r>
              <a:rPr lang="en-IN"/>
              <a:t>MOVX A, @DPTR</a:t>
            </a:r>
            <a:endParaRPr/>
          </a:p>
          <a:p>
            <a:pPr indent="0" lvl="0" marL="0" rtl="0" algn="l">
              <a:spcBef>
                <a:spcPts val="408"/>
              </a:spcBef>
              <a:spcAft>
                <a:spcPts val="0"/>
              </a:spcAft>
              <a:buClr>
                <a:schemeClr val="dk1"/>
              </a:buClr>
              <a:buSzPct val="100000"/>
              <a:buNone/>
            </a:pPr>
            <a:r>
              <a:rPr lang="en-IN"/>
              <a:t>MUL AB</a:t>
            </a:r>
            <a:endParaRPr/>
          </a:p>
          <a:p>
            <a:pPr indent="0" lvl="0" marL="0" rtl="0" algn="l">
              <a:spcBef>
                <a:spcPts val="408"/>
              </a:spcBef>
              <a:spcAft>
                <a:spcPts val="0"/>
              </a:spcAft>
              <a:buClr>
                <a:schemeClr val="dk1"/>
              </a:buClr>
              <a:buSzPct val="100000"/>
              <a:buNone/>
            </a:pPr>
            <a:r>
              <a:rPr lang="en-IN"/>
              <a:t>INC DPTR</a:t>
            </a:r>
            <a:endParaRPr/>
          </a:p>
          <a:p>
            <a:pPr indent="0" lvl="0" marL="0" rtl="0" algn="l">
              <a:spcBef>
                <a:spcPts val="408"/>
              </a:spcBef>
              <a:spcAft>
                <a:spcPts val="0"/>
              </a:spcAft>
              <a:buClr>
                <a:schemeClr val="dk1"/>
              </a:buClr>
              <a:buSzPct val="100000"/>
              <a:buNone/>
            </a:pPr>
            <a:r>
              <a:rPr lang="en-IN"/>
              <a:t>MOVX @DPTR, A</a:t>
            </a:r>
            <a:endParaRPr/>
          </a:p>
          <a:p>
            <a:pPr indent="0" lvl="0" marL="0" rtl="0" algn="l">
              <a:spcBef>
                <a:spcPts val="408"/>
              </a:spcBef>
              <a:spcAft>
                <a:spcPts val="0"/>
              </a:spcAft>
              <a:buClr>
                <a:schemeClr val="dk1"/>
              </a:buClr>
              <a:buSzPct val="100000"/>
              <a:buNone/>
            </a:pPr>
            <a:r>
              <a:rPr lang="en-IN"/>
              <a:t>MOV A, B</a:t>
            </a:r>
            <a:endParaRPr/>
          </a:p>
          <a:p>
            <a:pPr indent="0" lvl="0" marL="0" rtl="0" algn="l">
              <a:spcBef>
                <a:spcPts val="408"/>
              </a:spcBef>
              <a:spcAft>
                <a:spcPts val="0"/>
              </a:spcAft>
              <a:buClr>
                <a:schemeClr val="dk1"/>
              </a:buClr>
              <a:buSzPct val="100000"/>
              <a:buNone/>
            </a:pPr>
            <a:r>
              <a:rPr lang="en-IN"/>
              <a:t>INC DPTR</a:t>
            </a:r>
            <a:endParaRPr/>
          </a:p>
          <a:p>
            <a:pPr indent="0" lvl="0" marL="0" rtl="0" algn="l">
              <a:spcBef>
                <a:spcPts val="408"/>
              </a:spcBef>
              <a:spcAft>
                <a:spcPts val="0"/>
              </a:spcAft>
              <a:buClr>
                <a:schemeClr val="dk1"/>
              </a:buClr>
              <a:buSzPct val="100000"/>
              <a:buNone/>
            </a:pPr>
            <a:r>
              <a:rPr lang="en-IN"/>
              <a:t>MOVX @DPTR, A</a:t>
            </a:r>
            <a:endParaRPr/>
          </a:p>
          <a:p>
            <a:pPr indent="0" lvl="0" marL="0" rtl="0" algn="l">
              <a:spcBef>
                <a:spcPts val="408"/>
              </a:spcBef>
              <a:spcAft>
                <a:spcPts val="0"/>
              </a:spcAft>
              <a:buClr>
                <a:schemeClr val="dk1"/>
              </a:buClr>
              <a:buSzPct val="100000"/>
              <a:buNone/>
            </a:pPr>
            <a:r>
              <a:rPr lang="en-IN"/>
              <a:t>HERE : SJMP   HERE</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t/>
            </a:r>
            <a:endParaRPr/>
          </a:p>
        </p:txBody>
      </p:sp>
      <p:sp>
        <p:nvSpPr>
          <p:cNvPr id="390" name="Google Shape;390;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91" name="Google Shape;391;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IN"/>
              <a:t>[4200] =FF</a:t>
            </a:r>
            <a:endParaRPr/>
          </a:p>
          <a:p>
            <a:pPr indent="-342900" lvl="0" marL="342900" rtl="0" algn="l">
              <a:spcBef>
                <a:spcPts val="408"/>
              </a:spcBef>
              <a:spcAft>
                <a:spcPts val="0"/>
              </a:spcAft>
              <a:buClr>
                <a:schemeClr val="dk1"/>
              </a:buClr>
              <a:buSzPct val="100000"/>
              <a:buChar char="•"/>
            </a:pPr>
            <a:r>
              <a:rPr lang="en-IN"/>
              <a:t>[4201]=FF</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IN"/>
              <a:t>FF x</a:t>
            </a:r>
            <a:endParaRPr/>
          </a:p>
          <a:p>
            <a:pPr indent="0" lvl="0" marL="0" rtl="0" algn="l">
              <a:spcBef>
                <a:spcPts val="408"/>
              </a:spcBef>
              <a:spcAft>
                <a:spcPts val="0"/>
              </a:spcAft>
              <a:buClr>
                <a:schemeClr val="dk1"/>
              </a:buClr>
              <a:buSzPct val="100000"/>
              <a:buNone/>
            </a:pPr>
            <a:r>
              <a:rPr lang="en-IN" u="sng"/>
              <a:t>FF	</a:t>
            </a:r>
            <a:endParaRPr/>
          </a:p>
          <a:p>
            <a:pPr indent="0" lvl="0" marL="0" rtl="0" algn="l">
              <a:spcBef>
                <a:spcPts val="408"/>
              </a:spcBef>
              <a:spcAft>
                <a:spcPts val="0"/>
              </a:spcAft>
              <a:buClr>
                <a:schemeClr val="dk1"/>
              </a:buClr>
              <a:buSzPct val="100000"/>
              <a:buNone/>
            </a:pPr>
            <a:r>
              <a:t/>
            </a:r>
            <a:endParaRPr/>
          </a:p>
          <a:p>
            <a:pPr indent="0" lvl="0" marL="0" rtl="0" algn="l">
              <a:spcBef>
                <a:spcPts val="408"/>
              </a:spcBef>
              <a:spcAft>
                <a:spcPts val="0"/>
              </a:spcAft>
              <a:buClr>
                <a:schemeClr val="dk1"/>
              </a:buClr>
              <a:buSzPct val="100000"/>
              <a:buNone/>
            </a:pPr>
            <a:r>
              <a:rPr lang="en-IN"/>
              <a:t>FE  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74638"/>
            <a:ext cx="8229600" cy="86834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Register addressing mode</a:t>
            </a:r>
            <a:endParaRPr sz="4000">
              <a:latin typeface="Times New Roman"/>
              <a:ea typeface="Times New Roman"/>
              <a:cs typeface="Times New Roman"/>
              <a:sym typeface="Times New Roman"/>
            </a:endParaRPr>
          </a:p>
        </p:txBody>
      </p:sp>
      <p:sp>
        <p:nvSpPr>
          <p:cNvPr id="114" name="Google Shape;114;p5"/>
          <p:cNvSpPr txBox="1"/>
          <p:nvPr>
            <p:ph idx="1" type="body"/>
          </p:nvPr>
        </p:nvSpPr>
        <p:spPr>
          <a:xfrm>
            <a:off x="457200" y="1285860"/>
            <a:ext cx="8229600" cy="484030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latin typeface="Times New Roman"/>
                <a:ea typeface="Times New Roman"/>
                <a:cs typeface="Times New Roman"/>
                <a:sym typeface="Times New Roman"/>
              </a:rPr>
              <a:t>Data operand to be manipulated lies in one of the registers</a:t>
            </a:r>
            <a:endParaRPr/>
          </a:p>
          <a:p>
            <a:pPr indent="-342900" lvl="0" marL="342900" rtl="0" algn="l">
              <a:spcBef>
                <a:spcPts val="640"/>
              </a:spcBef>
              <a:spcAft>
                <a:spcPts val="0"/>
              </a:spcAft>
              <a:buClr>
                <a:schemeClr val="dk1"/>
              </a:buClr>
              <a:buSzPts val="3200"/>
              <a:buChar char="•"/>
            </a:pPr>
            <a:r>
              <a:rPr lang="en-IN">
                <a:latin typeface="Times New Roman"/>
                <a:ea typeface="Times New Roman"/>
                <a:cs typeface="Times New Roman"/>
                <a:sym typeface="Times New Roman"/>
              </a:rPr>
              <a:t>Eg:-</a:t>
            </a:r>
            <a:endParaRPr/>
          </a:p>
          <a:p>
            <a:pPr indent="-285750" lvl="1" marL="742950" rtl="0" algn="l">
              <a:spcBef>
                <a:spcPts val="400"/>
              </a:spcBef>
              <a:spcAft>
                <a:spcPts val="0"/>
              </a:spcAft>
              <a:buClr>
                <a:schemeClr val="dk1"/>
              </a:buClr>
              <a:buSzPts val="2000"/>
              <a:buFont typeface="Noto Sans Symbols"/>
              <a:buChar char="⮚"/>
            </a:pPr>
            <a:r>
              <a:rPr b="1" lang="en-IN" sz="2000">
                <a:latin typeface="Times New Roman"/>
                <a:ea typeface="Times New Roman"/>
                <a:cs typeface="Times New Roman"/>
                <a:sym typeface="Times New Roman"/>
              </a:rPr>
              <a:t>MOV A,R0 </a:t>
            </a:r>
            <a:r>
              <a:rPr lang="en-IN" sz="2000">
                <a:latin typeface="Times New Roman"/>
                <a:ea typeface="Times New Roman"/>
                <a:cs typeface="Times New Roman"/>
                <a:sym typeface="Times New Roman"/>
              </a:rPr>
              <a:t>: Move the contents of the register R0 to the accumulator </a:t>
            </a:r>
            <a:endParaRPr/>
          </a:p>
          <a:p>
            <a:pPr indent="-285750" lvl="1" marL="742950" rtl="0" algn="l">
              <a:spcBef>
                <a:spcPts val="400"/>
              </a:spcBef>
              <a:spcAft>
                <a:spcPts val="0"/>
              </a:spcAft>
              <a:buClr>
                <a:schemeClr val="dk1"/>
              </a:buClr>
              <a:buSzPts val="2000"/>
              <a:buFont typeface="Noto Sans Symbols"/>
              <a:buChar char="⮚"/>
            </a:pPr>
            <a:r>
              <a:rPr b="1" lang="en-IN" sz="2000">
                <a:latin typeface="Times New Roman"/>
                <a:ea typeface="Times New Roman"/>
                <a:cs typeface="Times New Roman"/>
                <a:sym typeface="Times New Roman"/>
              </a:rPr>
              <a:t>ADD A,R6 </a:t>
            </a:r>
            <a:r>
              <a:rPr lang="en-IN" sz="2000">
                <a:latin typeface="Times New Roman"/>
                <a:ea typeface="Times New Roman"/>
                <a:cs typeface="Times New Roman"/>
                <a:sym typeface="Times New Roman"/>
              </a:rPr>
              <a:t>:Add the contents of R6 register to the accumulator </a:t>
            </a:r>
            <a:endParaRPr/>
          </a:p>
          <a:p>
            <a:pPr indent="-285750" lvl="1" marL="742950" rtl="0" algn="l">
              <a:spcBef>
                <a:spcPts val="400"/>
              </a:spcBef>
              <a:spcAft>
                <a:spcPts val="0"/>
              </a:spcAft>
              <a:buClr>
                <a:schemeClr val="dk1"/>
              </a:buClr>
              <a:buSzPts val="2000"/>
              <a:buFont typeface="Noto Sans Symbols"/>
              <a:buChar char="⮚"/>
            </a:pPr>
            <a:r>
              <a:rPr b="1" lang="en-IN" sz="2000">
                <a:latin typeface="Times New Roman"/>
                <a:ea typeface="Times New Roman"/>
                <a:cs typeface="Times New Roman"/>
                <a:sym typeface="Times New Roman"/>
              </a:rPr>
              <a:t>MOV P1, R2 : </a:t>
            </a:r>
            <a:r>
              <a:rPr lang="en-IN" sz="2000">
                <a:latin typeface="Times New Roman"/>
                <a:ea typeface="Times New Roman"/>
                <a:cs typeface="Times New Roman"/>
                <a:sym typeface="Times New Roman"/>
              </a:rPr>
              <a:t>Move the contents of the R2 register into port 1</a:t>
            </a:r>
            <a:endParaRPr/>
          </a:p>
          <a:p>
            <a:pPr indent="0" lvl="1" marL="4572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1" marL="457200" rtl="0" algn="l">
              <a:spcBef>
                <a:spcPts val="400"/>
              </a:spcBef>
              <a:spcAft>
                <a:spcPts val="0"/>
              </a:spcAft>
              <a:buClr>
                <a:srgbClr val="FF0000"/>
              </a:buClr>
              <a:buSzPts val="2000"/>
              <a:buNone/>
            </a:pPr>
            <a:r>
              <a:rPr lang="en-IN" sz="2000">
                <a:solidFill>
                  <a:srgbClr val="FF0000"/>
                </a:solidFill>
                <a:latin typeface="Times New Roman"/>
                <a:ea typeface="Times New Roman"/>
                <a:cs typeface="Times New Roman"/>
                <a:sym typeface="Times New Roman"/>
              </a:rPr>
              <a:t>Note:   MOV  R0,R1    (not allowed)</a:t>
            </a:r>
            <a:endParaRPr/>
          </a:p>
          <a:p>
            <a:pPr indent="0" lvl="1" marL="457200" rtl="0" algn="l">
              <a:spcBef>
                <a:spcPts val="400"/>
              </a:spcBef>
              <a:spcAft>
                <a:spcPts val="0"/>
              </a:spcAft>
              <a:buClr>
                <a:srgbClr val="FF0000"/>
              </a:buClr>
              <a:buSzPts val="2000"/>
              <a:buNone/>
            </a:pPr>
            <a:r>
              <a:rPr lang="en-IN" sz="2000">
                <a:solidFill>
                  <a:srgbClr val="FF0000"/>
                </a:solidFill>
                <a:latin typeface="Times New Roman"/>
                <a:ea typeface="Times New Roman"/>
                <a:cs typeface="Times New Roman"/>
                <a:sym typeface="Times New Roman"/>
              </a:rPr>
              <a:t> So use   MOV A, R1</a:t>
            </a:r>
            <a:endParaRPr/>
          </a:p>
          <a:p>
            <a:pPr indent="0" lvl="1" marL="457200" rtl="0" algn="l">
              <a:spcBef>
                <a:spcPts val="400"/>
              </a:spcBef>
              <a:spcAft>
                <a:spcPts val="0"/>
              </a:spcAft>
              <a:buClr>
                <a:srgbClr val="FF0000"/>
              </a:buClr>
              <a:buSzPts val="2000"/>
              <a:buNone/>
            </a:pPr>
            <a:r>
              <a:rPr lang="en-IN" sz="2000">
                <a:solidFill>
                  <a:srgbClr val="FF0000"/>
                </a:solidFill>
                <a:latin typeface="Times New Roman"/>
                <a:ea typeface="Times New Roman"/>
                <a:cs typeface="Times New Roman"/>
                <a:sym typeface="Times New Roman"/>
              </a:rPr>
              <a:t>	        MOV R0,A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DIVIDE TWO 8-BIT NOS</a:t>
            </a:r>
            <a:endParaRPr/>
          </a:p>
        </p:txBody>
      </p:sp>
      <p:sp>
        <p:nvSpPr>
          <p:cNvPr id="397" name="Google Shape;397;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398" name="Google Shape;398;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IN"/>
              <a:t>MOV DPTR, #4200H</a:t>
            </a:r>
            <a:endParaRPr/>
          </a:p>
          <a:p>
            <a:pPr indent="0" lvl="0" marL="0" rtl="0" algn="l">
              <a:spcBef>
                <a:spcPts val="444"/>
              </a:spcBef>
              <a:spcAft>
                <a:spcPts val="0"/>
              </a:spcAft>
              <a:buClr>
                <a:schemeClr val="dk1"/>
              </a:buClr>
              <a:buSzPct val="100000"/>
              <a:buNone/>
            </a:pPr>
            <a:r>
              <a:rPr lang="en-IN"/>
              <a:t>MOVX A, @DPTR</a:t>
            </a:r>
            <a:endParaRPr/>
          </a:p>
          <a:p>
            <a:pPr indent="0" lvl="0" marL="0" rtl="0" algn="l">
              <a:spcBef>
                <a:spcPts val="444"/>
              </a:spcBef>
              <a:spcAft>
                <a:spcPts val="0"/>
              </a:spcAft>
              <a:buClr>
                <a:schemeClr val="dk1"/>
              </a:buClr>
              <a:buSzPct val="100000"/>
              <a:buNone/>
            </a:pPr>
            <a:r>
              <a:rPr lang="en-IN"/>
              <a:t>MOV Ro , A</a:t>
            </a:r>
            <a:endParaRPr/>
          </a:p>
          <a:p>
            <a:pPr indent="0" lvl="0" marL="0" rtl="0" algn="l">
              <a:spcBef>
                <a:spcPts val="444"/>
              </a:spcBef>
              <a:spcAft>
                <a:spcPts val="0"/>
              </a:spcAft>
              <a:buClr>
                <a:schemeClr val="dk1"/>
              </a:buClr>
              <a:buSzPct val="100000"/>
              <a:buNone/>
            </a:pPr>
            <a:r>
              <a:rPr lang="en-IN"/>
              <a:t>INC  DPTR</a:t>
            </a:r>
            <a:endParaRPr/>
          </a:p>
          <a:p>
            <a:pPr indent="0" lvl="0" marL="0" rtl="0" algn="l">
              <a:spcBef>
                <a:spcPts val="444"/>
              </a:spcBef>
              <a:spcAft>
                <a:spcPts val="0"/>
              </a:spcAft>
              <a:buClr>
                <a:schemeClr val="dk1"/>
              </a:buClr>
              <a:buSzPct val="100000"/>
              <a:buNone/>
            </a:pPr>
            <a:r>
              <a:rPr lang="en-IN"/>
              <a:t>MOVX A, @DPTR</a:t>
            </a:r>
            <a:endParaRPr/>
          </a:p>
          <a:p>
            <a:pPr indent="0" lvl="0" marL="0" rtl="0" algn="l">
              <a:spcBef>
                <a:spcPts val="444"/>
              </a:spcBef>
              <a:spcAft>
                <a:spcPts val="0"/>
              </a:spcAft>
              <a:buClr>
                <a:schemeClr val="dk1"/>
              </a:buClr>
              <a:buSzPct val="100000"/>
              <a:buNone/>
            </a:pPr>
            <a:r>
              <a:rPr lang="en-IN"/>
              <a:t>MOV B, A</a:t>
            </a:r>
            <a:endParaRPr/>
          </a:p>
          <a:p>
            <a:pPr indent="0" lvl="0" marL="0" rtl="0" algn="l">
              <a:spcBef>
                <a:spcPts val="444"/>
              </a:spcBef>
              <a:spcAft>
                <a:spcPts val="0"/>
              </a:spcAft>
              <a:buClr>
                <a:schemeClr val="dk1"/>
              </a:buClr>
              <a:buSzPct val="100000"/>
              <a:buNone/>
            </a:pPr>
            <a:r>
              <a:rPr lang="en-IN"/>
              <a:t>MOV A,Ro</a:t>
            </a:r>
            <a:endParaRPr/>
          </a:p>
          <a:p>
            <a:pPr indent="0" lvl="0" marL="0" rtl="0" algn="l">
              <a:spcBef>
                <a:spcPts val="444"/>
              </a:spcBef>
              <a:spcAft>
                <a:spcPts val="0"/>
              </a:spcAft>
              <a:buClr>
                <a:schemeClr val="dk1"/>
              </a:buClr>
              <a:buSzPct val="100000"/>
              <a:buNone/>
            </a:pPr>
            <a:r>
              <a:rPr lang="en-IN"/>
              <a:t>DIV  AB</a:t>
            </a:r>
            <a:endParaRPr/>
          </a:p>
          <a:p>
            <a:pPr indent="0" lvl="0" marL="0" rtl="0" algn="l">
              <a:spcBef>
                <a:spcPts val="444"/>
              </a:spcBef>
              <a:spcAft>
                <a:spcPts val="0"/>
              </a:spcAft>
              <a:buClr>
                <a:schemeClr val="dk1"/>
              </a:buClr>
              <a:buSzPct val="100000"/>
              <a:buNone/>
            </a:pPr>
            <a:r>
              <a:rPr lang="en-IN"/>
              <a:t>INC DPTR</a:t>
            </a:r>
            <a:endParaRPr/>
          </a:p>
          <a:p>
            <a:pPr indent="0" lvl="0" marL="0" rtl="0" algn="l">
              <a:spcBef>
                <a:spcPts val="444"/>
              </a:spcBef>
              <a:spcAft>
                <a:spcPts val="0"/>
              </a:spcAft>
              <a:buClr>
                <a:schemeClr val="dk1"/>
              </a:buClr>
              <a:buSzPct val="100000"/>
              <a:buNone/>
            </a:pPr>
            <a:r>
              <a:rPr lang="en-IN"/>
              <a:t>MOVX @DPTR, A</a:t>
            </a:r>
            <a:endParaRPr/>
          </a:p>
          <a:p>
            <a:pPr indent="0" lvl="0" marL="0" rtl="0" algn="l">
              <a:spcBef>
                <a:spcPts val="444"/>
              </a:spcBef>
              <a:spcAft>
                <a:spcPts val="0"/>
              </a:spcAft>
              <a:buClr>
                <a:schemeClr val="dk1"/>
              </a:buClr>
              <a:buSzPct val="100000"/>
              <a:buNone/>
            </a:pPr>
            <a:r>
              <a:rPr lang="en-IN"/>
              <a:t>MOV A, B</a:t>
            </a:r>
            <a:endParaRPr/>
          </a:p>
          <a:p>
            <a:pPr indent="-201930" lvl="0" marL="342900" rtl="0" algn="l">
              <a:spcBef>
                <a:spcPts val="444"/>
              </a:spcBef>
              <a:spcAft>
                <a:spcPts val="0"/>
              </a:spcAft>
              <a:buClr>
                <a:schemeClr val="dk1"/>
              </a:buClr>
              <a:buSzPct val="100000"/>
              <a:buNone/>
            </a:pPr>
            <a:r>
              <a:t/>
            </a:r>
            <a:endParaRPr/>
          </a:p>
        </p:txBody>
      </p:sp>
      <p:sp>
        <p:nvSpPr>
          <p:cNvPr id="399" name="Google Shape;399;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400" name="Google Shape;400;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IN"/>
              <a:t>INC DPTR</a:t>
            </a:r>
            <a:endParaRPr/>
          </a:p>
          <a:p>
            <a:pPr indent="0" lvl="0" marL="0" rtl="0" algn="l">
              <a:spcBef>
                <a:spcPts val="444"/>
              </a:spcBef>
              <a:spcAft>
                <a:spcPts val="0"/>
              </a:spcAft>
              <a:buClr>
                <a:schemeClr val="dk1"/>
              </a:buClr>
              <a:buSzPct val="100000"/>
              <a:buNone/>
            </a:pPr>
            <a:r>
              <a:rPr lang="en-IN"/>
              <a:t>MOVX @DPTR, A</a:t>
            </a:r>
            <a:endParaRPr/>
          </a:p>
          <a:p>
            <a:pPr indent="0" lvl="0" marL="0" rtl="0" algn="l">
              <a:spcBef>
                <a:spcPts val="444"/>
              </a:spcBef>
              <a:spcAft>
                <a:spcPts val="0"/>
              </a:spcAft>
              <a:buClr>
                <a:schemeClr val="dk1"/>
              </a:buClr>
              <a:buSzPct val="100000"/>
              <a:buNone/>
            </a:pPr>
            <a:r>
              <a:rPr lang="en-IN"/>
              <a:t>HERE : SJMP   HERE</a:t>
            </a:r>
            <a:endParaRPr/>
          </a:p>
          <a:p>
            <a:pPr indent="0" lvl="0" marL="0" rtl="0" algn="l">
              <a:spcBef>
                <a:spcPts val="444"/>
              </a:spcBef>
              <a:spcAft>
                <a:spcPts val="0"/>
              </a:spcAft>
              <a:buClr>
                <a:schemeClr val="dk1"/>
              </a:buClr>
              <a:buSzPct val="100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Find the largest no in the array</a:t>
            </a:r>
            <a:endParaRPr/>
          </a:p>
        </p:txBody>
      </p:sp>
      <p:sp>
        <p:nvSpPr>
          <p:cNvPr id="406" name="Google Shape;406;p5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407" name="Google Shape;407;p54"/>
          <p:cNvSpPr txBox="1"/>
          <p:nvPr>
            <p:ph idx="2" type="body"/>
          </p:nvPr>
        </p:nvSpPr>
        <p:spPr>
          <a:xfrm>
            <a:off x="531019" y="2174875"/>
            <a:ext cx="4040188" cy="39512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MOV DPTR ,#5000H</a:t>
            </a:r>
            <a:endParaRPr/>
          </a:p>
          <a:p>
            <a:pPr indent="0" lvl="0" marL="0" rtl="0" algn="l">
              <a:spcBef>
                <a:spcPts val="408"/>
              </a:spcBef>
              <a:spcAft>
                <a:spcPts val="0"/>
              </a:spcAft>
              <a:buClr>
                <a:schemeClr val="dk1"/>
              </a:buClr>
              <a:buSzPct val="100000"/>
              <a:buNone/>
            </a:pPr>
            <a:r>
              <a:rPr lang="en-IN"/>
              <a:t>MOVX A, @DPTR</a:t>
            </a:r>
            <a:endParaRPr/>
          </a:p>
          <a:p>
            <a:pPr indent="0" lvl="0" marL="0" rtl="0" algn="l">
              <a:spcBef>
                <a:spcPts val="408"/>
              </a:spcBef>
              <a:spcAft>
                <a:spcPts val="0"/>
              </a:spcAft>
              <a:buClr>
                <a:schemeClr val="dk1"/>
              </a:buClr>
              <a:buSzPct val="100000"/>
              <a:buNone/>
            </a:pPr>
            <a:r>
              <a:rPr lang="en-IN"/>
              <a:t>MOV Ro, 05H</a:t>
            </a:r>
            <a:endParaRPr/>
          </a:p>
          <a:p>
            <a:pPr indent="0" lvl="0" marL="0" rtl="0" algn="l">
              <a:spcBef>
                <a:spcPts val="408"/>
              </a:spcBef>
              <a:spcAft>
                <a:spcPts val="0"/>
              </a:spcAft>
              <a:buClr>
                <a:schemeClr val="dk1"/>
              </a:buClr>
              <a:buSzPct val="100000"/>
              <a:buNone/>
            </a:pPr>
            <a:r>
              <a:rPr lang="en-IN"/>
              <a:t>L1 : MOV B, A</a:t>
            </a:r>
            <a:endParaRPr/>
          </a:p>
          <a:p>
            <a:pPr indent="0" lvl="0" marL="0" rtl="0" algn="l">
              <a:spcBef>
                <a:spcPts val="408"/>
              </a:spcBef>
              <a:spcAft>
                <a:spcPts val="0"/>
              </a:spcAft>
              <a:buClr>
                <a:schemeClr val="dk1"/>
              </a:buClr>
              <a:buSzPct val="100000"/>
              <a:buNone/>
            </a:pPr>
            <a:r>
              <a:rPr lang="en-IN"/>
              <a:t>L3:DJNZ R0,L2</a:t>
            </a:r>
            <a:endParaRPr/>
          </a:p>
          <a:p>
            <a:pPr indent="0" lvl="0" marL="0" rtl="0" algn="l">
              <a:spcBef>
                <a:spcPts val="408"/>
              </a:spcBef>
              <a:spcAft>
                <a:spcPts val="0"/>
              </a:spcAft>
              <a:buClr>
                <a:schemeClr val="dk1"/>
              </a:buClr>
              <a:buSzPct val="100000"/>
              <a:buNone/>
            </a:pPr>
            <a:r>
              <a:rPr lang="en-IN"/>
              <a:t>    SJMP L4</a:t>
            </a:r>
            <a:endParaRPr/>
          </a:p>
          <a:p>
            <a:pPr indent="0" lvl="0" marL="0" rtl="0" algn="l">
              <a:spcBef>
                <a:spcPts val="408"/>
              </a:spcBef>
              <a:spcAft>
                <a:spcPts val="0"/>
              </a:spcAft>
              <a:buClr>
                <a:schemeClr val="dk1"/>
              </a:buClr>
              <a:buSzPct val="100000"/>
              <a:buNone/>
            </a:pPr>
            <a:r>
              <a:rPr lang="en-IN"/>
              <a:t>L2:  INC DPTR</a:t>
            </a:r>
            <a:endParaRPr/>
          </a:p>
          <a:p>
            <a:pPr indent="0" lvl="0" marL="0" rtl="0" algn="l">
              <a:spcBef>
                <a:spcPts val="408"/>
              </a:spcBef>
              <a:spcAft>
                <a:spcPts val="0"/>
              </a:spcAft>
              <a:buClr>
                <a:schemeClr val="dk1"/>
              </a:buClr>
              <a:buSzPct val="100000"/>
              <a:buNone/>
            </a:pPr>
            <a:r>
              <a:rPr lang="en-IN"/>
              <a:t>       MOVX A, @DPTR</a:t>
            </a:r>
            <a:endParaRPr/>
          </a:p>
          <a:p>
            <a:pPr indent="0" lvl="0" marL="0" rtl="0" algn="l">
              <a:spcBef>
                <a:spcPts val="408"/>
              </a:spcBef>
              <a:spcAft>
                <a:spcPts val="0"/>
              </a:spcAft>
              <a:buClr>
                <a:schemeClr val="dk1"/>
              </a:buClr>
              <a:buSzPct val="100000"/>
              <a:buNone/>
            </a:pPr>
            <a:r>
              <a:rPr lang="en-IN"/>
              <a:t>       CJNE A,B ,NEG</a:t>
            </a:r>
            <a:endParaRPr/>
          </a:p>
          <a:p>
            <a:pPr indent="0" lvl="0" marL="0" rtl="0" algn="l">
              <a:spcBef>
                <a:spcPts val="408"/>
              </a:spcBef>
              <a:spcAft>
                <a:spcPts val="0"/>
              </a:spcAft>
              <a:buClr>
                <a:schemeClr val="dk1"/>
              </a:buClr>
              <a:buSzPct val="100000"/>
              <a:buNone/>
            </a:pPr>
            <a:r>
              <a:rPr lang="en-IN"/>
              <a:t>        SJMP L3</a:t>
            </a:r>
            <a:endParaRPr/>
          </a:p>
          <a:p>
            <a:pPr indent="0" lvl="0" marL="0" rtl="0" algn="l">
              <a:spcBef>
                <a:spcPts val="408"/>
              </a:spcBef>
              <a:spcAft>
                <a:spcPts val="0"/>
              </a:spcAft>
              <a:buClr>
                <a:schemeClr val="dk1"/>
              </a:buClr>
              <a:buSzPct val="100000"/>
              <a:buNone/>
            </a:pPr>
            <a:r>
              <a:rPr lang="en-IN"/>
              <a:t> NEG:    JC L3</a:t>
            </a:r>
            <a:endParaRPr/>
          </a:p>
          <a:p>
            <a:pPr indent="0" lvl="0" marL="0" rtl="0" algn="l">
              <a:spcBef>
                <a:spcPts val="408"/>
              </a:spcBef>
              <a:spcAft>
                <a:spcPts val="0"/>
              </a:spcAft>
              <a:buClr>
                <a:schemeClr val="dk1"/>
              </a:buClr>
              <a:buSzPct val="100000"/>
              <a:buNone/>
            </a:pPr>
            <a:r>
              <a:rPr lang="en-IN"/>
              <a:t>       SJMP L1</a:t>
            </a:r>
            <a:endParaRPr/>
          </a:p>
          <a:p>
            <a:pPr indent="0" lvl="0" marL="0" rtl="0" algn="l">
              <a:spcBef>
                <a:spcPts val="408"/>
              </a:spcBef>
              <a:spcAft>
                <a:spcPts val="0"/>
              </a:spcAft>
              <a:buClr>
                <a:schemeClr val="dk1"/>
              </a:buClr>
              <a:buSzPct val="100000"/>
              <a:buNone/>
            </a:pPr>
            <a:r>
              <a:t/>
            </a:r>
            <a:endParaRPr/>
          </a:p>
        </p:txBody>
      </p:sp>
      <p:sp>
        <p:nvSpPr>
          <p:cNvPr id="408" name="Google Shape;408;p5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p:txBody>
      </p:sp>
      <p:sp>
        <p:nvSpPr>
          <p:cNvPr id="409" name="Google Shape;409;p5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L4:  MOV A, B</a:t>
            </a:r>
            <a:endParaRPr/>
          </a:p>
          <a:p>
            <a:pPr indent="0" lvl="0" marL="0" rtl="0" algn="l">
              <a:spcBef>
                <a:spcPts val="408"/>
              </a:spcBef>
              <a:spcAft>
                <a:spcPts val="0"/>
              </a:spcAft>
              <a:buClr>
                <a:schemeClr val="dk1"/>
              </a:buClr>
              <a:buSzPct val="100000"/>
              <a:buNone/>
            </a:pPr>
            <a:r>
              <a:rPr lang="en-IN"/>
              <a:t>        INC DPTR</a:t>
            </a:r>
            <a:endParaRPr/>
          </a:p>
          <a:p>
            <a:pPr indent="0" lvl="0" marL="0" rtl="0" algn="l">
              <a:spcBef>
                <a:spcPts val="408"/>
              </a:spcBef>
              <a:spcAft>
                <a:spcPts val="0"/>
              </a:spcAft>
              <a:buClr>
                <a:schemeClr val="dk1"/>
              </a:buClr>
              <a:buSzPct val="100000"/>
              <a:buNone/>
            </a:pPr>
            <a:r>
              <a:rPr lang="en-IN"/>
              <a:t>         MOVX @DPTR,A</a:t>
            </a:r>
            <a:endParaRPr/>
          </a:p>
          <a:p>
            <a:pPr indent="0" lvl="0" marL="0" rtl="0" algn="l">
              <a:spcBef>
                <a:spcPts val="408"/>
              </a:spcBef>
              <a:spcAft>
                <a:spcPts val="0"/>
              </a:spcAft>
              <a:buClr>
                <a:schemeClr val="dk1"/>
              </a:buClr>
              <a:buSzPct val="100000"/>
              <a:buNone/>
            </a:pPr>
            <a:r>
              <a:rPr lang="en-IN"/>
              <a:t>HERE : SJMP   HERE</a:t>
            </a:r>
            <a:endParaRPr/>
          </a:p>
          <a:p>
            <a:pPr indent="0" lvl="0" marL="0" rtl="0" algn="l">
              <a:spcBef>
                <a:spcPts val="408"/>
              </a:spcBef>
              <a:spcAft>
                <a:spcPts val="0"/>
              </a:spcAft>
              <a:buClr>
                <a:schemeClr val="dk1"/>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15" name="Google Shape;415;p55"/>
          <p:cNvPicPr preferRelativeResize="0"/>
          <p:nvPr>
            <p:ph idx="1" type="body"/>
          </p:nvPr>
        </p:nvPicPr>
        <p:blipFill rotWithShape="1">
          <a:blip r:embed="rId3">
            <a:alphaModFix/>
          </a:blip>
          <a:srcRect b="0" l="0" r="0" t="0"/>
          <a:stretch/>
        </p:blipFill>
        <p:spPr>
          <a:xfrm>
            <a:off x="723900" y="2691606"/>
            <a:ext cx="7696200" cy="2343150"/>
          </a:xfrm>
          <a:prstGeom prst="rect">
            <a:avLst/>
          </a:prstGeom>
          <a:noFill/>
          <a:ln>
            <a:noFill/>
          </a:ln>
        </p:spPr>
      </p:pic>
      <p:pic>
        <p:nvPicPr>
          <p:cNvPr id="416" name="Google Shape;416;p55"/>
          <p:cNvPicPr preferRelativeResize="0"/>
          <p:nvPr/>
        </p:nvPicPr>
        <p:blipFill rotWithShape="1">
          <a:blip r:embed="rId4">
            <a:alphaModFix/>
          </a:blip>
          <a:srcRect b="0" l="0" r="0" t="0"/>
          <a:stretch/>
        </p:blipFill>
        <p:spPr>
          <a:xfrm>
            <a:off x="683568" y="332656"/>
            <a:ext cx="7920880" cy="911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22" name="Google Shape;422;p56"/>
          <p:cNvPicPr preferRelativeResize="0"/>
          <p:nvPr>
            <p:ph idx="1" type="body"/>
          </p:nvPr>
        </p:nvPicPr>
        <p:blipFill rotWithShape="1">
          <a:blip r:embed="rId3">
            <a:alphaModFix/>
          </a:blip>
          <a:srcRect b="0" l="0" r="0" t="0"/>
          <a:stretch/>
        </p:blipFill>
        <p:spPr>
          <a:xfrm>
            <a:off x="473885" y="274638"/>
            <a:ext cx="8229600" cy="452251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28" name="Google Shape;428;p57"/>
          <p:cNvPicPr preferRelativeResize="0"/>
          <p:nvPr>
            <p:ph idx="1" type="body"/>
          </p:nvPr>
        </p:nvPicPr>
        <p:blipFill rotWithShape="1">
          <a:blip r:embed="rId3">
            <a:alphaModFix/>
          </a:blip>
          <a:srcRect b="0" l="0" r="0" t="0"/>
          <a:stretch/>
        </p:blipFill>
        <p:spPr>
          <a:xfrm>
            <a:off x="457200" y="908720"/>
            <a:ext cx="8229600" cy="46085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34" name="Google Shape;434;p58"/>
          <p:cNvPicPr preferRelativeResize="0"/>
          <p:nvPr>
            <p:ph idx="1" type="body"/>
          </p:nvPr>
        </p:nvPicPr>
        <p:blipFill rotWithShape="1">
          <a:blip r:embed="rId3">
            <a:alphaModFix/>
          </a:blip>
          <a:srcRect b="0" l="0" r="0" t="0"/>
          <a:stretch/>
        </p:blipFill>
        <p:spPr>
          <a:xfrm>
            <a:off x="457200" y="1700809"/>
            <a:ext cx="8229600" cy="38378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40" name="Google Shape;440;p59"/>
          <p:cNvPicPr preferRelativeResize="0"/>
          <p:nvPr>
            <p:ph idx="1" type="body"/>
          </p:nvPr>
        </p:nvPicPr>
        <p:blipFill rotWithShape="1">
          <a:blip r:embed="rId3">
            <a:alphaModFix/>
          </a:blip>
          <a:srcRect b="0" l="0" r="0" t="0"/>
          <a:stretch/>
        </p:blipFill>
        <p:spPr>
          <a:xfrm>
            <a:off x="241392" y="1268760"/>
            <a:ext cx="8445408" cy="485429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46" name="Google Shape;446;p60"/>
          <p:cNvPicPr preferRelativeResize="0"/>
          <p:nvPr>
            <p:ph idx="1" type="body"/>
          </p:nvPr>
        </p:nvPicPr>
        <p:blipFill rotWithShape="1">
          <a:blip r:embed="rId3">
            <a:alphaModFix/>
          </a:blip>
          <a:srcRect b="0" l="0" r="0" t="0"/>
          <a:stretch/>
        </p:blipFill>
        <p:spPr>
          <a:xfrm>
            <a:off x="457200" y="1700808"/>
            <a:ext cx="8229600" cy="38107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Register Indirect addressing mode</a:t>
            </a:r>
            <a:endParaRPr sz="4000">
              <a:latin typeface="Times New Roman"/>
              <a:ea typeface="Times New Roman"/>
              <a:cs typeface="Times New Roman"/>
              <a:sym typeface="Times New Roman"/>
            </a:endParaRPr>
          </a:p>
        </p:txBody>
      </p:sp>
      <p:sp>
        <p:nvSpPr>
          <p:cNvPr id="120" name="Google Shape;12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This is for internal RAM &amp; External RAM</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To access Int RAM ,8-bit addresses required(R0/R1 only)</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To access ext RAM , 16-bit addresses required(DPTR)</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Eg:- Internal RAM</a:t>
            </a:r>
            <a:endParaRPr/>
          </a:p>
          <a:p>
            <a:pPr indent="-285750" lvl="1" marL="742950" rtl="0" algn="l">
              <a:spcBef>
                <a:spcPts val="400"/>
              </a:spcBef>
              <a:spcAft>
                <a:spcPts val="0"/>
              </a:spcAft>
              <a:buClr>
                <a:schemeClr val="dk1"/>
              </a:buClr>
              <a:buSzPts val="2000"/>
              <a:buFont typeface="Noto Sans Symbols"/>
              <a:buChar char="⮚"/>
            </a:pPr>
            <a:r>
              <a:rPr b="1" lang="en-IN" sz="2000">
                <a:latin typeface="Times New Roman"/>
                <a:ea typeface="Times New Roman"/>
                <a:cs typeface="Times New Roman"/>
                <a:sym typeface="Times New Roman"/>
              </a:rPr>
              <a:t>MOV A,@ R0 :</a:t>
            </a:r>
            <a:r>
              <a:rPr lang="en-IN" sz="2000">
                <a:latin typeface="Times New Roman"/>
                <a:ea typeface="Times New Roman"/>
                <a:cs typeface="Times New Roman"/>
                <a:sym typeface="Times New Roman"/>
              </a:rPr>
              <a:t>Move the contents of RAM location whose address is in R0 into </a:t>
            </a:r>
            <a:r>
              <a:rPr b="1" lang="en-IN" sz="2000">
                <a:latin typeface="Times New Roman"/>
                <a:ea typeface="Times New Roman"/>
                <a:cs typeface="Times New Roman"/>
                <a:sym typeface="Times New Roman"/>
              </a:rPr>
              <a:t>A (accumulator) </a:t>
            </a:r>
            <a:endParaRPr/>
          </a:p>
          <a:p>
            <a:pPr indent="-285750" lvl="1" marL="742950" rtl="0" algn="l">
              <a:spcBef>
                <a:spcPts val="400"/>
              </a:spcBef>
              <a:spcAft>
                <a:spcPts val="0"/>
              </a:spcAft>
              <a:buClr>
                <a:schemeClr val="dk1"/>
              </a:buClr>
              <a:buSzPts val="2000"/>
              <a:buFont typeface="Noto Sans Symbols"/>
              <a:buChar char="⮚"/>
            </a:pPr>
            <a:r>
              <a:rPr b="1" lang="en-IN" sz="2000">
                <a:latin typeface="Times New Roman"/>
                <a:ea typeface="Times New Roman"/>
                <a:cs typeface="Times New Roman"/>
                <a:sym typeface="Times New Roman"/>
              </a:rPr>
              <a:t>MOV @ R1 , B </a:t>
            </a:r>
            <a:r>
              <a:rPr lang="en-IN" sz="2000">
                <a:latin typeface="Times New Roman"/>
                <a:ea typeface="Times New Roman"/>
                <a:cs typeface="Times New Roman"/>
                <a:sym typeface="Times New Roman"/>
              </a:rPr>
              <a:t>: Move the contents of B into RAM location whose address is held by R1</a:t>
            </a:r>
            <a:endParaRPr/>
          </a:p>
          <a:p>
            <a:pPr indent="0" lvl="1" marL="457200" rtl="0" algn="l">
              <a:spcBef>
                <a:spcPts val="400"/>
              </a:spcBef>
              <a:spcAft>
                <a:spcPts val="0"/>
              </a:spcAft>
              <a:buClr>
                <a:schemeClr val="dk1"/>
              </a:buClr>
              <a:buSzPts val="2000"/>
              <a:buNone/>
            </a:pPr>
            <a:r>
              <a:rPr lang="en-IN" sz="2000">
                <a:latin typeface="Times New Roman"/>
                <a:ea typeface="Times New Roman"/>
                <a:cs typeface="Times New Roman"/>
                <a:sym typeface="Times New Roman"/>
              </a:rPr>
              <a:t>Eg:- External RAM</a:t>
            </a:r>
            <a:endParaRPr/>
          </a:p>
          <a:p>
            <a:pPr indent="0" lvl="1" marL="457200" rtl="0" algn="l">
              <a:spcBef>
                <a:spcPts val="400"/>
              </a:spcBef>
              <a:spcAft>
                <a:spcPts val="0"/>
              </a:spcAft>
              <a:buClr>
                <a:schemeClr val="dk1"/>
              </a:buClr>
              <a:buSzPts val="2000"/>
              <a:buNone/>
            </a:pPr>
            <a:r>
              <a:rPr lang="en-IN" sz="2000">
                <a:latin typeface="Times New Roman"/>
                <a:ea typeface="Times New Roman"/>
                <a:cs typeface="Times New Roman"/>
                <a:sym typeface="Times New Roman"/>
              </a:rPr>
              <a:t>      MOVX  A,@DPTR</a:t>
            </a:r>
            <a:endParaRPr/>
          </a:p>
          <a:p>
            <a:pPr indent="0" lvl="1" marL="457200" rtl="0" algn="l">
              <a:spcBef>
                <a:spcPts val="400"/>
              </a:spcBef>
              <a:spcAft>
                <a:spcPts val="0"/>
              </a:spcAft>
              <a:buClr>
                <a:schemeClr val="dk1"/>
              </a:buClr>
              <a:buSzPts val="2000"/>
              <a:buNone/>
            </a:pPr>
            <a:r>
              <a:rPr lang="en-IN" sz="2000">
                <a:latin typeface="Times New Roman"/>
                <a:ea typeface="Times New Roman"/>
                <a:cs typeface="Times New Roman"/>
                <a:sym typeface="Times New Roman"/>
              </a:rPr>
              <a:t>      MOVX  DPTR, @A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Indexed addressing mode</a:t>
            </a:r>
            <a:endParaRPr/>
          </a:p>
        </p:txBody>
      </p:sp>
      <p:sp>
        <p:nvSpPr>
          <p:cNvPr id="126" name="Google Shape;126;p8"/>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Times New Roman"/>
                <a:ea typeface="Times New Roman"/>
                <a:cs typeface="Times New Roman"/>
                <a:sym typeface="Times New Roman"/>
              </a:rPr>
              <a:t>Only for ROM</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Address obtained from two registers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Eg:-</a:t>
            </a:r>
            <a:endParaRPr/>
          </a:p>
          <a:p>
            <a:pPr indent="-285750" lvl="1" marL="74295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MOVC  A, @ A+DPTR </a:t>
            </a:r>
            <a:endParaRPr/>
          </a:p>
          <a:p>
            <a:pPr indent="-285750" lvl="1" marL="74295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	MOVC  A, @A+PC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u="sng"/>
              <a:t>8051 INSTRUCTION SET</a:t>
            </a:r>
            <a:br>
              <a:rPr lang="en-IN"/>
            </a:br>
            <a:endParaRPr/>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IN"/>
              <a:t>1. Instruction Timings </a:t>
            </a:r>
            <a:endParaRPr/>
          </a:p>
          <a:p>
            <a:pPr indent="-342900" lvl="0" marL="342900" rtl="0" algn="l">
              <a:spcBef>
                <a:spcPts val="448"/>
              </a:spcBef>
              <a:spcAft>
                <a:spcPts val="0"/>
              </a:spcAft>
              <a:buClr>
                <a:schemeClr val="dk1"/>
              </a:buClr>
              <a:buSzPct val="100000"/>
              <a:buChar char="•"/>
            </a:pPr>
            <a:r>
              <a:rPr b="1" lang="en-IN"/>
              <a:t>T-state, Machine cycle and Instruction cycle</a:t>
            </a:r>
            <a:r>
              <a:rPr lang="en-IN"/>
              <a:t> are terms used in instruction timings.</a:t>
            </a:r>
            <a:endParaRPr/>
          </a:p>
          <a:p>
            <a:pPr indent="-342900" lvl="0" marL="342900" rtl="0" algn="l">
              <a:lnSpc>
                <a:spcPct val="115000"/>
              </a:lnSpc>
              <a:spcBef>
                <a:spcPts val="448"/>
              </a:spcBef>
              <a:spcAft>
                <a:spcPts val="0"/>
              </a:spcAft>
              <a:buClr>
                <a:schemeClr val="dk1"/>
              </a:buClr>
              <a:buSzPct val="114285"/>
              <a:buChar char="•"/>
            </a:pPr>
            <a:r>
              <a:rPr b="1" lang="en-IN">
                <a:latin typeface="Times New Roman"/>
                <a:ea typeface="Times New Roman"/>
                <a:cs typeface="Times New Roman"/>
                <a:sym typeface="Times New Roman"/>
              </a:rPr>
              <a:t>T-state</a:t>
            </a:r>
            <a:r>
              <a:rPr lang="en-IN">
                <a:latin typeface="Times New Roman"/>
                <a:ea typeface="Times New Roman"/>
                <a:cs typeface="Times New Roman"/>
                <a:sym typeface="Times New Roman"/>
              </a:rPr>
              <a:t> is defined as one subdivision of the operation performed in one clock period. </a:t>
            </a:r>
            <a:endParaRPr sz="2800"/>
          </a:p>
          <a:p>
            <a:pPr indent="-342900" lvl="0" marL="342900" rtl="0" algn="l">
              <a:lnSpc>
                <a:spcPct val="115000"/>
              </a:lnSpc>
              <a:spcBef>
                <a:spcPts val="1448"/>
              </a:spcBef>
              <a:spcAft>
                <a:spcPts val="0"/>
              </a:spcAft>
              <a:buClr>
                <a:schemeClr val="dk1"/>
              </a:buClr>
              <a:buSzPct val="114285"/>
              <a:buChar char="•"/>
            </a:pPr>
            <a:r>
              <a:rPr b="1" lang="en-IN">
                <a:latin typeface="Times New Roman"/>
                <a:ea typeface="Times New Roman"/>
                <a:cs typeface="Times New Roman"/>
                <a:sym typeface="Times New Roman"/>
              </a:rPr>
              <a:t>Machine cycle</a:t>
            </a:r>
            <a:r>
              <a:rPr lang="en-IN">
                <a:latin typeface="Times New Roman"/>
                <a:ea typeface="Times New Roman"/>
                <a:cs typeface="Times New Roman"/>
                <a:sym typeface="Times New Roman"/>
              </a:rPr>
              <a:t> is defined as 12 oscillator periods. A machine cycle consists of six states and each state lasts for two oscillator periods. An instruction takes one to four machine cycles to execute an instruction. </a:t>
            </a:r>
            <a:endParaRPr sz="2800"/>
          </a:p>
          <a:p>
            <a:pPr indent="-342900" lvl="0" marL="342900" rtl="0" algn="l">
              <a:lnSpc>
                <a:spcPct val="115000"/>
              </a:lnSpc>
              <a:spcBef>
                <a:spcPts val="1448"/>
              </a:spcBef>
              <a:spcAft>
                <a:spcPts val="0"/>
              </a:spcAft>
              <a:buClr>
                <a:schemeClr val="dk1"/>
              </a:buClr>
              <a:buSzPct val="114285"/>
              <a:buChar char="•"/>
            </a:pPr>
            <a:r>
              <a:rPr b="1" lang="en-IN">
                <a:latin typeface="Times New Roman"/>
                <a:ea typeface="Times New Roman"/>
                <a:cs typeface="Times New Roman"/>
                <a:sym typeface="Times New Roman"/>
              </a:rPr>
              <a:t>Instruction cycle</a:t>
            </a:r>
            <a:r>
              <a:rPr lang="en-IN">
                <a:latin typeface="Times New Roman"/>
                <a:ea typeface="Times New Roman"/>
                <a:cs typeface="Times New Roman"/>
                <a:sym typeface="Times New Roman"/>
              </a:rPr>
              <a:t> is defined as the time required for completing the execution of an instruction. The 8051 instruction cycle consists of one to four machine cycles.</a:t>
            </a:r>
            <a:endParaRPr sz="2800"/>
          </a:p>
          <a:p>
            <a:pPr indent="-200660" lvl="0" marL="342900" rtl="0" algn="l">
              <a:spcBef>
                <a:spcPts val="1448"/>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The instructions of 8051 </a:t>
            </a:r>
            <a:endParaRPr/>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IN"/>
              <a:t>1. Data transfer instructions </a:t>
            </a:r>
            <a:endParaRPr/>
          </a:p>
          <a:p>
            <a:pPr indent="-342900" lvl="0" marL="342900" rtl="0" algn="l">
              <a:spcBef>
                <a:spcPts val="640"/>
              </a:spcBef>
              <a:spcAft>
                <a:spcPts val="0"/>
              </a:spcAft>
              <a:buClr>
                <a:schemeClr val="dk1"/>
              </a:buClr>
              <a:buSzPts val="3200"/>
              <a:buNone/>
            </a:pPr>
            <a:r>
              <a:rPr lang="en-IN"/>
              <a:t>2. Arithmetic instructions </a:t>
            </a:r>
            <a:endParaRPr/>
          </a:p>
          <a:p>
            <a:pPr indent="-342900" lvl="0" marL="342900" rtl="0" algn="l">
              <a:spcBef>
                <a:spcPts val="640"/>
              </a:spcBef>
              <a:spcAft>
                <a:spcPts val="0"/>
              </a:spcAft>
              <a:buClr>
                <a:schemeClr val="dk1"/>
              </a:buClr>
              <a:buSzPts val="3200"/>
              <a:buNone/>
            </a:pPr>
            <a:r>
              <a:rPr lang="en-IN"/>
              <a:t>3. Logical instructions </a:t>
            </a:r>
            <a:endParaRPr/>
          </a:p>
          <a:p>
            <a:pPr indent="-342900" lvl="0" marL="342900" rtl="0" algn="l">
              <a:spcBef>
                <a:spcPts val="640"/>
              </a:spcBef>
              <a:spcAft>
                <a:spcPts val="0"/>
              </a:spcAft>
              <a:buClr>
                <a:schemeClr val="dk1"/>
              </a:buClr>
              <a:buSzPts val="3200"/>
              <a:buNone/>
            </a:pPr>
            <a:r>
              <a:rPr lang="en-IN"/>
              <a:t>4. Branch instructions </a:t>
            </a:r>
            <a:endParaRPr/>
          </a:p>
          <a:p>
            <a:pPr indent="-342900" lvl="0" marL="342900" rtl="0" algn="l">
              <a:spcBef>
                <a:spcPts val="640"/>
              </a:spcBef>
              <a:spcAft>
                <a:spcPts val="0"/>
              </a:spcAft>
              <a:buClr>
                <a:schemeClr val="dk1"/>
              </a:buClr>
              <a:buSzPts val="3200"/>
              <a:buNone/>
            </a:pPr>
            <a:r>
              <a:rPr lang="en-IN"/>
              <a:t>5. Subroutine instructions </a:t>
            </a:r>
            <a:endParaRPr/>
          </a:p>
          <a:p>
            <a:pPr indent="-342900" lvl="0" marL="342900" rtl="0" algn="l">
              <a:spcBef>
                <a:spcPts val="640"/>
              </a:spcBef>
              <a:spcAft>
                <a:spcPts val="0"/>
              </a:spcAft>
              <a:buClr>
                <a:schemeClr val="dk1"/>
              </a:buClr>
              <a:buSzPts val="3200"/>
              <a:buNone/>
            </a:pPr>
            <a:r>
              <a:rPr lang="en-IN"/>
              <a:t>6. Boolean/Bit manipulation instructions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2010-01-01T17:28:58Z</dcterms:created>
  <dc:creator>User2</dc:creator>
</cp:coreProperties>
</file>