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96tvjAuuY2oLuHILVGzKDJqLw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5183188" y="987425"/>
            <a:ext cx="6172200" cy="4873625"/>
          </a:xfrm>
          <a:prstGeom prst="rect">
            <a:avLst/>
          </a:prstGeom>
          <a:noFill/>
          <a:ln>
            <a:noFill/>
          </a:ln>
        </p:spPr>
      </p:sp>
      <p:sp>
        <p:nvSpPr>
          <p:cNvPr id="64" name="Google Shape;64;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b="1"/>
          </a:p>
        </p:txBody>
      </p:sp>
      <p:sp>
        <p:nvSpPr>
          <p:cNvPr id="85" name="Google Shape;85;p1"/>
          <p:cNvSpPr txBox="1"/>
          <p:nvPr>
            <p:ph idx="1" type="body"/>
          </p:nvPr>
        </p:nvSpPr>
        <p:spPr>
          <a:xfrm>
            <a:off x="740228" y="1825625"/>
            <a:ext cx="10515601" cy="46672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		MEMORY INTERFACING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838200" y="31750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2) Design an 8086 based system having 32K EPROM using 16 kb chips &amp; 128K RAM using 32K chips. The RAM address must start at 00000H</a:t>
            </a:r>
            <a:br>
              <a:rPr lang="en-US" sz="2800">
                <a:latin typeface="Times New Roman"/>
                <a:ea typeface="Times New Roman"/>
                <a:cs typeface="Times New Roman"/>
                <a:sym typeface="Times New Roman"/>
              </a:rPr>
            </a:br>
            <a:endParaRPr sz="2800"/>
          </a:p>
        </p:txBody>
      </p:sp>
      <p:pic>
        <p:nvPicPr>
          <p:cNvPr id="139" name="Google Shape;139;p11"/>
          <p:cNvPicPr preferRelativeResize="0"/>
          <p:nvPr>
            <p:ph idx="1" type="body"/>
          </p:nvPr>
        </p:nvPicPr>
        <p:blipFill rotWithShape="1">
          <a:blip r:embed="rId3">
            <a:alphaModFix/>
          </a:blip>
          <a:srcRect b="0" l="0" r="0" t="0"/>
          <a:stretch/>
        </p:blipFill>
        <p:spPr>
          <a:xfrm>
            <a:off x="2724150" y="1491941"/>
            <a:ext cx="5676900" cy="46850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45" name="Google Shape;145;p12"/>
          <p:cNvPicPr preferRelativeResize="0"/>
          <p:nvPr>
            <p:ph idx="1" type="body"/>
          </p:nvPr>
        </p:nvPicPr>
        <p:blipFill rotWithShape="1">
          <a:blip r:embed="rId3">
            <a:alphaModFix/>
          </a:blip>
          <a:srcRect b="0" l="0" r="0" t="0"/>
          <a:stretch/>
        </p:blipFill>
        <p:spPr>
          <a:xfrm>
            <a:off x="2457450" y="1690688"/>
            <a:ext cx="6374209" cy="47291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51" name="Google Shape;151;p13"/>
          <p:cNvPicPr preferRelativeResize="0"/>
          <p:nvPr>
            <p:ph idx="1" type="body"/>
          </p:nvPr>
        </p:nvPicPr>
        <p:blipFill rotWithShape="1">
          <a:blip r:embed="rId3">
            <a:alphaModFix/>
          </a:blip>
          <a:srcRect b="0" l="0" r="0" t="0"/>
          <a:stretch/>
        </p:blipFill>
        <p:spPr>
          <a:xfrm>
            <a:off x="600199" y="0"/>
            <a:ext cx="10829700" cy="695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200"/>
              <a:buFont typeface="Calibri"/>
              <a:buNone/>
            </a:pPr>
            <a:r>
              <a:rPr b="1" lang="en-US" sz="3200">
                <a:solidFill>
                  <a:srgbClr val="000000"/>
                </a:solidFill>
                <a:latin typeface="Calibri"/>
                <a:ea typeface="Calibri"/>
                <a:cs typeface="Calibri"/>
                <a:sym typeface="Calibri"/>
              </a:rPr>
              <a:t>Dynamic RAM Interfacing</a:t>
            </a:r>
            <a:br>
              <a:rPr b="1" lang="en-US" sz="3200">
                <a:solidFill>
                  <a:srgbClr val="365F91"/>
                </a:solidFill>
                <a:latin typeface="Cambria"/>
                <a:ea typeface="Cambria"/>
                <a:cs typeface="Cambria"/>
                <a:sym typeface="Cambria"/>
              </a:rPr>
            </a:br>
            <a:endParaRPr sz="3200"/>
          </a:p>
        </p:txBody>
      </p:sp>
      <p:sp>
        <p:nvSpPr>
          <p:cNvPr id="157" name="Google Shape;15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000"/>
              <a:buChar char="•"/>
            </a:pPr>
            <a:r>
              <a:rPr lang="en-US" sz="2000">
                <a:solidFill>
                  <a:srgbClr val="000000"/>
                </a:solidFill>
                <a:latin typeface="Times New Roman"/>
                <a:ea typeface="Times New Roman"/>
                <a:cs typeface="Times New Roman"/>
                <a:sym typeface="Times New Roman"/>
              </a:rPr>
              <a:t>The basic Dynamic RAM cell uses a capacitor to store the charge as a representation of data. This capacitor is manufactured as a diode that is reverse-biased so that the storage capacitance comes into the picture.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2000"/>
              <a:buChar char="•"/>
            </a:pPr>
            <a:r>
              <a:rPr lang="en-US" sz="2000">
                <a:solidFill>
                  <a:srgbClr val="000000"/>
                </a:solidFill>
                <a:latin typeface="Times New Roman"/>
                <a:ea typeface="Times New Roman"/>
                <a:cs typeface="Times New Roman"/>
                <a:sym typeface="Times New Roman"/>
              </a:rPr>
              <a:t>This storage capacitance is utilized for storing the charge representation of data.</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2000"/>
              <a:buChar char="•"/>
            </a:pPr>
            <a:r>
              <a:rPr lang="en-US" sz="2000">
                <a:solidFill>
                  <a:srgbClr val="000000"/>
                </a:solidFill>
                <a:latin typeface="Times New Roman"/>
                <a:ea typeface="Times New Roman"/>
                <a:cs typeface="Times New Roman"/>
                <a:sym typeface="Times New Roman"/>
              </a:rPr>
              <a:t>The reverse-biased diode has a leakage current that tends to discharge the capacitor giving rise to the possibility of data loss.</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latin typeface="Times New Roman"/>
                <a:ea typeface="Times New Roman"/>
                <a:cs typeface="Times New Roman"/>
                <a:sym typeface="Times New Roman"/>
              </a:rPr>
              <a:t>To avoid this possible data loss, the data stored in a dynamic RAM cell must be refreshed after a fixed time interval reguraly.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2000"/>
              <a:buChar char="•"/>
            </a:pPr>
            <a:r>
              <a:rPr lang="en-US" sz="2000">
                <a:solidFill>
                  <a:srgbClr val="000000"/>
                </a:solidFill>
                <a:latin typeface="Times New Roman"/>
                <a:ea typeface="Times New Roman"/>
                <a:cs typeface="Times New Roman"/>
                <a:sym typeface="Times New Roman"/>
              </a:rPr>
              <a:t>The process of refreshing the data in the RAM is known as refresh cycle.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latin typeface="Times New Roman"/>
                <a:ea typeface="Times New Roman"/>
                <a:cs typeface="Times New Roman"/>
                <a:sym typeface="Times New Roman"/>
              </a:rPr>
              <a:t>During this refresh period all other operations (accesses) related to the memory subsystem are suspended.</a:t>
            </a:r>
            <a:endParaRPr sz="20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3" name="Google Shape;163;p15"/>
          <p:cNvSpPr txBox="1"/>
          <p:nvPr>
            <p:ph idx="1" type="body"/>
          </p:nvPr>
        </p:nvSpPr>
        <p:spPr>
          <a:xfrm>
            <a:off x="838200" y="2000250"/>
            <a:ext cx="10515600" cy="4176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Char char="•"/>
            </a:pPr>
            <a:r>
              <a:rPr lang="en-US" sz="2000">
                <a:solidFill>
                  <a:srgbClr val="000000"/>
                </a:solidFill>
                <a:latin typeface="Times New Roman"/>
                <a:ea typeface="Times New Roman"/>
                <a:cs typeface="Times New Roman"/>
                <a:sym typeface="Times New Roman"/>
              </a:rPr>
              <a:t>The advantages of dynamic RAM. Like low power consumption, higher packaging density and low cost, most of the advanced computer systems are designed using dynamic RAMs.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latin typeface="Times New Roman"/>
                <a:ea typeface="Times New Roman"/>
                <a:cs typeface="Times New Roman"/>
                <a:sym typeface="Times New Roman"/>
              </a:rPr>
              <a:t>Also the refresh mechanism and the additional hardware required makes the interfacing hardware, in case of dynamic RAM, more complicated  </a:t>
            </a:r>
            <a:endParaRPr sz="3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9" name="Google Shape;169;p16"/>
          <p:cNvSpPr txBox="1"/>
          <p:nvPr>
            <p:ph idx="1" type="body"/>
          </p:nvPr>
        </p:nvSpPr>
        <p:spPr>
          <a:xfrm>
            <a:off x="838200" y="1825625"/>
            <a:ext cx="11353800" cy="50325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Dynamic RAM Interfacing in 8086" id="170" name="Google Shape;170;p16"/>
          <p:cNvPicPr preferRelativeResize="0"/>
          <p:nvPr/>
        </p:nvPicPr>
        <p:blipFill rotWithShape="1">
          <a:blip r:embed="rId3">
            <a:alphaModFix/>
          </a:blip>
          <a:srcRect b="0" l="0" r="0" t="0"/>
          <a:stretch/>
        </p:blipFill>
        <p:spPr>
          <a:xfrm>
            <a:off x="0" y="369700"/>
            <a:ext cx="11797399" cy="6488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6" name="Google Shape;17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1800"/>
              <a:buChar char="•"/>
            </a:pPr>
            <a:r>
              <a:rPr lang="en-US" sz="1800">
                <a:solidFill>
                  <a:srgbClr val="000000"/>
                </a:solidFill>
                <a:latin typeface="Calibri"/>
                <a:ea typeface="Calibri"/>
                <a:cs typeface="Calibri"/>
                <a:sym typeface="Calibri"/>
              </a:rPr>
              <a:t>Generally dynamic RAM is available in units of several Kilobits to even Megabits of memory.</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This memory is arranged internally in a two dimensional matrix array so that it will have n rows and m columns. </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The diagram shown in figure explains the refreshing logic and 8086 interfacing with dynamic RAM.</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Each of the used chips 16K * 1-bit Dynamic RAM cell array. </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The system contains two 16 Kbytes Dynamic RAM units. </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All the address and the data lines are assumed to be available from an 8086 microprocessor system. </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The OE pin controls output data buffers of the memory chip.</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The CE pins are active high chip select of memory chips. </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The refresh cycle starts, if the refresh output of the refresh timer goes high. OE and CE tends to be high</a:t>
            </a:r>
            <a:endParaRPr sz="1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The high CE enables the memory chip for refreshing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n-US" sz="4400">
                <a:solidFill>
                  <a:srgbClr val="000000"/>
                </a:solidFill>
                <a:latin typeface="Calibri"/>
                <a:ea typeface="Calibri"/>
                <a:cs typeface="Calibri"/>
                <a:sym typeface="Calibri"/>
              </a:rPr>
              <a:t>I/O Interfacing Techniques</a:t>
            </a:r>
            <a:br>
              <a:rPr lang="en-US" sz="4400">
                <a:latin typeface="Times New Roman"/>
                <a:ea typeface="Times New Roman"/>
                <a:cs typeface="Times New Roman"/>
                <a:sym typeface="Times New Roman"/>
              </a:rPr>
            </a:br>
            <a:endParaRPr/>
          </a:p>
        </p:txBody>
      </p:sp>
      <p:sp>
        <p:nvSpPr>
          <p:cNvPr id="182" name="Google Shape;182;p18"/>
          <p:cNvSpPr txBox="1"/>
          <p:nvPr>
            <p:ph idx="1" type="body"/>
          </p:nvPr>
        </p:nvSpPr>
        <p:spPr>
          <a:xfrm>
            <a:off x="838200" y="1825625"/>
            <a:ext cx="11040900" cy="49644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1800"/>
              <a:buChar char="•"/>
            </a:pPr>
            <a:r>
              <a:rPr lang="en-US" sz="1800">
                <a:solidFill>
                  <a:srgbClr val="000000"/>
                </a:solidFill>
                <a:latin typeface="Calibri"/>
                <a:ea typeface="Calibri"/>
                <a:cs typeface="Calibri"/>
                <a:sym typeface="Calibri"/>
              </a:rPr>
              <a:t>Input/output devices can be interfaced with microprocessor systems in two ways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000000"/>
              </a:buClr>
              <a:buSzPts val="1800"/>
              <a:buNone/>
            </a:pPr>
            <a:r>
              <a:rPr b="1" lang="en-US" sz="1800">
                <a:solidFill>
                  <a:srgbClr val="000000"/>
                </a:solidFill>
                <a:latin typeface="Calibri"/>
                <a:ea typeface="Calibri"/>
                <a:cs typeface="Calibri"/>
                <a:sym typeface="Calibri"/>
              </a:rPr>
              <a:t>		1. I/O mapped I/O</a:t>
            </a:r>
            <a:br>
              <a:rPr b="1" lang="en-US" sz="1800">
                <a:solidFill>
                  <a:srgbClr val="000000"/>
                </a:solidFill>
                <a:latin typeface="Calibri"/>
                <a:ea typeface="Calibri"/>
                <a:cs typeface="Calibri"/>
                <a:sym typeface="Calibri"/>
              </a:rPr>
            </a:br>
            <a:r>
              <a:rPr b="1" lang="en-US" sz="1800">
                <a:solidFill>
                  <a:srgbClr val="000000"/>
                </a:solidFill>
                <a:latin typeface="Calibri"/>
                <a:ea typeface="Calibri"/>
                <a:cs typeface="Calibri"/>
                <a:sym typeface="Calibri"/>
              </a:rPr>
              <a:t>		2. Memory mapped I/O</a:t>
            </a:r>
            <a:endParaRPr sz="1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1800"/>
              <a:buChar char="•"/>
            </a:pPr>
            <a:r>
              <a:rPr b="1" lang="en-US" sz="1800">
                <a:solidFill>
                  <a:srgbClr val="000000"/>
                </a:solidFill>
                <a:latin typeface="Calibri"/>
                <a:ea typeface="Calibri"/>
                <a:cs typeface="Calibri"/>
                <a:sym typeface="Calibri"/>
              </a:rPr>
              <a:t>1. I/O mapped I/O :</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The devices are viewed as distinct I/O devices and are addressed accordingly</a:t>
            </a:r>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All the available address lines are not used for interfacing</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The I/O mapped device requires IN and OUT instructions for accessing them</a:t>
            </a:r>
            <a:endParaRPr/>
          </a:p>
          <a:p>
            <a:pPr indent="-228600" lvl="0" marL="228600" rtl="0" algn="just">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Requires less hardware for decoding as less no: of address lines used</a:t>
            </a:r>
            <a:endParaRPr/>
          </a:p>
          <a:p>
            <a:pPr indent="-228600" lvl="0" marL="228600" rtl="0" algn="just">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Max of 64k input and 64K output devices or 32K input and 32K output devices can be interfaced</a:t>
            </a:r>
            <a:endParaRPr/>
          </a:p>
          <a:p>
            <a:pPr indent="-228600" lvl="0" marL="228600" rtl="0" algn="l">
              <a:lnSpc>
                <a:spcPct val="90000"/>
              </a:lnSpc>
              <a:spcBef>
                <a:spcPts val="1000"/>
              </a:spcBef>
              <a:spcAft>
                <a:spcPts val="0"/>
              </a:spcAft>
              <a:buClr>
                <a:schemeClr val="dk1"/>
              </a:buClr>
              <a:buSzPts val="2000"/>
              <a:buChar char="•"/>
            </a:pPr>
            <a:r>
              <a:rPr lang="en-US" sz="2000"/>
              <a:t>In addition to data and address buses to address device, IORD and IOWR signals are used for I/O mapped interfacing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8" name="Google Shape;18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1800"/>
              <a:buChar char="•"/>
            </a:pPr>
            <a:r>
              <a:rPr b="1" lang="en-US" sz="1800">
                <a:solidFill>
                  <a:srgbClr val="000000"/>
                </a:solidFill>
                <a:latin typeface="Calibri"/>
                <a:ea typeface="Calibri"/>
                <a:cs typeface="Calibri"/>
                <a:sym typeface="Calibri"/>
              </a:rPr>
              <a:t>. Memory mapped I/O</a:t>
            </a:r>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The devices are viewed as</a:t>
            </a:r>
            <a:r>
              <a:rPr b="1" lang="en-US" sz="1800">
                <a:solidFill>
                  <a:srgbClr val="000000"/>
                </a:solidFill>
                <a:latin typeface="Calibri"/>
                <a:ea typeface="Calibri"/>
                <a:cs typeface="Calibri"/>
                <a:sym typeface="Calibri"/>
              </a:rPr>
              <a:t> </a:t>
            </a:r>
            <a:r>
              <a:rPr lang="en-US" sz="1800">
                <a:solidFill>
                  <a:srgbClr val="000000"/>
                </a:solidFill>
                <a:latin typeface="Calibri"/>
                <a:ea typeface="Calibri"/>
                <a:cs typeface="Calibri"/>
                <a:sym typeface="Calibri"/>
              </a:rPr>
              <a:t>memory locations and are addressed likewise</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In this type of I/O interfacing, the 8086 uses 20 address lines to identify an I/O device. </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Can have 1M memory-mapped input and output devices</a:t>
            </a:r>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MRDC and MRTC signals are used for interfacing in memory-mapped I/O scheme</a:t>
            </a:r>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All the applicable data transfer instructions can be can be used to communicate with memory-mapped I/O devices</a:t>
            </a:r>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Complex decoding hardware is required</a:t>
            </a:r>
            <a:endParaRPr sz="18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770175" y="0"/>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Interfacing Memory</a:t>
            </a:r>
            <a:endParaRPr/>
          </a:p>
        </p:txBody>
      </p:sp>
      <p:sp>
        <p:nvSpPr>
          <p:cNvPr id="91" name="Google Shape;91;p2"/>
          <p:cNvSpPr txBox="1"/>
          <p:nvPr>
            <p:ph idx="1" type="body"/>
          </p:nvPr>
        </p:nvSpPr>
        <p:spPr>
          <a:xfrm>
            <a:off x="0" y="925275"/>
            <a:ext cx="12192000" cy="5932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1800"/>
              <a:buNone/>
            </a:pPr>
            <a:r>
              <a:rPr b="1" lang="en-US" sz="1800">
                <a:solidFill>
                  <a:srgbClr val="000000"/>
                </a:solidFill>
                <a:latin typeface="Calibri"/>
                <a:ea typeface="Calibri"/>
                <a:cs typeface="Calibri"/>
                <a:sym typeface="Calibri"/>
              </a:rPr>
              <a:t>Static Memory Interfacing</a:t>
            </a:r>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The semiconductor memories are organised as two dimensional arrays of memory locations.</a:t>
            </a:r>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For example 4K * 8 or 4K byte memory contains 4096 locations, where each locations contains 8-bit data and only one of the 4096 locations can be selected at a time. Once a location is selected all the bits in it are accessible using a group of conductors called Data bus.</a:t>
            </a:r>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For addressing the 4K bytes of memory, 12 address lines are required.</a:t>
            </a:r>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In general to address a memory location out of N memory locations, will require at least n bits of address, i.e. n address lines where n = Log</a:t>
            </a:r>
            <a:r>
              <a:rPr baseline="-25000" lang="en-US" sz="2400">
                <a:latin typeface="Times New Roman"/>
                <a:ea typeface="Times New Roman"/>
                <a:cs typeface="Times New Roman"/>
                <a:sym typeface="Times New Roman"/>
              </a:rPr>
              <a:t>2 </a:t>
            </a:r>
            <a:r>
              <a:rPr lang="en-US" sz="1800">
                <a:latin typeface="Times New Roman"/>
                <a:ea typeface="Times New Roman"/>
                <a:cs typeface="Times New Roman"/>
                <a:sym typeface="Times New Roman"/>
              </a:rPr>
              <a:t>N.</a:t>
            </a:r>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Thus if the microprocessor has n address lines, then it is able to address at the most N locations of memory, where 2</a:t>
            </a:r>
            <a:r>
              <a:rPr baseline="30000" lang="en-US" sz="2600">
                <a:latin typeface="Times New Roman"/>
                <a:ea typeface="Times New Roman"/>
                <a:cs typeface="Times New Roman"/>
                <a:sym typeface="Times New Roman"/>
              </a:rPr>
              <a:t>n</a:t>
            </a:r>
            <a:r>
              <a:rPr lang="en-US" sz="1800">
                <a:latin typeface="Times New Roman"/>
                <a:ea typeface="Times New Roman"/>
                <a:cs typeface="Times New Roman"/>
                <a:sym typeface="Times New Roman"/>
              </a:rPr>
              <a:t> =N.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If out of N locations only P memory locations are to be interfaced, then the least significant p address lines out of the available n lines can be directly connected from the microprocessor to the memory chip while the remaining (n-p) higher order address lines may be used for address decoding as inputs to the chip selection logic.</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The memory address depends upon the hardware circuit used for decoding the chip select (CS ). The output of the decoding circuit is connected with the CS pin of the memory chip. </a:t>
            </a:r>
            <a:endParaRPr sz="24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1964267"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Font typeface="Calibri"/>
              <a:buNone/>
            </a:pPr>
            <a:r>
              <a:rPr lang="en-US" sz="2400">
                <a:solidFill>
                  <a:srgbClr val="000000"/>
                </a:solidFill>
                <a:latin typeface="Calibri"/>
                <a:ea typeface="Calibri"/>
                <a:cs typeface="Calibri"/>
                <a:sym typeface="Calibri"/>
              </a:rPr>
              <a:t>The general procedure of static memory interfacing with 8086 </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rgbClr val="000000"/>
              </a:buClr>
              <a:buSzPts val="1800"/>
              <a:buFont typeface="Calibri"/>
              <a:buAutoNum type="arabicPeriod"/>
            </a:pPr>
            <a:r>
              <a:rPr lang="en-US" sz="1800">
                <a:solidFill>
                  <a:srgbClr val="000000"/>
                </a:solidFill>
                <a:latin typeface="Calibri"/>
                <a:ea typeface="Calibri"/>
                <a:cs typeface="Calibri"/>
                <a:sym typeface="Calibri"/>
              </a:rPr>
              <a:t>Arrange the available memory chips so as to obtain 16-bit data bus width. </a:t>
            </a:r>
            <a:endParaRPr sz="1800">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000000"/>
              </a:buClr>
              <a:buSzPts val="1800"/>
              <a:buNone/>
            </a:pPr>
            <a:r>
              <a:rPr lang="en-US" sz="1800">
                <a:solidFill>
                  <a:srgbClr val="000000"/>
                </a:solidFill>
                <a:latin typeface="Calibri"/>
                <a:ea typeface="Calibri"/>
                <a:cs typeface="Calibri"/>
                <a:sym typeface="Calibri"/>
              </a:rPr>
              <a:t>The upper 8-bit bank is called ‘odd address memory bank’ and the lower 8-bit bank is called ‘even address memory bank’.</a:t>
            </a:r>
            <a:endParaRPr sz="1800">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000000"/>
              </a:buClr>
              <a:buSzPts val="1800"/>
              <a:buNone/>
            </a:pPr>
            <a:r>
              <a:rPr lang="en-US" sz="1800">
                <a:solidFill>
                  <a:srgbClr val="000000"/>
                </a:solidFill>
                <a:latin typeface="Calibri"/>
                <a:ea typeface="Calibri"/>
                <a:cs typeface="Calibri"/>
                <a:sym typeface="Calibri"/>
              </a:rPr>
              <a:t>2. Connect available memory address lines of memory chips with those of the microprocessor and also connect the memory RD and WR inputs to the corresponding processor control signals. Connect the 16-bit data bus of the memory bank with that of the microprocessor 8086.</a:t>
            </a:r>
            <a:endParaRPr sz="1800">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000000"/>
              </a:buClr>
              <a:buSzPts val="1800"/>
              <a:buNone/>
            </a:pPr>
            <a:r>
              <a:rPr lang="en-US" sz="1800">
                <a:solidFill>
                  <a:srgbClr val="000000"/>
                </a:solidFill>
                <a:latin typeface="Calibri"/>
                <a:ea typeface="Calibri"/>
                <a:cs typeface="Calibri"/>
                <a:sym typeface="Calibri"/>
              </a:rPr>
              <a:t>3. The remaining address lines of the microprocessor, BHE and Ao are used for decoding the required chip select signals for the odd and even memory banks. The CS of memory is derived from the output of the decoding circuit.</a:t>
            </a:r>
            <a:endParaRPr sz="1800">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000000"/>
              </a:buClr>
              <a:buSzPts val="1800"/>
              <a:buNone/>
            </a:pPr>
            <a:r>
              <a:rPr lang="en-US" sz="1800">
                <a:solidFill>
                  <a:srgbClr val="000000"/>
                </a:solidFill>
                <a:latin typeface="Calibri"/>
                <a:ea typeface="Calibri"/>
                <a:cs typeface="Calibri"/>
                <a:sym typeface="Calibri"/>
              </a:rPr>
              <a:t>4. As a good and efficient interfacing practice, the address map of the system should be continuous as far as possible</a:t>
            </a:r>
            <a:endParaRPr sz="18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Interface two 4Kx8 EPROMS and two 4Kx8 RAM chips with 8086. select</a:t>
            </a:r>
            <a:br>
              <a:rPr lang="en-US" sz="1800">
                <a:solidFill>
                  <a:srgbClr val="000000"/>
                </a:solidFill>
                <a:latin typeface="Calibri"/>
                <a:ea typeface="Calibri"/>
                <a:cs typeface="Calibri"/>
                <a:sym typeface="Calibri"/>
              </a:rPr>
            </a:br>
            <a:r>
              <a:rPr lang="en-US" sz="1800">
                <a:solidFill>
                  <a:srgbClr val="000000"/>
                </a:solidFill>
                <a:latin typeface="Calibri"/>
                <a:ea typeface="Calibri"/>
                <a:cs typeface="Calibri"/>
                <a:sym typeface="Calibri"/>
              </a:rPr>
              <a:t>suitable maps.</a:t>
            </a:r>
            <a:br>
              <a:rPr lang="en-US" sz="1800">
                <a:latin typeface="Times New Roman"/>
                <a:ea typeface="Times New Roman"/>
                <a:cs typeface="Times New Roman"/>
                <a:sym typeface="Times New Roman"/>
              </a:rPr>
            </a:br>
            <a:endParaRPr/>
          </a:p>
        </p:txBody>
      </p:sp>
      <p:pic>
        <p:nvPicPr>
          <p:cNvPr id="109" name="Google Shape;109;p6"/>
          <p:cNvPicPr preferRelativeResize="0"/>
          <p:nvPr>
            <p:ph idx="1" type="body"/>
          </p:nvPr>
        </p:nvPicPr>
        <p:blipFill rotWithShape="1">
          <a:blip r:embed="rId3">
            <a:alphaModFix/>
          </a:blip>
          <a:srcRect b="0" l="0" r="0" t="0"/>
          <a:stretch/>
        </p:blipFill>
        <p:spPr>
          <a:xfrm>
            <a:off x="1981200" y="2487615"/>
            <a:ext cx="8229600" cy="27701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type="title"/>
          </p:nvPr>
        </p:nvSpPr>
        <p:spPr>
          <a:xfrm>
            <a:off x="838200" y="-3560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Interfacing diagram for the memory system</a:t>
            </a:r>
            <a:endParaRPr/>
          </a:p>
        </p:txBody>
      </p:sp>
      <p:pic>
        <p:nvPicPr>
          <p:cNvPr id="115" name="Google Shape;115;p7"/>
          <p:cNvPicPr preferRelativeResize="0"/>
          <p:nvPr>
            <p:ph idx="1" type="body"/>
          </p:nvPr>
        </p:nvPicPr>
        <p:blipFill rotWithShape="1">
          <a:blip r:embed="rId3">
            <a:alphaModFix/>
          </a:blip>
          <a:srcRect b="0" l="0" r="0" t="0"/>
          <a:stretch/>
        </p:blipFill>
        <p:spPr>
          <a:xfrm>
            <a:off x="367400" y="558950"/>
            <a:ext cx="10926600" cy="629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1" name="Google Shape;121;p8"/>
          <p:cNvSpPr txBox="1"/>
          <p:nvPr>
            <p:ph idx="1" type="body"/>
          </p:nvPr>
        </p:nvSpPr>
        <p:spPr>
          <a:xfrm>
            <a:off x="0" y="1632975"/>
            <a:ext cx="12192000" cy="68580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1800"/>
              <a:buChar char="•"/>
            </a:pPr>
            <a:r>
              <a:rPr lang="en-US" sz="1800">
                <a:solidFill>
                  <a:srgbClr val="000000"/>
                </a:solidFill>
                <a:latin typeface="Calibri"/>
                <a:ea typeface="Calibri"/>
                <a:cs typeface="Calibri"/>
                <a:sym typeface="Calibri"/>
              </a:rPr>
              <a:t>The memory system in this example contains in total four 4Kx8 memory chip. </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The two 4Kx8 chips of RAM and ROM are arranged in parallel to obtain 16-bit data bus width. Ao is 0, i.e. the address is even and is in RAM, then the lower RAM chip is selected indicating 8-bit transfer at an even address. </a:t>
            </a:r>
            <a:endParaRPr sz="1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1800"/>
              <a:buChar char="•"/>
            </a:pPr>
            <a:r>
              <a:rPr lang="en-US" sz="1800">
                <a:solidFill>
                  <a:srgbClr val="000000"/>
                </a:solidFill>
                <a:latin typeface="Calibri"/>
                <a:ea typeface="Calibri"/>
                <a:cs typeface="Calibri"/>
                <a:sym typeface="Calibri"/>
              </a:rPr>
              <a:t>If Ao is 1, i.e. the address is odd and is in RAM, the BHE goes low, the upper RAM chip is selected, further indicating that the 8-bit transfer is at an odd address.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00000"/>
              <a:buFont typeface="Calibri"/>
              <a:buNone/>
            </a:pPr>
            <a:r>
              <a:rPr lang="en-US" sz="4400">
                <a:solidFill>
                  <a:srgbClr val="000000"/>
                </a:solidFill>
                <a:latin typeface="Calibri"/>
                <a:ea typeface="Calibri"/>
                <a:cs typeface="Calibri"/>
                <a:sym typeface="Calibri"/>
              </a:rPr>
              <a:t> </a:t>
            </a:r>
            <a:br>
              <a:rPr lang="en-US" sz="4400">
                <a:solidFill>
                  <a:srgbClr val="000000"/>
                </a:solidFill>
                <a:latin typeface="Calibri"/>
                <a:ea typeface="Calibri"/>
                <a:cs typeface="Calibri"/>
                <a:sym typeface="Calibri"/>
              </a:rPr>
            </a:br>
            <a:r>
              <a:rPr lang="en-US" sz="4400">
                <a:solidFill>
                  <a:srgbClr val="000000"/>
                </a:solidFill>
                <a:latin typeface="Calibri"/>
                <a:ea typeface="Calibri"/>
                <a:cs typeface="Calibri"/>
                <a:sym typeface="Calibri"/>
              </a:rPr>
              <a:t>The selection of chips takes place as shown in table.</a:t>
            </a:r>
            <a:br>
              <a:rPr lang="en-US" sz="4400">
                <a:latin typeface="Times New Roman"/>
                <a:ea typeface="Times New Roman"/>
                <a:cs typeface="Times New Roman"/>
                <a:sym typeface="Times New Roman"/>
              </a:rPr>
            </a:br>
            <a:endParaRPr/>
          </a:p>
        </p:txBody>
      </p:sp>
      <p:pic>
        <p:nvPicPr>
          <p:cNvPr id="127" name="Google Shape;127;p9"/>
          <p:cNvPicPr preferRelativeResize="0"/>
          <p:nvPr>
            <p:ph idx="1" type="body"/>
          </p:nvPr>
        </p:nvPicPr>
        <p:blipFill rotWithShape="1">
          <a:blip r:embed="rId3">
            <a:alphaModFix/>
          </a:blip>
          <a:srcRect b="0" l="0" r="0" t="0"/>
          <a:stretch/>
        </p:blipFill>
        <p:spPr>
          <a:xfrm>
            <a:off x="862012" y="2277269"/>
            <a:ext cx="10467975" cy="344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3" name="Google Shape;13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2) Design an 8086 based system having 32K EPROM using 16 kb chips &amp; 128K RAM using 32K chips</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3)Design an interface between 8086 CPU and two chips of 16K×8 EPROM and two chips of 32K×8 RAM. Select the starting address of EPROM suitably. The RAM address must start at 00000 H. </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2020-11-04T13:10:43Z</dcterms:created>
  <dc:creator>Soja Salim</dc:creator>
</cp:coreProperties>
</file>