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70" r:id="rId14"/>
    <p:sldId id="265" r:id="rId15"/>
    <p:sldId id="266" r:id="rId16"/>
    <p:sldId id="271" r:id="rId17"/>
    <p:sldId id="268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2136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8671471-5403-424D-A7F9-D23A128217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15E014-1583-4BD9-92AB-F6D7A1787F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EA79-A0B2-404B-B5A7-39F19C8F5C4A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ED930D-6921-4E30-AC95-18F39B9DF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8B5D84-0CA7-4842-A1C8-0096576038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282A-637D-4CF0-8F47-9E65F3031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106E0-2547-4C4D-B78D-FC3C2D298E5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1D6F-0E76-44AB-83B6-D9D49EAE81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81D6F-0E76-44AB-83B6-D9D49EAE81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6">
            <a:off x="7213600" y="4364690"/>
            <a:ext cx="3067050" cy="189951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CFE2-99CE-477E-B4A8-2148737DC1BB}" type="datetime1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308"/>
            <a:ext cx="10664886" cy="1993131"/>
          </a:xfrm>
          <a:prstGeom prst="rect">
            <a:avLst/>
          </a:prstGeom>
        </p:spPr>
      </p:pic>
      <p:pic>
        <p:nvPicPr>
          <p:cNvPr id="1026" name="Picture 2" descr="http://www.mundotransfer.com.br/images/lampada-surgimento-ideia.gif"/>
          <p:cNvPicPr>
            <a:picLocks noChangeAspect="1" noChangeArrowheads="1"/>
          </p:cNvPicPr>
          <p:nvPr userDrawn="1"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0729">
            <a:off x="746538" y="246506"/>
            <a:ext cx="190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5.colorir.com/desenhos/color/201128/fda80cefba4939e78361825accf6678a.png"/>
          <p:cNvPicPr>
            <a:picLocks noChangeAspect="1" noChangeArrowheads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098" flipH="1">
            <a:off x="1437266" y="3864062"/>
            <a:ext cx="2873706" cy="23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pt-BR" dirty="0"/>
              <a:t>Informe o título do treinamento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C293-9BA6-4F90-8931-8662DBC14A06}" type="datetime1">
              <a:rPr lang="pt-BR" smtClean="0"/>
              <a:t>05/06/2019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 - Society Associados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-3363"/>
            <a:ext cx="12192000" cy="713047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Informe o capítulo do treinamento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5015-521C-48AB-A7CD-5DF3259894E4}" type="datetime1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29386" y="935260"/>
            <a:ext cx="11876148" cy="51535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9"/>
            <a:ext cx="12192000" cy="518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D70861-FEA2-4529-B258-10C9427AD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053" y="128262"/>
            <a:ext cx="2344947" cy="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5" t="-3718" b="30437"/>
          <a:stretch/>
        </p:blipFill>
        <p:spPr>
          <a:xfrm>
            <a:off x="-1" y="1533213"/>
            <a:ext cx="4742915" cy="5317963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70C8-A256-4E74-A129-85A252AC6DB8}" type="datetime1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0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D585-1514-4221-A420-F1AC170E6954}" type="datetime1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Treinamento Interno - Society Associados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08B3-8FBC-4E0F-AF6B-61A17ED8C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hyperlink" Target="https://app.pluralsight.com/library/courses/angularjs-patterns-clean-code/table-of-content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_y7rKxqPoyg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app.pluralsight.com/library/courses/angular-best-practices/table-of-content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vtbauermann" TargetMode="External"/><Relationship Id="rId3" Type="http://schemas.openxmlformats.org/officeDocument/2006/relationships/image" Target="../media/image77.png"/><Relationship Id="rId7" Type="http://schemas.openxmlformats.org/officeDocument/2006/relationships/hyperlink" Target="https://www.linkedin.com/in/vitor-bauermann-silveira-711274b8/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vbauermann" TargetMode="Externa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js.org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docs.angularjs.org/api/ngMoc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github.com/abrons" TargetMode="External"/><Relationship Id="rId4" Type="http://schemas.openxmlformats.org/officeDocument/2006/relationships/hyperlink" Target="https://github.com/mhever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hyperlink" Target="https://www.madewithangular.com/categories/angularjs/" TargetMode="External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46125"/>
            <a:ext cx="10515600" cy="2852738"/>
          </a:xfrm>
        </p:spPr>
        <p:txBody>
          <a:bodyPr/>
          <a:lstStyle/>
          <a:p>
            <a:pPr algn="ctr"/>
            <a:r>
              <a:rPr lang="pt-BR" dirty="0"/>
              <a:t>Treinamento Interno: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96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3C08E-C16A-4DE0-8F56-7E3654CD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Já</a:t>
            </a:r>
            <a:r>
              <a:rPr lang="en-US" dirty="0"/>
              <a:t> que </a:t>
            </a:r>
            <a:r>
              <a:rPr lang="en-US" dirty="0" err="1"/>
              <a:t>roda</a:t>
            </a:r>
            <a:r>
              <a:rPr lang="en-US" dirty="0"/>
              <a:t> no browser,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a performances?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FF5FD2-BA9B-4883-A805-C38F1C10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C2D894-0741-4858-A8CC-A9AD18C8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FAE7F0-266B-43F5-98B2-22AE6A5E6FEA}"/>
              </a:ext>
            </a:extLst>
          </p:cNvPr>
          <p:cNvSpPr/>
          <p:nvPr/>
        </p:nvSpPr>
        <p:spPr>
          <a:xfrm>
            <a:off x="406399" y="103506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Como </a:t>
            </a:r>
            <a:r>
              <a:rPr lang="en-US" sz="2400" dirty="0" err="1"/>
              <a:t>tudo</a:t>
            </a:r>
            <a:r>
              <a:rPr lang="en-US" sz="2400" dirty="0"/>
              <a:t> </a:t>
            </a:r>
            <a:r>
              <a:rPr lang="en-US" sz="2400" dirty="0" err="1"/>
              <a:t>roda</a:t>
            </a:r>
            <a:r>
              <a:rPr lang="en-US" sz="2400" dirty="0"/>
              <a:t> no </a:t>
            </a:r>
            <a:r>
              <a:rPr lang="en-US" sz="2400" dirty="0" err="1"/>
              <a:t>cliente</a:t>
            </a:r>
            <a:r>
              <a:rPr lang="en-US" sz="2400" dirty="0"/>
              <a:t>, </a:t>
            </a:r>
            <a:r>
              <a:rPr lang="en-US" sz="2400" dirty="0" err="1"/>
              <a:t>temos</a:t>
            </a:r>
            <a:r>
              <a:rPr lang="en-US" sz="2400" dirty="0"/>
              <a:t> de </a:t>
            </a:r>
            <a:r>
              <a:rPr lang="en-US" sz="2400" dirty="0" err="1"/>
              <a:t>ter</a:t>
            </a:r>
            <a:r>
              <a:rPr lang="en-US" sz="2400" dirty="0"/>
              <a:t> </a:t>
            </a:r>
            <a:r>
              <a:rPr lang="en-US" sz="2400" dirty="0" err="1"/>
              <a:t>bom</a:t>
            </a:r>
            <a:r>
              <a:rPr lang="en-US" sz="2400" dirty="0"/>
              <a:t> </a:t>
            </a:r>
            <a:r>
              <a:rPr lang="en-US" sz="2400" dirty="0" err="1"/>
              <a:t>senso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hora do </a:t>
            </a:r>
            <a:r>
              <a:rPr lang="en-US" sz="2400" dirty="0" err="1"/>
              <a:t>desenvolvimento</a:t>
            </a:r>
            <a:r>
              <a:rPr lang="en-US" sz="2400" dirty="0"/>
              <a:t>.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E0A96F-ECB0-462C-B047-2BA4BFB61E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8" y="2135068"/>
            <a:ext cx="647701" cy="6477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95A4B37-E642-413D-B0AE-949EB6BC7F7E}"/>
              </a:ext>
            </a:extLst>
          </p:cNvPr>
          <p:cNvSpPr/>
          <p:nvPr/>
        </p:nvSpPr>
        <p:spPr>
          <a:xfrm>
            <a:off x="406399" y="3455423"/>
            <a:ext cx="4394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Minificar</a:t>
            </a:r>
            <a:r>
              <a:rPr lang="en-US" sz="2000" dirty="0"/>
              <a:t>! </a:t>
            </a:r>
            <a:r>
              <a:rPr lang="en-US" sz="2000" dirty="0" err="1"/>
              <a:t>Reduz</a:t>
            </a:r>
            <a:r>
              <a:rPr lang="en-US" sz="2000" dirty="0"/>
              <a:t> de 30-40% o </a:t>
            </a:r>
            <a:r>
              <a:rPr lang="en-US" sz="2000" dirty="0" err="1"/>
              <a:t>tamanho</a:t>
            </a:r>
            <a:r>
              <a:rPr lang="en-US" sz="2000" dirty="0"/>
              <a:t>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ACEF869-28B8-44B5-965E-2F8271377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84" y="2082957"/>
            <a:ext cx="753916" cy="75391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0AEBE41-E756-4DA1-B5DC-FF565D8D7A70}"/>
              </a:ext>
            </a:extLst>
          </p:cNvPr>
          <p:cNvSpPr/>
          <p:nvPr/>
        </p:nvSpPr>
        <p:spPr>
          <a:xfrm>
            <a:off x="6669633" y="3434988"/>
            <a:ext cx="4684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Enviar</a:t>
            </a:r>
            <a:r>
              <a:rPr lang="en-US" sz="2000" dirty="0"/>
              <a:t> </a:t>
            </a:r>
            <a:r>
              <a:rPr lang="en-US" sz="2000" dirty="0" err="1"/>
              <a:t>recursos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para a </a:t>
            </a:r>
            <a:r>
              <a:rPr lang="en-US" sz="2000" dirty="0" err="1"/>
              <a:t>aplicação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um JSON de 30MB;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AFCD07-A13B-4B91-B3C0-054F34F9F91E}"/>
              </a:ext>
            </a:extLst>
          </p:cNvPr>
          <p:cNvSpPr/>
          <p:nvPr/>
        </p:nvSpPr>
        <p:spPr>
          <a:xfrm>
            <a:off x="373114" y="4401815"/>
            <a:ext cx="4302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Manter</a:t>
            </a:r>
            <a:r>
              <a:rPr lang="en-US" sz="2000" dirty="0"/>
              <a:t> o framework </a:t>
            </a:r>
            <a:r>
              <a:rPr lang="en-US" sz="2000" dirty="0" err="1"/>
              <a:t>atualizado</a:t>
            </a:r>
            <a:r>
              <a:rPr lang="en-US" sz="2000" dirty="0"/>
              <a:t>;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AFAA24-8669-470B-9B10-2A03AC2DF5C8}"/>
              </a:ext>
            </a:extLst>
          </p:cNvPr>
          <p:cNvSpPr/>
          <p:nvPr/>
        </p:nvSpPr>
        <p:spPr>
          <a:xfrm>
            <a:off x="6669633" y="4492088"/>
            <a:ext cx="4684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Hospedar</a:t>
            </a:r>
            <a:r>
              <a:rPr lang="en-US" sz="2000" dirty="0"/>
              <a:t> imagens, libs e </a:t>
            </a:r>
            <a:r>
              <a:rPr lang="en-US" sz="2000" dirty="0" err="1"/>
              <a:t>demais</a:t>
            </a:r>
            <a:r>
              <a:rPr lang="en-US" sz="2000" dirty="0"/>
              <a:t> </a:t>
            </a:r>
            <a:r>
              <a:rPr lang="en-US" sz="2000" dirty="0" err="1"/>
              <a:t>itens</a:t>
            </a:r>
            <a:r>
              <a:rPr lang="en-US" sz="2000" dirty="0"/>
              <a:t> “</a:t>
            </a:r>
            <a:r>
              <a:rPr lang="en-US" sz="2000" dirty="0" err="1"/>
              <a:t>não-cruciais</a:t>
            </a:r>
            <a:r>
              <a:rPr lang="en-US" sz="2000" dirty="0"/>
              <a:t>”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aplicação</a:t>
            </a:r>
            <a:r>
              <a:rPr lang="en-US" sz="2000" dirty="0"/>
              <a:t>;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01118F-2EE9-4217-BCC4-46459EAB9ABA}"/>
              </a:ext>
            </a:extLst>
          </p:cNvPr>
          <p:cNvSpPr/>
          <p:nvPr/>
        </p:nvSpPr>
        <p:spPr>
          <a:xfrm>
            <a:off x="373114" y="5394784"/>
            <a:ext cx="5568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Modularizar</a:t>
            </a:r>
            <a:r>
              <a:rPr lang="en-US" sz="2000" dirty="0"/>
              <a:t> e </a:t>
            </a:r>
            <a:r>
              <a:rPr lang="en-US" sz="2000" dirty="0" err="1"/>
              <a:t>componentizar</a:t>
            </a:r>
            <a:r>
              <a:rPr lang="en-US" sz="2000" dirty="0"/>
              <a:t>!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B0C891-0364-4C23-BDB0-44E08D98B27D}"/>
              </a:ext>
            </a:extLst>
          </p:cNvPr>
          <p:cNvSpPr/>
          <p:nvPr/>
        </p:nvSpPr>
        <p:spPr>
          <a:xfrm>
            <a:off x="2279648" y="2782769"/>
            <a:ext cx="1215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DOs</a:t>
            </a:r>
            <a:endParaRPr lang="pt-BR" sz="24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569773-9DD7-4506-856C-ADCE19AA1875}"/>
              </a:ext>
            </a:extLst>
          </p:cNvPr>
          <p:cNvSpPr/>
          <p:nvPr/>
        </p:nvSpPr>
        <p:spPr>
          <a:xfrm>
            <a:off x="406528" y="3853813"/>
            <a:ext cx="4684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Ex.: Portal de </a:t>
            </a:r>
            <a:r>
              <a:rPr lang="en-US" sz="1400" dirty="0" err="1"/>
              <a:t>associados</a:t>
            </a:r>
            <a:r>
              <a:rPr lang="en-US" sz="1400" dirty="0"/>
              <a:t>: 64,4MB =&gt; 2,60MB e </a:t>
            </a:r>
            <a:r>
              <a:rPr lang="en-US" sz="1400" dirty="0" err="1"/>
              <a:t>reduzindo</a:t>
            </a:r>
            <a:r>
              <a:rPr lang="en-US" sz="1400" dirty="0"/>
              <a:t>…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E12A69-52A9-4931-8BA8-224228F3A33B}"/>
              </a:ext>
            </a:extLst>
          </p:cNvPr>
          <p:cNvSpPr/>
          <p:nvPr/>
        </p:nvSpPr>
        <p:spPr>
          <a:xfrm>
            <a:off x="373114" y="4800205"/>
            <a:ext cx="4684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 </a:t>
            </a:r>
            <a:r>
              <a:rPr lang="en-US" sz="1400" dirty="0" err="1"/>
              <a:t>versão</a:t>
            </a:r>
            <a:r>
              <a:rPr lang="en-US" sz="1400" dirty="0"/>
              <a:t> 1.2 para a 1.3 </a:t>
            </a:r>
            <a:r>
              <a:rPr lang="en-US" sz="1400" dirty="0" err="1"/>
              <a:t>houve</a:t>
            </a:r>
            <a:r>
              <a:rPr lang="en-US" sz="1400" dirty="0"/>
              <a:t> </a:t>
            </a:r>
            <a:r>
              <a:rPr lang="en-US" sz="1400" dirty="0" err="1"/>
              <a:t>acréscimo</a:t>
            </a:r>
            <a:r>
              <a:rPr lang="en-US" sz="1400" dirty="0"/>
              <a:t> de 4.4x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rapidez</a:t>
            </a:r>
            <a:r>
              <a:rPr lang="en-US" sz="1400" dirty="0"/>
              <a:t>.</a:t>
            </a:r>
            <a:endParaRPr lang="pt-BR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69D9824-1E09-46E1-BA92-D49A5690F804}"/>
              </a:ext>
            </a:extLst>
          </p:cNvPr>
          <p:cNvSpPr/>
          <p:nvPr/>
        </p:nvSpPr>
        <p:spPr>
          <a:xfrm>
            <a:off x="406399" y="5791454"/>
            <a:ext cx="2832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Replicação</a:t>
            </a:r>
            <a:r>
              <a:rPr lang="en-US" sz="1400" dirty="0"/>
              <a:t> de Código </a:t>
            </a:r>
            <a:r>
              <a:rPr lang="en-US" sz="1400" b="1" dirty="0"/>
              <a:t>=</a:t>
            </a:r>
            <a:r>
              <a:rPr lang="en-US" sz="1400" dirty="0"/>
              <a:t>  + </a:t>
            </a:r>
            <a:r>
              <a:rPr lang="en-US" sz="1400" dirty="0" err="1"/>
              <a:t>Rapidez</a:t>
            </a:r>
            <a:endParaRPr lang="pt-BR" sz="1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FB9CFB8-F0AD-4522-B827-EB4B7DDC028E}"/>
              </a:ext>
            </a:extLst>
          </p:cNvPr>
          <p:cNvSpPr/>
          <p:nvPr/>
        </p:nvSpPr>
        <p:spPr>
          <a:xfrm>
            <a:off x="7625858" y="2836503"/>
            <a:ext cx="1215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DON’Ts</a:t>
            </a:r>
            <a:endParaRPr lang="pt-BR" sz="2400" b="1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BAEFC37-8740-4EAB-97E1-17F2E17A1A98}"/>
              </a:ext>
            </a:extLst>
          </p:cNvPr>
          <p:cNvCxnSpPr>
            <a:cxnSpLocks/>
          </p:cNvCxnSpPr>
          <p:nvPr/>
        </p:nvCxnSpPr>
        <p:spPr>
          <a:xfrm>
            <a:off x="5954109" y="2692400"/>
            <a:ext cx="0" cy="35767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20" grpId="0"/>
      <p:bldP spid="22" grpId="0"/>
      <p:bldP spid="16" grpId="0"/>
      <p:bldP spid="5" grpId="0"/>
      <p:bldP spid="6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A794C-794C-444F-B7DF-62A89112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 a </a:t>
            </a:r>
            <a:r>
              <a:rPr lang="en-US" dirty="0" err="1"/>
              <a:t>segurança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39270D-7B24-4C96-A130-B1DFD0E6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E35E82-F2C6-453F-821B-A7AE0759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11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27F568-EE3A-433D-B5CF-43E058D56E4F}"/>
              </a:ext>
            </a:extLst>
          </p:cNvPr>
          <p:cNvSpPr/>
          <p:nvPr/>
        </p:nvSpPr>
        <p:spPr>
          <a:xfrm>
            <a:off x="1022367" y="1060242"/>
            <a:ext cx="4365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“Meu Código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aberto</a:t>
            </a:r>
            <a:r>
              <a:rPr lang="en-US" b="1" dirty="0"/>
              <a:t> no </a:t>
            </a:r>
            <a:r>
              <a:rPr lang="en-US" b="1" dirty="0" err="1"/>
              <a:t>navegador</a:t>
            </a:r>
            <a:r>
              <a:rPr lang="en-US" b="1" dirty="0"/>
              <a:t>!</a:t>
            </a:r>
          </a:p>
          <a:p>
            <a:r>
              <a:rPr lang="en-US" b="1" dirty="0"/>
              <a:t>E agora?! </a:t>
            </a:r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pode</a:t>
            </a:r>
            <a:r>
              <a:rPr lang="en-US" b="1" dirty="0"/>
              <a:t> ser </a:t>
            </a:r>
            <a:r>
              <a:rPr lang="en-US" b="1" dirty="0" err="1"/>
              <a:t>roubado</a:t>
            </a:r>
            <a:r>
              <a:rPr lang="en-US" b="1" dirty="0"/>
              <a:t>?”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967B5E-5084-435A-BF98-D0173D2F5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67" y="1838423"/>
            <a:ext cx="718323" cy="71832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361E78F-41D6-41D0-AD0F-A942C90C886E}"/>
              </a:ext>
            </a:extLst>
          </p:cNvPr>
          <p:cNvSpPr/>
          <p:nvPr/>
        </p:nvSpPr>
        <p:spPr>
          <a:xfrm>
            <a:off x="1712184" y="1989295"/>
            <a:ext cx="265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Pode</a:t>
            </a:r>
            <a:r>
              <a:rPr lang="en-US" b="1" dirty="0"/>
              <a:t> e </a:t>
            </a:r>
            <a:r>
              <a:rPr lang="en-US" b="1" dirty="0" err="1"/>
              <a:t>vai</a:t>
            </a:r>
            <a:r>
              <a:rPr lang="en-US" b="1" dirty="0"/>
              <a:t>! </a:t>
            </a:r>
            <a:r>
              <a:rPr lang="en-US" b="1" dirty="0" err="1"/>
              <a:t>Hehehehe</a:t>
            </a:r>
            <a:r>
              <a:rPr lang="en-US" b="1" dirty="0"/>
              <a:t>”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F7A7511-22D6-41BA-B338-67236F1ADC59}"/>
              </a:ext>
            </a:extLst>
          </p:cNvPr>
          <p:cNvSpPr/>
          <p:nvPr/>
        </p:nvSpPr>
        <p:spPr>
          <a:xfrm>
            <a:off x="1076572" y="3512811"/>
            <a:ext cx="585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Minificar</a:t>
            </a:r>
            <a:r>
              <a:rPr lang="en-US" dirty="0"/>
              <a:t> e “</a:t>
            </a:r>
            <a:r>
              <a:rPr lang="en-US" dirty="0" err="1"/>
              <a:t>embaralhar</a:t>
            </a:r>
            <a:r>
              <a:rPr lang="en-US" dirty="0"/>
              <a:t>” o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dificultando</a:t>
            </a:r>
            <a:r>
              <a:rPr lang="en-US" dirty="0"/>
              <a:t> o </a:t>
            </a:r>
            <a:r>
              <a:rPr lang="en-US" dirty="0" err="1"/>
              <a:t>entendimento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 e </a:t>
            </a:r>
            <a:r>
              <a:rPr lang="en-US" dirty="0" err="1"/>
              <a:t>semântica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6FDD524-7864-4996-AF5D-B64FE0371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2" y="915882"/>
            <a:ext cx="935050" cy="935050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E6E05776-5D13-4C06-A601-C831B2C6A629}"/>
              </a:ext>
            </a:extLst>
          </p:cNvPr>
          <p:cNvSpPr/>
          <p:nvPr/>
        </p:nvSpPr>
        <p:spPr>
          <a:xfrm>
            <a:off x="1087534" y="2741352"/>
            <a:ext cx="460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“O que </a:t>
            </a:r>
            <a:r>
              <a:rPr lang="en-US" b="1" dirty="0" err="1"/>
              <a:t>eu</a:t>
            </a:r>
            <a:r>
              <a:rPr lang="en-US" b="1" dirty="0"/>
              <a:t> </a:t>
            </a:r>
            <a:r>
              <a:rPr lang="en-US" b="1" dirty="0" err="1"/>
              <a:t>posso</a:t>
            </a:r>
            <a:r>
              <a:rPr lang="en-US" b="1" dirty="0"/>
              <a:t> </a:t>
            </a:r>
            <a:r>
              <a:rPr lang="en-US" b="1" dirty="0" err="1"/>
              <a:t>fazer</a:t>
            </a:r>
            <a:r>
              <a:rPr lang="en-US" b="1" dirty="0"/>
              <a:t> para </a:t>
            </a:r>
            <a:r>
              <a:rPr lang="en-US" b="1" dirty="0" err="1"/>
              <a:t>evitar</a:t>
            </a:r>
            <a:r>
              <a:rPr lang="en-US" b="1" dirty="0"/>
              <a:t> </a:t>
            </a:r>
            <a:r>
              <a:rPr lang="en-US" b="1" dirty="0" err="1"/>
              <a:t>isso</a:t>
            </a:r>
            <a:r>
              <a:rPr lang="en-US" b="1" dirty="0"/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B660A60-CF54-4AA2-9E33-88DB07D04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7" y="2361289"/>
            <a:ext cx="935050" cy="93505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515B32B-5140-4E14-A665-2159E1F34BCF}"/>
              </a:ext>
            </a:extLst>
          </p:cNvPr>
          <p:cNvSpPr/>
          <p:nvPr/>
        </p:nvSpPr>
        <p:spPr>
          <a:xfrm>
            <a:off x="1046987" y="4408676"/>
            <a:ext cx="5850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Usar</a:t>
            </a:r>
            <a:r>
              <a:rPr lang="en-US" dirty="0"/>
              <a:t> SSL (https)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endpoints da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34DA13F-E3AA-4C1F-968D-F324285A66CA}"/>
              </a:ext>
            </a:extLst>
          </p:cNvPr>
          <p:cNvSpPr/>
          <p:nvPr/>
        </p:nvSpPr>
        <p:spPr>
          <a:xfrm>
            <a:off x="1046987" y="5173778"/>
            <a:ext cx="5850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autenticação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comunicação</a:t>
            </a:r>
            <a:r>
              <a:rPr lang="en-US" dirty="0"/>
              <a:t> com o back-end.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840176F-4371-49C4-8110-8A3112979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2" y="5858830"/>
            <a:ext cx="461076" cy="479294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4A574549-1D0D-4B31-80B3-CB5F8DE9AFB8}"/>
              </a:ext>
            </a:extLst>
          </p:cNvPr>
          <p:cNvSpPr/>
          <p:nvPr/>
        </p:nvSpPr>
        <p:spPr>
          <a:xfrm>
            <a:off x="866287" y="5913811"/>
            <a:ext cx="5850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senhas</a:t>
            </a:r>
            <a:r>
              <a:rPr lang="en-US" dirty="0"/>
              <a:t> e dados </a:t>
            </a:r>
            <a:r>
              <a:rPr lang="en-US" dirty="0" err="1"/>
              <a:t>sensíveis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13BE6F-6082-4ED6-8595-36A3BE20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437" y="1498600"/>
            <a:ext cx="3992856" cy="4784543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45395AD1-5B9F-471A-9AEF-99445645A81B}"/>
              </a:ext>
            </a:extLst>
          </p:cNvPr>
          <p:cNvSpPr/>
          <p:nvPr/>
        </p:nvSpPr>
        <p:spPr>
          <a:xfrm>
            <a:off x="8365885" y="1056061"/>
            <a:ext cx="4365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 browser, F12!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FA9A9422-31AF-4D34-9BAA-21B9D7D3DEF8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5080390" y="2197585"/>
            <a:ext cx="2151047" cy="16932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have Esquerda 12">
            <a:extLst>
              <a:ext uri="{FF2B5EF4-FFF2-40B4-BE49-F238E27FC236}">
                <a16:creationId xmlns:a16="http://schemas.microsoft.com/office/drawing/2014/main" id="{C10838EE-73DD-4BCA-9C25-2E83A5720D5E}"/>
              </a:ext>
            </a:extLst>
          </p:cNvPr>
          <p:cNvSpPr/>
          <p:nvPr/>
        </p:nvSpPr>
        <p:spPr>
          <a:xfrm>
            <a:off x="553622" y="3429001"/>
            <a:ext cx="516413" cy="2222499"/>
          </a:xfrm>
          <a:prstGeom prst="leftBrace">
            <a:avLst>
              <a:gd name="adj1" fmla="val 7132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014F732-A0CA-4E74-8DBE-831D41AB43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4" y="4347848"/>
            <a:ext cx="384804" cy="38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18" grpId="0"/>
      <p:bldP spid="23" grpId="0"/>
      <p:bldP spid="26" grpId="0"/>
      <p:bldP spid="27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18D0C-AC4F-417B-AAF0-9762811A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Padrão</a:t>
            </a:r>
            <a:r>
              <a:rPr lang="en-US" dirty="0"/>
              <a:t> – MVC? MVP? MVVM? E agora?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A0F8B1-BD53-48B8-B2AB-705E8094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B7287-3B56-4D42-A364-53989D1D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402FF9-A363-498F-9B60-813114ED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8" y="1871711"/>
            <a:ext cx="4816440" cy="2418256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6DF36F5C-E0A6-4F34-96D1-85B32A32C288}"/>
              </a:ext>
            </a:extLst>
          </p:cNvPr>
          <p:cNvSpPr/>
          <p:nvPr/>
        </p:nvSpPr>
        <p:spPr>
          <a:xfrm>
            <a:off x="1902898" y="5412297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Afinal</a:t>
            </a:r>
            <a:r>
              <a:rPr lang="en-US" sz="2400" b="1" dirty="0"/>
              <a:t>, o que o AngularJS é?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C3604BC-9C4D-4002-B45E-E76EA5EFA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8" y="4748949"/>
            <a:ext cx="1552320" cy="137919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109AEF8-A677-4034-81CA-E5DEB7AE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742" y="2067656"/>
            <a:ext cx="4001058" cy="3029373"/>
          </a:xfrm>
          <a:prstGeom prst="rect">
            <a:avLst/>
          </a:prstGeom>
        </p:spPr>
      </p:pic>
      <p:sp>
        <p:nvSpPr>
          <p:cNvPr id="28" name="Balão de Fala: Oval 27">
            <a:extLst>
              <a:ext uri="{FF2B5EF4-FFF2-40B4-BE49-F238E27FC236}">
                <a16:creationId xmlns:a16="http://schemas.microsoft.com/office/drawing/2014/main" id="{7D3EFC3A-3964-4A84-9EAD-CFBB6E60FE03}"/>
              </a:ext>
            </a:extLst>
          </p:cNvPr>
          <p:cNvSpPr/>
          <p:nvPr/>
        </p:nvSpPr>
        <p:spPr>
          <a:xfrm>
            <a:off x="7994370" y="1093856"/>
            <a:ext cx="1632229" cy="1093593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MVC!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9" name="Balão de Fala: Oval 28">
            <a:extLst>
              <a:ext uri="{FF2B5EF4-FFF2-40B4-BE49-F238E27FC236}">
                <a16:creationId xmlns:a16="http://schemas.microsoft.com/office/drawing/2014/main" id="{52C2629F-A6DE-47C9-84F5-BCB0301F6E66}"/>
              </a:ext>
            </a:extLst>
          </p:cNvPr>
          <p:cNvSpPr/>
          <p:nvPr/>
        </p:nvSpPr>
        <p:spPr>
          <a:xfrm flipH="1">
            <a:off x="6267169" y="1977758"/>
            <a:ext cx="1466570" cy="1093593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No! It’s </a:t>
            </a:r>
            <a:r>
              <a:rPr lang="en-US" sz="2000" b="1" dirty="0">
                <a:solidFill>
                  <a:schemeClr val="tx1"/>
                </a:solidFill>
              </a:rPr>
              <a:t>MVP!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0" name="Balão de Fala: Oval 29">
            <a:extLst>
              <a:ext uri="{FF2B5EF4-FFF2-40B4-BE49-F238E27FC236}">
                <a16:creationId xmlns:a16="http://schemas.microsoft.com/office/drawing/2014/main" id="{41C4B07E-EDE5-4F7A-8E37-4AE734C7402C}"/>
              </a:ext>
            </a:extLst>
          </p:cNvPr>
          <p:cNvSpPr/>
          <p:nvPr/>
        </p:nvSpPr>
        <p:spPr>
          <a:xfrm>
            <a:off x="9794456" y="1008724"/>
            <a:ext cx="1632229" cy="1093593"/>
          </a:xfrm>
          <a:prstGeom prst="wedgeEllipseCallo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MVVM!</a:t>
            </a:r>
            <a:endParaRPr lang="pt-BR" sz="2400" b="1" dirty="0">
              <a:solidFill>
                <a:schemeClr val="tx1"/>
              </a:solidFill>
            </a:endParaRPr>
          </a:p>
        </p:txBody>
      </p:sp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73A711F0-4151-4C73-905A-BC2AC3B13D23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rot="10800000" flipV="1">
            <a:off x="2647108" y="1640653"/>
            <a:ext cx="5347262" cy="23105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00B5-6851-44F8-9360-1261AB62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Padrão</a:t>
            </a:r>
            <a:r>
              <a:rPr lang="en-US" dirty="0"/>
              <a:t> – </a:t>
            </a:r>
            <a:r>
              <a:rPr lang="en-US" dirty="0" err="1"/>
              <a:t>Finalmente</a:t>
            </a:r>
            <a:r>
              <a:rPr lang="en-US" dirty="0"/>
              <a:t>, MVW 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0CF437-5310-41DF-B5E1-50F00112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F4836B-3E3A-4B5B-B152-734F8419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13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F174CB-4DDD-486B-B526-8E6BC714B5BD}"/>
              </a:ext>
            </a:extLst>
          </p:cNvPr>
          <p:cNvSpPr/>
          <p:nvPr/>
        </p:nvSpPr>
        <p:spPr>
          <a:xfrm>
            <a:off x="139988" y="1736062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Whatever – What fits/works for you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84F5288-ED40-4C50-911C-CDC016966FA8}"/>
              </a:ext>
            </a:extLst>
          </p:cNvPr>
          <p:cNvSpPr/>
          <p:nvPr/>
        </p:nvSpPr>
        <p:spPr>
          <a:xfrm>
            <a:off x="139988" y="1083428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Após</a:t>
            </a:r>
            <a:r>
              <a:rPr lang="en-US" dirty="0"/>
              <a:t> se </a:t>
            </a:r>
            <a:r>
              <a:rPr lang="en-US" dirty="0" err="1"/>
              <a:t>cansarem</a:t>
            </a:r>
            <a:r>
              <a:rPr lang="en-US" dirty="0"/>
              <a:t> da </a:t>
            </a:r>
            <a:r>
              <a:rPr lang="en-US" dirty="0" err="1"/>
              <a:t>discussão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criadores</a:t>
            </a:r>
            <a:r>
              <a:rPr lang="en-US" dirty="0"/>
              <a:t> </a:t>
            </a:r>
            <a:r>
              <a:rPr lang="en-US" dirty="0" err="1"/>
              <a:t>definiram</a:t>
            </a:r>
            <a:r>
              <a:rPr lang="en-US" dirty="0"/>
              <a:t>: </a:t>
            </a:r>
          </a:p>
          <a:p>
            <a:r>
              <a:rPr lang="en-US" b="1" dirty="0"/>
              <a:t>É MVW (Model-View-Whatever)</a:t>
            </a:r>
            <a:r>
              <a:rPr lang="en-US" dirty="0"/>
              <a:t>!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9389DD-D5E2-4E00-B789-B25FAD996E7B}"/>
              </a:ext>
            </a:extLst>
          </p:cNvPr>
          <p:cNvSpPr/>
          <p:nvPr/>
        </p:nvSpPr>
        <p:spPr>
          <a:xfrm>
            <a:off x="144128" y="2859277"/>
            <a:ext cx="4583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É um </a:t>
            </a:r>
            <a:r>
              <a:rPr lang="en-US" dirty="0" err="1"/>
              <a:t>padrão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padrão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Basicamente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o que </a:t>
            </a:r>
            <a:r>
              <a:rPr lang="en-US" dirty="0" err="1"/>
              <a:t>funcionar</a:t>
            </a:r>
            <a:r>
              <a:rPr lang="en-US" dirty="0"/>
              <a:t> para </a:t>
            </a:r>
            <a:r>
              <a:rPr lang="en-US" dirty="0" err="1"/>
              <a:t>você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664C249-EB08-4026-8555-771FFDA4E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81" y="4515303"/>
            <a:ext cx="996788" cy="99678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F86361E-7C05-4D6B-BCFF-B01630B31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1" y="4515303"/>
            <a:ext cx="996787" cy="99678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8A1A08-7501-4672-B0C3-94C5DF7897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02" y="4515303"/>
            <a:ext cx="996788" cy="99678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D0EA5D37-01CA-412C-B458-1A3BBD6A7B07}"/>
              </a:ext>
            </a:extLst>
          </p:cNvPr>
          <p:cNvSpPr/>
          <p:nvPr/>
        </p:nvSpPr>
        <p:spPr>
          <a:xfrm>
            <a:off x="651794" y="398994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88FFD7E-1B6B-4E48-B619-9A8008E315F7}"/>
              </a:ext>
            </a:extLst>
          </p:cNvPr>
          <p:cNvSpPr/>
          <p:nvPr/>
        </p:nvSpPr>
        <p:spPr>
          <a:xfrm>
            <a:off x="2435781" y="3985248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D6EB53B-9374-4800-9EDC-A023554757BB}"/>
              </a:ext>
            </a:extLst>
          </p:cNvPr>
          <p:cNvSpPr/>
          <p:nvPr/>
        </p:nvSpPr>
        <p:spPr>
          <a:xfrm>
            <a:off x="4092045" y="3989944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Controller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8C804E5-9BA9-4CD7-897F-E457DDD14FCF}"/>
              </a:ext>
            </a:extLst>
          </p:cNvPr>
          <p:cNvCxnSpPr>
            <a:cxnSpLocks/>
          </p:cNvCxnSpPr>
          <p:nvPr/>
        </p:nvCxnSpPr>
        <p:spPr>
          <a:xfrm flipH="1">
            <a:off x="1478448" y="4797797"/>
            <a:ext cx="85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23C9784-97C8-4675-9BEE-39F5798DF8FB}"/>
              </a:ext>
            </a:extLst>
          </p:cNvPr>
          <p:cNvCxnSpPr>
            <a:cxnSpLocks/>
          </p:cNvCxnSpPr>
          <p:nvPr/>
        </p:nvCxnSpPr>
        <p:spPr>
          <a:xfrm>
            <a:off x="1478447" y="5229597"/>
            <a:ext cx="85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9AC3FAD-4B0B-42D1-AC25-16CD295A20C0}"/>
              </a:ext>
            </a:extLst>
          </p:cNvPr>
          <p:cNvCxnSpPr>
            <a:cxnSpLocks/>
          </p:cNvCxnSpPr>
          <p:nvPr/>
        </p:nvCxnSpPr>
        <p:spPr>
          <a:xfrm flipH="1">
            <a:off x="3358817" y="4797797"/>
            <a:ext cx="85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BC458E2-9EE7-4C4C-B1DF-785E5C982CD4}"/>
              </a:ext>
            </a:extLst>
          </p:cNvPr>
          <p:cNvCxnSpPr>
            <a:cxnSpLocks/>
          </p:cNvCxnSpPr>
          <p:nvPr/>
        </p:nvCxnSpPr>
        <p:spPr>
          <a:xfrm>
            <a:off x="3358816" y="5229597"/>
            <a:ext cx="85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05B119CB-8E21-457F-BC9C-AA9EAC20F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19" y="1721373"/>
            <a:ext cx="6348884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34C3E-7952-495D-B71E-1417FDE7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2A1969-D154-4B96-86E6-1989182F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B2559E-D897-486E-A6B9-F398270D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B42BA1-C4C7-4E4D-9A50-FE8477EB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22" y="1249273"/>
            <a:ext cx="5953956" cy="12479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E81C39-1739-4453-8544-B49FFF3B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86" y="2182477"/>
            <a:ext cx="4134427" cy="3372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0B6200-F226-4CD5-B2C9-4E60C55AF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22" y="3437837"/>
            <a:ext cx="4134427" cy="289144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9767738A-15BB-4E6F-A083-DCEFF551687C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558378" y="1873248"/>
            <a:ext cx="2611022" cy="3092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EA6D00E4-067F-4A75-9586-9452FD3DFCF8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4738850" y="3868637"/>
            <a:ext cx="2363337" cy="10149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6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8DEAD-F630-4B01-8A8E-98673DE1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Auxiliares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FAFF99-0873-40A4-8EF7-74BDFD8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67208-14AC-4B65-821A-8E2D3C0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15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BE78CF-2DB9-4EE2-9652-9C5804B080F0}"/>
              </a:ext>
            </a:extLst>
          </p:cNvPr>
          <p:cNvSpPr/>
          <p:nvPr/>
        </p:nvSpPr>
        <p:spPr>
          <a:xfrm>
            <a:off x="2666327" y="18618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https://app.pluralsight.com/library/courses/angularjs-patterns-clean-code/table-of-contents</a:t>
            </a:r>
            <a:endParaRPr lang="pt-BR" dirty="0"/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9C72F1D8-0FC7-4878-9A89-085A9594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61" y="1023035"/>
            <a:ext cx="2354126" cy="15228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4AB3087-C43A-4285-8FB1-AA8843BB9079}"/>
              </a:ext>
            </a:extLst>
          </p:cNvPr>
          <p:cNvSpPr/>
          <p:nvPr/>
        </p:nvSpPr>
        <p:spPr>
          <a:xfrm>
            <a:off x="2666327" y="1060668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AngularJS</a:t>
            </a:r>
            <a:r>
              <a:rPr lang="pt-BR" b="1" dirty="0"/>
              <a:t> </a:t>
            </a:r>
            <a:r>
              <a:rPr lang="pt-BR" b="1" dirty="0" err="1"/>
              <a:t>Patterns</a:t>
            </a:r>
            <a:r>
              <a:rPr lang="pt-BR" b="1" dirty="0"/>
              <a:t>: Clean </a:t>
            </a:r>
            <a:r>
              <a:rPr lang="pt-BR" b="1" dirty="0" err="1"/>
              <a:t>Code</a:t>
            </a:r>
            <a:endParaRPr lang="pt-BR" b="1" dirty="0"/>
          </a:p>
          <a:p>
            <a:r>
              <a:rPr lang="pt-BR" sz="1600" dirty="0"/>
              <a:t>John Papa</a:t>
            </a:r>
          </a:p>
        </p:txBody>
      </p:sp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4AB77B36-EA9E-44D6-931F-C75BDB9E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01" y="2859187"/>
            <a:ext cx="2338586" cy="15228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E92DABB-C586-413E-9B90-36D3EC53039A}"/>
              </a:ext>
            </a:extLst>
          </p:cNvPr>
          <p:cNvSpPr/>
          <p:nvPr/>
        </p:nvSpPr>
        <p:spPr>
          <a:xfrm>
            <a:off x="2666327" y="3660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4"/>
              </a:rPr>
              <a:t>https://app.pluralsight.com/library/courses/angular-best-practices/table-of-contents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189722-3202-456C-B112-5F949798D789}"/>
              </a:ext>
            </a:extLst>
          </p:cNvPr>
          <p:cNvSpPr/>
          <p:nvPr/>
        </p:nvSpPr>
        <p:spPr>
          <a:xfrm>
            <a:off x="2666327" y="2859187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AngularJS</a:t>
            </a:r>
            <a:r>
              <a:rPr lang="pt-BR" b="1" dirty="0"/>
              <a:t> Best </a:t>
            </a:r>
            <a:r>
              <a:rPr lang="pt-BR" b="1" dirty="0" err="1"/>
              <a:t>Practices</a:t>
            </a:r>
            <a:endParaRPr lang="pt-BR" b="1" dirty="0"/>
          </a:p>
          <a:p>
            <a:r>
              <a:rPr lang="pt-BR" sz="1600" dirty="0"/>
              <a:t>Joe </a:t>
            </a:r>
            <a:r>
              <a:rPr lang="pt-BR" sz="1600" dirty="0" err="1"/>
              <a:t>Eames</a:t>
            </a:r>
            <a:endParaRPr lang="pt-BR" sz="1600" dirty="0"/>
          </a:p>
        </p:txBody>
      </p:sp>
      <p:pic>
        <p:nvPicPr>
          <p:cNvPr id="12" name="Imagem 11">
            <a:hlinkClick r:id="rId6"/>
            <a:extLst>
              <a:ext uri="{FF2B5EF4-FFF2-40B4-BE49-F238E27FC236}">
                <a16:creationId xmlns:a16="http://schemas.microsoft.com/office/drawing/2014/main" id="{CBE3001C-215E-42C3-AA74-45BA45EF3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01" y="4630852"/>
            <a:ext cx="2354126" cy="192510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EE42A09-6B8C-4BE8-AB1F-8D427EA9131A}"/>
              </a:ext>
            </a:extLst>
          </p:cNvPr>
          <p:cNvSpPr/>
          <p:nvPr/>
        </p:nvSpPr>
        <p:spPr>
          <a:xfrm>
            <a:off x="2666327" y="54821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6"/>
              </a:rPr>
              <a:t>https://youtu.be/_y7rKxqPoyg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2028FEC-9283-4893-B248-E5125A3DBB91}"/>
              </a:ext>
            </a:extLst>
          </p:cNvPr>
          <p:cNvSpPr/>
          <p:nvPr/>
        </p:nvSpPr>
        <p:spPr>
          <a:xfrm>
            <a:off x="2666327" y="4731050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Tudo sobre </a:t>
            </a:r>
            <a:r>
              <a:rPr lang="pt-BR" b="1" dirty="0" err="1"/>
              <a:t>AngularJS</a:t>
            </a:r>
            <a:endParaRPr lang="pt-BR" b="1" dirty="0"/>
          </a:p>
          <a:p>
            <a:r>
              <a:rPr lang="pt-BR" sz="1600" dirty="0"/>
              <a:t>Rodrigo </a:t>
            </a:r>
            <a:r>
              <a:rPr lang="pt-BR" sz="1600" dirty="0" err="1"/>
              <a:t>Branas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3538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4504-9A53-401D-94A5-2CED2FE4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Este que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fala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8AA08D-930F-439F-B04E-E08F0AB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0B499D-E3CC-4201-8A27-68047B82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F7A178-3497-4F9C-BA3F-F3420BFB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9093" y="1870093"/>
            <a:ext cx="2613814" cy="56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31A1A78-759E-42D9-8CF3-AD4242CBB419}"/>
              </a:ext>
            </a:extLst>
          </p:cNvPr>
          <p:cNvSpPr/>
          <p:nvPr/>
        </p:nvSpPr>
        <p:spPr>
          <a:xfrm>
            <a:off x="314270" y="4262158"/>
            <a:ext cx="1847117" cy="18471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E895FA-660B-4232-8A17-B6BAA68D5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5" y="4157183"/>
            <a:ext cx="2057065" cy="2057065"/>
          </a:xfrm>
          <a:prstGeom prst="rect">
            <a:avLst/>
          </a:prstGeom>
        </p:spPr>
      </p:pic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AB6F3ECC-756E-45A2-9805-1F6FF50DA191}"/>
              </a:ext>
            </a:extLst>
          </p:cNvPr>
          <p:cNvSpPr txBox="1">
            <a:spLocks/>
          </p:cNvSpPr>
          <p:nvPr/>
        </p:nvSpPr>
        <p:spPr>
          <a:xfrm>
            <a:off x="2266360" y="4262158"/>
            <a:ext cx="5979314" cy="55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Vitor Bauermann Silveira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91CA24A-143C-40F2-AFF5-519AF90D1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8" y="5263431"/>
            <a:ext cx="418367" cy="34776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8D7F84-C9C6-4BC5-AB10-806A5F51A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8" y="4769728"/>
            <a:ext cx="347768" cy="34776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10F30DA-3B19-43A9-8C40-F9ECA6CCE3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9" y="5752425"/>
            <a:ext cx="340432" cy="340432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92C6842-89EF-40B6-B8CA-042F687AB8B4}"/>
              </a:ext>
            </a:extLst>
          </p:cNvPr>
          <p:cNvSpPr/>
          <p:nvPr/>
        </p:nvSpPr>
        <p:spPr>
          <a:xfrm>
            <a:off x="2717747" y="52586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hlinkClick r:id="rId6"/>
              </a:rPr>
              <a:t>https://github.com/vbauermann</a:t>
            </a:r>
            <a:endParaRPr lang="pt-BR" sz="14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F25D4F-1609-42F4-B7DC-9F0188E17465}"/>
              </a:ext>
            </a:extLst>
          </p:cNvPr>
          <p:cNvSpPr/>
          <p:nvPr/>
        </p:nvSpPr>
        <p:spPr>
          <a:xfrm>
            <a:off x="2732075" y="5738992"/>
            <a:ext cx="728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7"/>
              </a:rPr>
              <a:t>https://www.linkedin.com/in/vitor-bauermann-silveira-711274b8/</a:t>
            </a:r>
            <a:endParaRPr lang="pt-BR" sz="16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120244-79C4-4CD4-A715-C32B751A37F0}"/>
              </a:ext>
            </a:extLst>
          </p:cNvPr>
          <p:cNvSpPr/>
          <p:nvPr/>
        </p:nvSpPr>
        <p:spPr>
          <a:xfrm>
            <a:off x="2711706" y="4775411"/>
            <a:ext cx="3054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8"/>
              </a:rPr>
              <a:t>https://twitter.com/vtbauermann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95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A69A0-262F-4BA5-B833-BE9A26EC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591" y="1705521"/>
            <a:ext cx="10515600" cy="2852737"/>
          </a:xfrm>
        </p:spPr>
        <p:txBody>
          <a:bodyPr/>
          <a:lstStyle/>
          <a:p>
            <a:r>
              <a:rPr lang="en-US" dirty="0"/>
              <a:t>AngularJS #1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62D259-AC4B-4810-9B10-F286B02D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9591" y="4657560"/>
            <a:ext cx="10515600" cy="1500187"/>
          </a:xfrm>
        </p:spPr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e Hello World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Resultado de imagem para angularjs">
            <a:extLst>
              <a:ext uri="{FF2B5EF4-FFF2-40B4-BE49-F238E27FC236}">
                <a16:creationId xmlns:a16="http://schemas.microsoft.com/office/drawing/2014/main" id="{8648C47E-7CEF-4CA4-BA3C-76510A1B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3" y="3258067"/>
            <a:ext cx="2149587" cy="21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5E5B-44AC-4509-919C-0D240D6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4267E7-E031-4952-9566-1A2C1FA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6E80BD-F6BE-4005-BE78-CB40364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038F0F-313A-4B09-BEA7-50F1E1232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3755" y="1704432"/>
            <a:ext cx="6800045" cy="515356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2"/>
                </a:solidFill>
              </a:rPr>
              <a:t>AngularJS</a:t>
            </a:r>
            <a:r>
              <a:rPr lang="en-US" dirty="0"/>
              <a:t> é um framework para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Normalmente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SPA (Single Page Application).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CB9D01-ACAA-41FD-B9A3-55DBB080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779" y="1832173"/>
            <a:ext cx="5346156" cy="26730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12FA51-104D-49F5-84DE-C86C94DC7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5252"/>
            <a:ext cx="2536065" cy="12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1C43D-866B-4040-8964-E3E37B66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87BEF5-52EB-4876-A33F-7A079F0D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Treinamento Interno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DD1842-7DB0-4440-8339-7A420F42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4</a:t>
            </a:fld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6DFE92D-7DC8-4C2E-A8C7-56F8FD49195F}"/>
              </a:ext>
            </a:extLst>
          </p:cNvPr>
          <p:cNvSpPr/>
          <p:nvPr/>
        </p:nvSpPr>
        <p:spPr>
          <a:xfrm>
            <a:off x="404109" y="1368927"/>
            <a:ext cx="2081406" cy="4907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B0E433-7925-40FF-9D8B-156A728B9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1" y="1727046"/>
            <a:ext cx="1473535" cy="147353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C407BAD-4239-4A72-BB6F-3D7B3D219E41}"/>
              </a:ext>
            </a:extLst>
          </p:cNvPr>
          <p:cNvSpPr/>
          <p:nvPr/>
        </p:nvSpPr>
        <p:spPr>
          <a:xfrm>
            <a:off x="4962932" y="1379812"/>
            <a:ext cx="2066184" cy="48973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4575D0F-29BA-465C-AD49-A97F94B0AD8B}"/>
              </a:ext>
            </a:extLst>
          </p:cNvPr>
          <p:cNvSpPr/>
          <p:nvPr/>
        </p:nvSpPr>
        <p:spPr>
          <a:xfrm>
            <a:off x="2662606" y="1368926"/>
            <a:ext cx="2081406" cy="49327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3D8859-BDE4-4526-AD18-9EBC9938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41" y="1646291"/>
            <a:ext cx="1473535" cy="1473535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FE44C94-DBB1-4006-8A86-3A5ACA82F66F}"/>
              </a:ext>
            </a:extLst>
          </p:cNvPr>
          <p:cNvSpPr/>
          <p:nvPr/>
        </p:nvSpPr>
        <p:spPr>
          <a:xfrm>
            <a:off x="7263668" y="1379812"/>
            <a:ext cx="2066184" cy="49327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CBDECF7-7C10-4DB7-8FF2-4636350A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10" y="1613894"/>
            <a:ext cx="1560100" cy="1560100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6C36879-8FDE-40FF-B3EF-4C91EC99A384}"/>
              </a:ext>
            </a:extLst>
          </p:cNvPr>
          <p:cNvSpPr/>
          <p:nvPr/>
        </p:nvSpPr>
        <p:spPr>
          <a:xfrm>
            <a:off x="9564404" y="1401589"/>
            <a:ext cx="2081407" cy="4907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A992ED4-7DC5-47C4-9604-6B79B9E387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56" y="1657177"/>
            <a:ext cx="1473535" cy="147353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2867E72-2E44-49FE-A229-2B9E09179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829" y="1366839"/>
            <a:ext cx="2100555" cy="2100555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C5A721C-C8DC-41EB-8931-7512AE2D2A36}"/>
              </a:ext>
            </a:extLst>
          </p:cNvPr>
          <p:cNvSpPr/>
          <p:nvPr/>
        </p:nvSpPr>
        <p:spPr>
          <a:xfrm>
            <a:off x="9594272" y="3738175"/>
            <a:ext cx="205153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automação</a:t>
            </a:r>
            <a:r>
              <a:rPr lang="en-US" dirty="0"/>
              <a:t> de testes </a:t>
            </a:r>
            <a:r>
              <a:rPr lang="en-US" dirty="0" err="1"/>
              <a:t>nativamente</a:t>
            </a:r>
            <a:r>
              <a:rPr lang="en-US" dirty="0"/>
              <a:t> (</a:t>
            </a:r>
            <a:r>
              <a:rPr lang="en-US" dirty="0" err="1"/>
              <a:t>ngMock</a:t>
            </a:r>
            <a:r>
              <a:rPr lang="en-US" dirty="0"/>
              <a:t>).</a:t>
            </a:r>
          </a:p>
          <a:p>
            <a:pPr algn="ctr"/>
            <a:r>
              <a:rPr lang="en-US" dirty="0"/>
              <a:t> </a:t>
            </a:r>
            <a:r>
              <a:rPr lang="pt-BR" sz="1600" dirty="0">
                <a:hlinkClick r:id="rId7"/>
              </a:rPr>
              <a:t>https://docs.angularjs.org/api/ngMock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EA99061-B0C0-424F-9E28-02D49BB892A9}"/>
              </a:ext>
            </a:extLst>
          </p:cNvPr>
          <p:cNvSpPr/>
          <p:nvPr/>
        </p:nvSpPr>
        <p:spPr>
          <a:xfrm>
            <a:off x="404109" y="3738175"/>
            <a:ext cx="2090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Estruturação</a:t>
            </a:r>
            <a:r>
              <a:rPr lang="en-US" dirty="0"/>
              <a:t> da </a:t>
            </a:r>
          </a:p>
          <a:p>
            <a:pPr algn="ctr"/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camadas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8DC837-DD45-47B8-AED7-7665A971E62E}"/>
              </a:ext>
            </a:extLst>
          </p:cNvPr>
          <p:cNvSpPr/>
          <p:nvPr/>
        </p:nvSpPr>
        <p:spPr>
          <a:xfrm>
            <a:off x="2653033" y="3738175"/>
            <a:ext cx="2065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Criação</a:t>
            </a:r>
            <a:r>
              <a:rPr lang="en-US" dirty="0"/>
              <a:t> de components </a:t>
            </a:r>
            <a:r>
              <a:rPr lang="en-US" dirty="0" err="1"/>
              <a:t>reusáveis</a:t>
            </a:r>
            <a:r>
              <a:rPr lang="en-US" dirty="0"/>
              <a:t> e </a:t>
            </a:r>
            <a:r>
              <a:rPr lang="en-US" dirty="0" err="1"/>
              <a:t>modulares</a:t>
            </a:r>
            <a:r>
              <a:rPr lang="en-US" dirty="0"/>
              <a:t>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706996-8732-4615-829D-973C801B1ADD}"/>
              </a:ext>
            </a:extLst>
          </p:cNvPr>
          <p:cNvSpPr/>
          <p:nvPr/>
        </p:nvSpPr>
        <p:spPr>
          <a:xfrm>
            <a:off x="4953359" y="3738175"/>
            <a:ext cx="20340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nativa</a:t>
            </a:r>
            <a:r>
              <a:rPr lang="en-US" dirty="0"/>
              <a:t> para </a:t>
            </a:r>
            <a:r>
              <a:rPr lang="en-US" dirty="0" err="1"/>
              <a:t>integrar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com back-end via</a:t>
            </a:r>
          </a:p>
          <a:p>
            <a:pPr algn="ctr"/>
            <a:r>
              <a:rPr lang="en-US" dirty="0"/>
              <a:t>AJAX.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FB9287F-01F3-417F-877A-6600E419C94E}"/>
              </a:ext>
            </a:extLst>
          </p:cNvPr>
          <p:cNvSpPr/>
          <p:nvPr/>
        </p:nvSpPr>
        <p:spPr>
          <a:xfrm>
            <a:off x="7264529" y="3738175"/>
            <a:ext cx="20814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Documentação das </a:t>
            </a:r>
            <a:r>
              <a:rPr lang="pt-BR" dirty="0" err="1"/>
              <a:t>API’s</a:t>
            </a:r>
            <a:r>
              <a:rPr lang="pt-BR" dirty="0"/>
              <a:t> bem desenvolvida e completa.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  <a:r>
              <a:rPr lang="pt-BR" sz="1600" dirty="0">
                <a:hlinkClick r:id="rId8"/>
              </a:rPr>
              <a:t>https://angularjs.org/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0" grpId="0"/>
      <p:bldP spid="13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C17EA-8D61-4BBC-B2AF-F226A963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surgiu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C937EC-BF95-49BF-953D-A9B2EE20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D74D7-3CB6-42EA-B91C-274D30DD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E0D06F-E619-4804-B3AB-C7166B794E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79" y="2766297"/>
            <a:ext cx="1446147" cy="14461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FF65616-D783-4556-86FC-23978BD54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76" y="2770849"/>
            <a:ext cx="1441595" cy="144159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8077103-59D5-4E53-9BDE-EF571B74AC2F}"/>
              </a:ext>
            </a:extLst>
          </p:cNvPr>
          <p:cNvSpPr/>
          <p:nvPr/>
        </p:nvSpPr>
        <p:spPr>
          <a:xfrm>
            <a:off x="1190993" y="4296447"/>
            <a:ext cx="2988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dirty="0" err="1"/>
              <a:t>Miško</a:t>
            </a:r>
            <a:r>
              <a:rPr lang="pt-BR" dirty="0"/>
              <a:t> </a:t>
            </a:r>
            <a:r>
              <a:rPr lang="pt-BR" dirty="0" err="1"/>
              <a:t>Hevery</a:t>
            </a:r>
            <a:r>
              <a:rPr lang="pt-BR" dirty="0"/>
              <a:t> </a:t>
            </a:r>
          </a:p>
          <a:p>
            <a:pPr algn="r"/>
            <a:r>
              <a:rPr lang="pt-BR" dirty="0">
                <a:hlinkClick r:id="rId4"/>
              </a:rPr>
              <a:t>https://github.com/mhevery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EF3571-FBC4-4A6E-8724-7FF28E017F6D}"/>
              </a:ext>
            </a:extLst>
          </p:cNvPr>
          <p:cNvSpPr/>
          <p:nvPr/>
        </p:nvSpPr>
        <p:spPr>
          <a:xfrm>
            <a:off x="8012669" y="4298841"/>
            <a:ext cx="281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Adam </a:t>
            </a:r>
            <a:r>
              <a:rPr lang="pt-BR" dirty="0" err="1"/>
              <a:t>Abrons</a:t>
            </a:r>
            <a:r>
              <a:rPr lang="pt-BR" dirty="0"/>
              <a:t> </a:t>
            </a:r>
          </a:p>
          <a:p>
            <a:r>
              <a:rPr lang="pt-BR" dirty="0">
                <a:hlinkClick r:id="rId5"/>
              </a:rPr>
              <a:t>https://github.com/abrons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9C247B-1C12-45F2-AE19-E577A76B3644}"/>
              </a:ext>
            </a:extLst>
          </p:cNvPr>
          <p:cNvSpPr/>
          <p:nvPr/>
        </p:nvSpPr>
        <p:spPr>
          <a:xfrm>
            <a:off x="4179312" y="1315365"/>
            <a:ext cx="3833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Sua criação tinha como objetivo facilitar a criação de aplicações web.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FD08F21-1B2D-4A69-BE84-E23715F7FB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74" y="5190863"/>
            <a:ext cx="1258641" cy="1258641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4AF7E9C-5513-448A-BF7C-EF9DE2D2557C}"/>
              </a:ext>
            </a:extLst>
          </p:cNvPr>
          <p:cNvSpPr/>
          <p:nvPr/>
        </p:nvSpPr>
        <p:spPr>
          <a:xfrm>
            <a:off x="5655005" y="4808674"/>
            <a:ext cx="88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2009</a:t>
            </a:r>
            <a:r>
              <a:rPr lang="pt-BR" dirty="0"/>
              <a:t> 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C1C2678-D51A-4724-9E3F-5A400A4C90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20" y="4202993"/>
            <a:ext cx="606510" cy="606510"/>
          </a:xfrm>
          <a:prstGeom prst="rect">
            <a:avLst/>
          </a:prstGeom>
        </p:spPr>
      </p:pic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AC1995E1-0B78-48EC-873D-683F8C6380B7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>
            <a:off x="4353426" y="3489371"/>
            <a:ext cx="1744849" cy="713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6417B00A-AB80-41B1-9D28-E9199AB7F64A}"/>
              </a:ext>
            </a:extLst>
          </p:cNvPr>
          <p:cNvCxnSpPr>
            <a:cxnSpLocks/>
            <a:stCxn id="9" idx="1"/>
            <a:endCxn id="21" idx="0"/>
          </p:cNvCxnSpPr>
          <p:nvPr/>
        </p:nvCxnSpPr>
        <p:spPr>
          <a:xfrm rot="10800000" flipV="1">
            <a:off x="6098276" y="3491647"/>
            <a:ext cx="1740301" cy="7113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6EA7D-8926-4DDB-ABE3-0EADBCB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surgiu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858FBC-2E53-4603-9754-58D9A1B3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A46999-7D32-47F9-82E3-8B78ABA1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7E3DED-B496-4E2B-BFBB-C34BE924A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34439"/>
            <a:ext cx="1135847" cy="1135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903483-E9C9-449B-A212-A5FC6BA5B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91" y="926118"/>
            <a:ext cx="1135847" cy="11358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E08FD6B-904D-4BBB-A740-2C1302FC11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9641" y="1137519"/>
            <a:ext cx="675212" cy="7130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925F90-12D7-4C6F-AC82-09D27D9B85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8" y="2143614"/>
            <a:ext cx="881787" cy="881787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E7FCFF4-1E94-440C-885C-A53BF68BC3BE}"/>
              </a:ext>
            </a:extLst>
          </p:cNvPr>
          <p:cNvSpPr/>
          <p:nvPr/>
        </p:nvSpPr>
        <p:spPr>
          <a:xfrm>
            <a:off x="3709044" y="22721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Em apenas 6 meses o Google Feedback estava com </a:t>
            </a:r>
            <a:r>
              <a:rPr lang="pt-BR" b="1" dirty="0"/>
              <a:t>17.000</a:t>
            </a:r>
            <a:r>
              <a:rPr lang="pt-BR" dirty="0"/>
              <a:t> linhas de código.</a:t>
            </a:r>
            <a:endParaRPr lang="pt-BR" sz="20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EA9402-60D2-4CB4-AD54-F8B09DEE1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21" y="4729491"/>
            <a:ext cx="698740" cy="69874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FF23686-54E2-44A9-9C06-ABC59CC7B1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21" y="3176166"/>
            <a:ext cx="698740" cy="66883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ADD5CD8-C017-4C4E-A8C6-DC9CCDA0EC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50" y="5045801"/>
            <a:ext cx="403094" cy="40309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5C3E108-3E3F-4657-BE72-A0C929BBD1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38" y="5598238"/>
            <a:ext cx="698423" cy="698423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0C9A4F12-C1FC-4D2D-8F1A-D959DB664BB8}"/>
              </a:ext>
            </a:extLst>
          </p:cNvPr>
          <p:cNvSpPr/>
          <p:nvPr/>
        </p:nvSpPr>
        <p:spPr>
          <a:xfrm>
            <a:off x="3707572" y="31505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Miško</a:t>
            </a:r>
            <a:r>
              <a:rPr lang="pt-BR" dirty="0"/>
              <a:t> apostou com seu gerente que reescreveria todo projeto em </a:t>
            </a:r>
            <a:r>
              <a:rPr lang="pt-BR" b="1" dirty="0"/>
              <a:t>2 semanas.</a:t>
            </a:r>
          </a:p>
          <a:p>
            <a:endParaRPr lang="pt-BR" b="1" dirty="0"/>
          </a:p>
          <a:p>
            <a:r>
              <a:rPr lang="pt-BR" dirty="0"/>
              <a:t>Sua única condição era que utilizasse o framework que havia criado, no caso, o </a:t>
            </a:r>
            <a:r>
              <a:rPr lang="pt-BR" dirty="0" err="1"/>
              <a:t>AngularJS</a:t>
            </a:r>
            <a:r>
              <a:rPr lang="pt-BR" dirty="0"/>
              <a:t>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45CD2B8-A40A-4C0C-AD18-64712CCCEA9D}"/>
              </a:ext>
            </a:extLst>
          </p:cNvPr>
          <p:cNvSpPr/>
          <p:nvPr/>
        </p:nvSpPr>
        <p:spPr>
          <a:xfrm>
            <a:off x="3707572" y="4905773"/>
            <a:ext cx="392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Não conseguiu finalizar em 2 semanas.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507F867-99FE-4DB5-8B08-3F723E1CC9A6}"/>
              </a:ext>
            </a:extLst>
          </p:cNvPr>
          <p:cNvSpPr/>
          <p:nvPr/>
        </p:nvSpPr>
        <p:spPr>
          <a:xfrm>
            <a:off x="3757371" y="5778156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Finalizou em 3 semanas, reduzindo a aplicação à </a:t>
            </a:r>
            <a:r>
              <a:rPr lang="pt-BR" b="1" dirty="0"/>
              <a:t>1.500</a:t>
            </a:r>
            <a:r>
              <a:rPr lang="pt-BR" dirty="0"/>
              <a:t> linhas.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D14E6038-51A2-4415-BFB6-488E346A27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09" y="5962822"/>
            <a:ext cx="338776" cy="3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4F9C0FC3-44FD-4B2F-A8AF-73BDD1F94EED}"/>
              </a:ext>
            </a:extLst>
          </p:cNvPr>
          <p:cNvSpPr/>
          <p:nvPr/>
        </p:nvSpPr>
        <p:spPr>
          <a:xfrm>
            <a:off x="6592806" y="1904799"/>
            <a:ext cx="5053094" cy="2236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DA2E0-69EC-49DF-AB21-95150549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B32C06-6CEF-47B8-B8FF-8BAAC07F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9A5AD4-9F80-4EA5-9B02-F78FE461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7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6E54F4-5AFE-4D2A-9F11-D37123DFBB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68" y="1351241"/>
            <a:ext cx="1464170" cy="4777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5EA6B6-6132-49CF-81BC-F562E1867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244" y="2198451"/>
            <a:ext cx="1358185" cy="7130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7149F72-D2B7-47D9-B3E2-9B820A373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73" y="2236084"/>
            <a:ext cx="1668271" cy="5374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429ECAF-AE96-4A0B-8C88-50F9BB9306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42" y="2116260"/>
            <a:ext cx="1358185" cy="73415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475D345-33A8-40B7-AF25-52B051D9CF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42" y="3072476"/>
            <a:ext cx="1579388" cy="71304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F11E197-D93E-4F1F-9DBC-3A94D59FA2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74" y="3018070"/>
            <a:ext cx="1393025" cy="7130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B37EC0D-ACE9-4160-B32B-E3D0CFE4EE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6" y="1140105"/>
            <a:ext cx="1464170" cy="45000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B160850-CB84-4B80-AB24-C0F15EF552B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6" y="2113102"/>
            <a:ext cx="723900" cy="7239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9635092-9DEC-4E77-909C-45F2F722C1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5" y="5259609"/>
            <a:ext cx="1854611" cy="32499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2971296-5861-4C14-8711-AFEED4A123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08" y="3271648"/>
            <a:ext cx="2399784" cy="123113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1B8FD24-AB51-4026-B189-ECBABD77BB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28" y="2276220"/>
            <a:ext cx="2501543" cy="93343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A7248F9-EDA0-47C9-85EC-2B82227A2B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08" y="819322"/>
            <a:ext cx="1579388" cy="157938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C994DE54-0CF2-446A-B385-471560A6C28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86" y="5098464"/>
            <a:ext cx="2399784" cy="60744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6AFCEFA-7815-44AB-BCD2-51A93C1D99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9" y="4808989"/>
            <a:ext cx="2032000" cy="10160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6B623E1-D867-40A3-A3EF-BAD46B1CD97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05" y="5316989"/>
            <a:ext cx="708886" cy="708886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48BEB99-F3ED-4F79-B28A-6C3618E746C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5" y="3238848"/>
            <a:ext cx="1419131" cy="141913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14301AAD-149F-4A29-9D74-62F6058F0A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945" y="4776962"/>
            <a:ext cx="3120565" cy="1579388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40A055D4-FE18-48A2-B25C-03F7F7820D8B}"/>
              </a:ext>
            </a:extLst>
          </p:cNvPr>
          <p:cNvSpPr/>
          <p:nvPr/>
        </p:nvSpPr>
        <p:spPr>
          <a:xfrm>
            <a:off x="77096" y="6413975"/>
            <a:ext cx="4546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: </a:t>
            </a:r>
            <a:r>
              <a:rPr lang="pt-BR" sz="1200" dirty="0">
                <a:solidFill>
                  <a:schemeClr val="accent1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https://www.madewithangular.com/categories/angularjs/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AAF27CA-ED77-4F27-87C9-DFC7F1340248}"/>
              </a:ext>
            </a:extLst>
          </p:cNvPr>
          <p:cNvSpPr/>
          <p:nvPr/>
        </p:nvSpPr>
        <p:spPr>
          <a:xfrm>
            <a:off x="10438943" y="3302184"/>
            <a:ext cx="1115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+ 74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E3666DE-B4A5-4B40-8172-CAD6E51B1F58}"/>
              </a:ext>
            </a:extLst>
          </p:cNvPr>
          <p:cNvCxnSpPr>
            <a:cxnSpLocks/>
          </p:cNvCxnSpPr>
          <p:nvPr/>
        </p:nvCxnSpPr>
        <p:spPr>
          <a:xfrm>
            <a:off x="1042411" y="244241"/>
            <a:ext cx="891164" cy="22248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E9241BE8-648F-436C-BB07-36FA0A64C99B}"/>
              </a:ext>
            </a:extLst>
          </p:cNvPr>
          <p:cNvCxnSpPr>
            <a:cxnSpLocks/>
          </p:cNvCxnSpPr>
          <p:nvPr/>
        </p:nvCxnSpPr>
        <p:spPr>
          <a:xfrm flipV="1">
            <a:off x="1042411" y="226837"/>
            <a:ext cx="891164" cy="239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7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4E58-E0EC-4D4D-A1FE-86686353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850D1F-1EB4-42F3-B4DF-B522043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5E49E8-7798-41BD-AA66-8D6A08C8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8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4F00832-6854-417F-91E9-F010CE32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0" y="1146603"/>
            <a:ext cx="2059728" cy="16700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C34E71C-72C5-4ACA-BD1C-62C75D95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7" y="3014675"/>
            <a:ext cx="1479974" cy="14799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76314BF-20F2-4406-91AE-DEC1B60CE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9" y="4708525"/>
            <a:ext cx="1619250" cy="161925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AE946A8B-9FE3-4C98-B7E0-4C37EBB0F893}"/>
              </a:ext>
            </a:extLst>
          </p:cNvPr>
          <p:cNvSpPr/>
          <p:nvPr/>
        </p:nvSpPr>
        <p:spPr>
          <a:xfrm>
            <a:off x="2652078" y="1198575"/>
            <a:ext cx="1734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Produtividade</a:t>
            </a:r>
            <a:endParaRPr lang="pt-BR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8E5C97-BAC1-42E8-B112-0CEEB7D0A2BA}"/>
              </a:ext>
            </a:extLst>
          </p:cNvPr>
          <p:cNvSpPr/>
          <p:nvPr/>
        </p:nvSpPr>
        <p:spPr>
          <a:xfrm>
            <a:off x="2652078" y="1635494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Alto </a:t>
            </a:r>
            <a:r>
              <a:rPr lang="en-US" dirty="0" err="1"/>
              <a:t>grau</a:t>
            </a:r>
            <a:r>
              <a:rPr lang="en-US" dirty="0"/>
              <a:t> de </a:t>
            </a:r>
            <a:r>
              <a:rPr lang="en-US" dirty="0" err="1"/>
              <a:t>reuso</a:t>
            </a:r>
            <a:r>
              <a:rPr lang="en-US" dirty="0"/>
              <a:t> =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F12B1B-5A84-4753-BAF7-5DCADAFD007F}"/>
              </a:ext>
            </a:extLst>
          </p:cNvPr>
          <p:cNvSpPr/>
          <p:nvPr/>
        </p:nvSpPr>
        <p:spPr>
          <a:xfrm>
            <a:off x="2652079" y="2041407"/>
            <a:ext cx="9539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Two-way-data-binding: Evita o </a:t>
            </a:r>
            <a:r>
              <a:rPr lang="en-US" dirty="0" err="1"/>
              <a:t>trabalho</a:t>
            </a:r>
            <a:r>
              <a:rPr lang="en-US" dirty="0"/>
              <a:t> de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notificando</a:t>
            </a:r>
            <a:r>
              <a:rPr lang="en-US" dirty="0"/>
              <a:t> a interface de </a:t>
            </a:r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ocorridas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1FF057A-8391-4F48-84DA-337DBFFA6F2F}"/>
              </a:ext>
            </a:extLst>
          </p:cNvPr>
          <p:cNvSpPr/>
          <p:nvPr/>
        </p:nvSpPr>
        <p:spPr>
          <a:xfrm>
            <a:off x="2664778" y="3014675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Continuidade</a:t>
            </a:r>
            <a:endParaRPr lang="pt-BR" b="1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45C0A17-B65B-4278-981B-EF03FF5CBC6E}"/>
              </a:ext>
            </a:extLst>
          </p:cNvPr>
          <p:cNvSpPr/>
          <p:nvPr/>
        </p:nvSpPr>
        <p:spPr>
          <a:xfrm>
            <a:off x="2664778" y="3443216"/>
            <a:ext cx="6466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Grande </a:t>
            </a:r>
            <a:r>
              <a:rPr lang="en-US" dirty="0" err="1"/>
              <a:t>equipe</a:t>
            </a:r>
            <a:r>
              <a:rPr lang="en-US" dirty="0"/>
              <a:t> da Google de </a:t>
            </a:r>
            <a:r>
              <a:rPr lang="en-US" dirty="0" err="1"/>
              <a:t>desenvolvedores</a:t>
            </a:r>
            <a:r>
              <a:rPr lang="en-US" dirty="0"/>
              <a:t> para </a:t>
            </a:r>
            <a:r>
              <a:rPr lang="en-US" dirty="0" err="1"/>
              <a:t>manutenção</a:t>
            </a:r>
            <a:r>
              <a:rPr lang="en-US" dirty="0"/>
              <a:t>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1E3D821-D328-4BED-9CEF-B456E39F8E4D}"/>
              </a:ext>
            </a:extLst>
          </p:cNvPr>
          <p:cNvSpPr/>
          <p:nvPr/>
        </p:nvSpPr>
        <p:spPr>
          <a:xfrm>
            <a:off x="2652078" y="4810764"/>
            <a:ext cx="1564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Comunidade</a:t>
            </a:r>
            <a:endParaRPr lang="pt-BR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5831838-2A2A-48FC-BD38-58E3AED816E4}"/>
              </a:ext>
            </a:extLst>
          </p:cNvPr>
          <p:cNvSpPr/>
          <p:nvPr/>
        </p:nvSpPr>
        <p:spPr>
          <a:xfrm>
            <a:off x="2652078" y="5224230"/>
            <a:ext cx="953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absurda</a:t>
            </a:r>
            <a:r>
              <a:rPr lang="en-US" dirty="0"/>
              <a:t> de </a:t>
            </a:r>
            <a:r>
              <a:rPr lang="en-US" dirty="0" err="1"/>
              <a:t>livros</a:t>
            </a:r>
            <a:r>
              <a:rPr lang="en-US" dirty="0"/>
              <a:t>, blogs, </a:t>
            </a:r>
            <a:r>
              <a:rPr lang="en-US" dirty="0" err="1"/>
              <a:t>fóruns</a:t>
            </a:r>
            <a:r>
              <a:rPr lang="en-US" dirty="0"/>
              <a:t>, threads no </a:t>
            </a:r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en-US" dirty="0" err="1"/>
              <a:t>vídeos</a:t>
            </a:r>
            <a:r>
              <a:rPr lang="en-US" dirty="0"/>
              <a:t>, </a:t>
            </a:r>
            <a:r>
              <a:rPr lang="en-US" dirty="0" err="1"/>
              <a:t>integração</a:t>
            </a:r>
            <a:r>
              <a:rPr lang="en-US" dirty="0"/>
              <a:t> com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(bootstrap, charts, </a:t>
            </a:r>
            <a:r>
              <a:rPr lang="en-US" dirty="0" err="1"/>
              <a:t>devExtreme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90C746-4B5B-42CB-B3CD-1F30D28B4862}"/>
              </a:ext>
            </a:extLst>
          </p:cNvPr>
          <p:cNvSpPr/>
          <p:nvPr/>
        </p:nvSpPr>
        <p:spPr>
          <a:xfrm>
            <a:off x="2652078" y="3870776"/>
            <a:ext cx="74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lançadas</a:t>
            </a:r>
            <a:r>
              <a:rPr lang="en-US" dirty="0"/>
              <a:t> com </a:t>
            </a:r>
            <a:r>
              <a:rPr lang="en-US" dirty="0" err="1"/>
              <a:t>frequência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angular 2, 4, 7.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55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CA0C-DB13-4AD1-A5E8-A37EEE5A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	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D7AE61-00F4-4B7E-9880-9A8A1EA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Treinamento Interno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350BBE-808F-41DF-B871-CE5C0D9C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8B3-8FBC-4E0F-AF6B-61A17ED8CBC2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0DBC61-F7BD-42F0-8642-84ABBA6C7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58" y="4396577"/>
            <a:ext cx="3343142" cy="19597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8C7B8A-D3A1-4841-A542-B9E4C6F6C3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04" y="982488"/>
            <a:ext cx="1857450" cy="1857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8800ED3-083E-4F43-87F7-591DA29B4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2499402"/>
            <a:ext cx="3339411" cy="1877503"/>
          </a:xfrm>
          <a:prstGeom prst="rect">
            <a:avLst/>
          </a:prstGeom>
        </p:spPr>
      </p:pic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5C837595-B25A-48B7-B174-C4A5ED544D7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410554" y="1911213"/>
            <a:ext cx="2532295" cy="588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9D908D3F-9E8C-433B-8C12-8C4073902832}"/>
              </a:ext>
            </a:extLst>
          </p:cNvPr>
          <p:cNvCxnSpPr>
            <a:cxnSpLocks/>
            <a:stCxn id="31" idx="2"/>
            <a:endCxn id="7" idx="3"/>
          </p:cNvCxnSpPr>
          <p:nvPr/>
        </p:nvCxnSpPr>
        <p:spPr>
          <a:xfrm rot="5400000">
            <a:off x="8929911" y="4326042"/>
            <a:ext cx="273912" cy="18269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8F9CB0FF-E630-4AB0-87E4-D97155ABE9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613" y="4559685"/>
            <a:ext cx="470439" cy="470439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794794D-C53F-4F04-BBEE-9FD29605B7DC}"/>
              </a:ext>
            </a:extLst>
          </p:cNvPr>
          <p:cNvSpPr/>
          <p:nvPr/>
        </p:nvSpPr>
        <p:spPr>
          <a:xfrm>
            <a:off x="5786967" y="884394"/>
            <a:ext cx="1228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Aplicação</a:t>
            </a:r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D427A8-5F15-4D0D-BCB9-E984F7BFD70C}"/>
              </a:ext>
            </a:extLst>
          </p:cNvPr>
          <p:cNvSpPr/>
          <p:nvPr/>
        </p:nvSpPr>
        <p:spPr>
          <a:xfrm>
            <a:off x="10244226" y="2225490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Browser</a:t>
            </a:r>
            <a:endParaRPr lang="en-US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302F84E-ACDC-45BA-A3F6-88706F3D44B0}"/>
              </a:ext>
            </a:extLst>
          </p:cNvPr>
          <p:cNvSpPr/>
          <p:nvPr/>
        </p:nvSpPr>
        <p:spPr>
          <a:xfrm>
            <a:off x="5740280" y="3986631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Dispositivos</a:t>
            </a:r>
            <a:endParaRPr lang="en-US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0DE349B-087B-4A6F-AE86-18A0AC06DD87}"/>
              </a:ext>
            </a:extLst>
          </p:cNvPr>
          <p:cNvSpPr/>
          <p:nvPr/>
        </p:nvSpPr>
        <p:spPr>
          <a:xfrm>
            <a:off x="8312494" y="2571958"/>
            <a:ext cx="3339411" cy="17709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C585C07-CAC2-4F98-9B35-0F1E0B5F046B}"/>
              </a:ext>
            </a:extLst>
          </p:cNvPr>
          <p:cNvSpPr/>
          <p:nvPr/>
        </p:nvSpPr>
        <p:spPr>
          <a:xfrm>
            <a:off x="11185349" y="469201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D4194A0-6D41-4277-B20A-D194D21A9B89}"/>
              </a:ext>
            </a:extLst>
          </p:cNvPr>
          <p:cNvSpPr/>
          <p:nvPr/>
        </p:nvSpPr>
        <p:spPr>
          <a:xfrm>
            <a:off x="8308762" y="4433439"/>
            <a:ext cx="3343142" cy="66911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B7A64327-E5F1-4BD2-BCBF-A904D1C173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92" y="2476971"/>
            <a:ext cx="326747" cy="32674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746523C-9CD2-4637-91FB-9437CFD9F4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89" y="4261010"/>
            <a:ext cx="435751" cy="43575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B327C21-55EC-4204-909E-15E4416533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0" y="2001011"/>
            <a:ext cx="592332" cy="592332"/>
          </a:xfrm>
          <a:prstGeom prst="rect">
            <a:avLst/>
          </a:prstGeom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73779BD7-D499-4E37-9AF7-8E01BECBCB85}"/>
              </a:ext>
            </a:extLst>
          </p:cNvPr>
          <p:cNvSpPr/>
          <p:nvPr/>
        </p:nvSpPr>
        <p:spPr>
          <a:xfrm>
            <a:off x="625092" y="23286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  <a:endParaRPr lang="pt-BR" dirty="0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7BBD38F9-777E-45DE-8705-689C60035E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0" y="1978225"/>
            <a:ext cx="247265" cy="247265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AC17BD70-F18C-403E-B5F5-9CE76A8ECA4E}"/>
              </a:ext>
            </a:extLst>
          </p:cNvPr>
          <p:cNvSpPr/>
          <p:nvPr/>
        </p:nvSpPr>
        <p:spPr>
          <a:xfrm>
            <a:off x="975747" y="1961571"/>
            <a:ext cx="3932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Começou</a:t>
            </a:r>
            <a:r>
              <a:rPr lang="en-US" sz="2000" dirty="0"/>
              <a:t> a ser </a:t>
            </a:r>
            <a:r>
              <a:rPr lang="en-US" sz="2000" dirty="0" err="1"/>
              <a:t>discontinuado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da </a:t>
            </a:r>
            <a:r>
              <a:rPr lang="en-US" sz="2000" dirty="0" err="1"/>
              <a:t>versão</a:t>
            </a:r>
            <a:r>
              <a:rPr lang="en-US" sz="2000" dirty="0"/>
              <a:t> 1.2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CADD69E6-7D25-45A9-8CA8-B98566947B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1" y="3733716"/>
            <a:ext cx="625761" cy="625761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02145CC1-9A55-4CDA-8891-21B247859FC9}"/>
              </a:ext>
            </a:extLst>
          </p:cNvPr>
          <p:cNvSpPr/>
          <p:nvPr/>
        </p:nvSpPr>
        <p:spPr>
          <a:xfrm>
            <a:off x="972384" y="3692653"/>
            <a:ext cx="3932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Versão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recente</a:t>
            </a:r>
            <a:r>
              <a:rPr lang="en-US" sz="2000" dirty="0"/>
              <a:t> do AngularJS 1.7.x</a:t>
            </a:r>
          </a:p>
        </p:txBody>
      </p:sp>
    </p:spTree>
    <p:extLst>
      <p:ext uri="{BB962C8B-B14F-4D97-AF65-F5344CB8AC3E}">
        <p14:creationId xmlns:p14="http://schemas.microsoft.com/office/powerpoint/2010/main" val="23399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 animBg="1"/>
      <p:bldP spid="29" grpId="0"/>
      <p:bldP spid="31" grpId="0" animBg="1"/>
      <p:bldP spid="39" grpId="0"/>
      <p:bldP spid="41" grpId="0"/>
      <p:bldP spid="4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einamento interno.potx" id="{91F9790B-80B6-4737-BCA0-2CC6CE7A6BB2}" vid="{F521313B-8088-4AF0-8112-06AF918A71F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59288CC11BF4AA4762EB3A77EF850" ma:contentTypeVersion="2" ma:contentTypeDescription="Crie um novo documento." ma:contentTypeScope="" ma:versionID="dd381c43a36d71496e879b842a00d8f6">
  <xsd:schema xmlns:xsd="http://www.w3.org/2001/XMLSchema" xmlns:xs="http://www.w3.org/2001/XMLSchema" xmlns:p="http://schemas.microsoft.com/office/2006/metadata/properties" xmlns:ns2="cdd1632a-d258-4293-bbd9-aeda8dbc9181" targetNamespace="http://schemas.microsoft.com/office/2006/metadata/properties" ma:root="true" ma:fieldsID="e54a8eb89271eef58dd914f9773b67a3" ns2:_="">
    <xsd:import namespace="cdd1632a-d258-4293-bbd9-aeda8dbc9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632a-d258-4293-bbd9-aeda8dbc9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25437D-F47C-411C-8E25-E4E3106954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1632a-d258-4293-bbd9-aeda8dbc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D584-A0EF-4BB9-BCC0-B9BFC821F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F78C4B-9435-49E4-B09C-7CB5C6F3242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dd1632a-d258-4293-bbd9-aeda8dbc91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01 - HelloWorld - Mistérios do FrontEnd - AngularJS</Template>
  <TotalTime>755</TotalTime>
  <Words>742</Words>
  <Application>Microsoft Office PowerPoint</Application>
  <PresentationFormat>Widescreen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Candara</vt:lpstr>
      <vt:lpstr>Tema do Office</vt:lpstr>
      <vt:lpstr>Treinamento Interno: </vt:lpstr>
      <vt:lpstr>AngularJS #1</vt:lpstr>
      <vt:lpstr>O que é?</vt:lpstr>
      <vt:lpstr>O que nos permite fazer?</vt:lpstr>
      <vt:lpstr>Como surgiu?</vt:lpstr>
      <vt:lpstr>Como surgiu?</vt:lpstr>
      <vt:lpstr>Quem ainda usa?</vt:lpstr>
      <vt:lpstr>Porque eu deveria usar?</vt:lpstr>
      <vt:lpstr>Como funciona? </vt:lpstr>
      <vt:lpstr>Já que roda no browser, como fica a performances?</vt:lpstr>
      <vt:lpstr>E a segurança?</vt:lpstr>
      <vt:lpstr>Padrão – MVC? MVP? MVVM? E agora?</vt:lpstr>
      <vt:lpstr>Padrão – Finalmente, MVW </vt:lpstr>
      <vt:lpstr>Hello World</vt:lpstr>
      <vt:lpstr>Auxiliares!</vt:lpstr>
      <vt:lpstr>Este que vos fala…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Interno:</dc:title>
  <dc:creator>Vitor Bauermann</dc:creator>
  <cp:lastModifiedBy>Vitor Bauermann</cp:lastModifiedBy>
  <cp:revision>101</cp:revision>
  <dcterms:created xsi:type="dcterms:W3CDTF">2019-06-04T12:19:20Z</dcterms:created>
  <dcterms:modified xsi:type="dcterms:W3CDTF">2019-06-05T14:32:04Z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0x01010020459288CC11BF4AA4762EB3A77EF850</vt:lpwstr>
  </property>
</Properties>
</file>