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59" r:id="rId7"/>
    <p:sldId id="274" r:id="rId8"/>
    <p:sldId id="275" r:id="rId9"/>
    <p:sldId id="278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8671471-5403-424D-A7F9-D23A128217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15E014-1583-4BD9-92AB-F6D7A1787F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EA79-A0B2-404B-B5A7-39F19C8F5C4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ED930D-6921-4E30-AC95-18F39B9DF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8B5D84-0CA7-4842-A1C8-0096576038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282A-637D-4CF0-8F47-9E65F3031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76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106E0-2547-4C4D-B78D-FC3C2D298E51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81D6F-0E76-44AB-83B6-D9D49EAE8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5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81D6F-0E76-44AB-83B6-D9D49EAE81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6">
            <a:off x="7213600" y="4364690"/>
            <a:ext cx="3067050" cy="189951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FE2-99CE-477E-B4A8-2148737DC1BB}" type="datetime1">
              <a:rPr lang="pt-BR" smtClean="0"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 - Society Associados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308"/>
            <a:ext cx="10664886" cy="1993131"/>
          </a:xfrm>
          <a:prstGeom prst="rect">
            <a:avLst/>
          </a:prstGeom>
        </p:spPr>
      </p:pic>
      <p:pic>
        <p:nvPicPr>
          <p:cNvPr id="1026" name="Picture 2" descr="http://www.mundotransfer.com.br/images/lampada-surgimento-ideia.gif"/>
          <p:cNvPicPr>
            <a:picLocks noChangeAspect="1" noChangeArrowheads="1"/>
          </p:cNvPicPr>
          <p:nvPr userDrawn="1"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0729">
            <a:off x="746538" y="246506"/>
            <a:ext cx="190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5.colorir.com/desenhos/color/201128/fda80cefba4939e78361825accf6678a.png"/>
          <p:cNvPicPr>
            <a:picLocks noChangeAspect="1" noChangeArrowheads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098" flipH="1">
            <a:off x="1437266" y="3864062"/>
            <a:ext cx="2873706" cy="23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pt-BR" dirty="0"/>
              <a:t>Informe o título do treinamento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C293-9BA6-4F90-8931-8662DBC14A06}" type="datetime1">
              <a:rPr lang="pt-BR" smtClean="0"/>
              <a:t>17/06/2019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 - Society Associados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5" t="-3718" b="30437"/>
          <a:stretch/>
        </p:blipFill>
        <p:spPr>
          <a:xfrm>
            <a:off x="-1" y="1533213"/>
            <a:ext cx="4742915" cy="53179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-3363"/>
            <a:ext cx="12192000" cy="713047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Informe o capítulo do treinamento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5015-521C-48AB-A7CD-5DF3259894E4}" type="datetime1">
              <a:rPr lang="pt-BR" smtClean="0"/>
              <a:t>17/06/2019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129386" y="935260"/>
            <a:ext cx="11876148" cy="51535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9"/>
            <a:ext cx="12192000" cy="518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D70861-FEA2-4529-B258-10C9427AD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053" y="128262"/>
            <a:ext cx="2344947" cy="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5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5" t="-3718" b="30437"/>
          <a:stretch/>
        </p:blipFill>
        <p:spPr>
          <a:xfrm>
            <a:off x="-1" y="1533213"/>
            <a:ext cx="4742915" cy="5317963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70C8-A256-4E74-A129-85A252AC6DB8}" type="datetime1">
              <a:rPr lang="pt-BR" smtClean="0"/>
              <a:t>17/06/2019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0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D585-1514-4221-A420-F1AC170E6954}" type="datetime1">
              <a:rPr lang="pt-BR" smtClean="0"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Treinamento Interno - Society Associados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vtbauermann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www.linkedin.com/in/vitor-bauermann-silveira-711274b8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vbauermann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46125"/>
            <a:ext cx="10515600" cy="2852738"/>
          </a:xfrm>
        </p:spPr>
        <p:txBody>
          <a:bodyPr/>
          <a:lstStyle/>
          <a:p>
            <a:pPr algn="ctr"/>
            <a:r>
              <a:rPr lang="pt-BR" dirty="0"/>
              <a:t>Treinamento Interno: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96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458DBA-D449-458E-886D-CBC54CE2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0" y="1010688"/>
            <a:ext cx="6595799" cy="55241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E9B1BC-A3A6-4D12-96A0-417F7C4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191A8E-1DEA-419C-85FC-A3BAD0A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F5AE9-31C7-4DAD-8923-87C5F75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C392C3-680B-4917-8C9B-48C650BA1BD2}"/>
              </a:ext>
            </a:extLst>
          </p:cNvPr>
          <p:cNvSpPr/>
          <p:nvPr/>
        </p:nvSpPr>
        <p:spPr>
          <a:xfrm>
            <a:off x="7282683" y="1253970"/>
            <a:ext cx="4626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Registrando</a:t>
            </a:r>
            <a:r>
              <a:rPr lang="en-US" sz="1600" dirty="0"/>
              <a:t> a </a:t>
            </a:r>
            <a:r>
              <a:rPr lang="en-US" sz="1600" dirty="0" err="1"/>
              <a:t>diretiva</a:t>
            </a:r>
            <a:r>
              <a:rPr lang="en-US" sz="1600" dirty="0"/>
              <a:t> no </a:t>
            </a:r>
            <a:r>
              <a:rPr lang="en-US" sz="1600" dirty="0" err="1"/>
              <a:t>módulo</a:t>
            </a:r>
            <a:endParaRPr lang="en-US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D9D803-955F-4FF5-8C5A-373E3E5D75A8}"/>
              </a:ext>
            </a:extLst>
          </p:cNvPr>
          <p:cNvSpPr/>
          <p:nvPr/>
        </p:nvSpPr>
        <p:spPr>
          <a:xfrm>
            <a:off x="7282683" y="1761799"/>
            <a:ext cx="46265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Cria</a:t>
            </a:r>
            <a:r>
              <a:rPr lang="en-US" sz="1600" dirty="0"/>
              <a:t> e </a:t>
            </a:r>
            <a:r>
              <a:rPr lang="en-US" sz="1600" dirty="0" err="1"/>
              <a:t>retorna</a:t>
            </a:r>
            <a:r>
              <a:rPr lang="en-US" sz="1600" dirty="0"/>
              <a:t> o </a:t>
            </a:r>
            <a:r>
              <a:rPr lang="en-US" sz="1600" dirty="0">
                <a:solidFill>
                  <a:schemeClr val="accent1"/>
                </a:solidFill>
              </a:rPr>
              <a:t>Directive Definition Object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      </a:t>
            </a:r>
            <a:r>
              <a:rPr lang="en-US" sz="1200" dirty="0" err="1"/>
              <a:t>Configura</a:t>
            </a:r>
            <a:r>
              <a:rPr lang="en-US" sz="1200" dirty="0"/>
              <a:t> e define o </a:t>
            </a:r>
            <a:r>
              <a:rPr lang="en-US" sz="1200" dirty="0" err="1"/>
              <a:t>comportamento</a:t>
            </a:r>
            <a:r>
              <a:rPr lang="en-US" sz="1200" dirty="0"/>
              <a:t> da </a:t>
            </a:r>
            <a:r>
              <a:rPr lang="en-US" sz="1200" dirty="0" err="1"/>
              <a:t>diretiva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template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templateUrl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replace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restrict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scope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transclude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entre </a:t>
            </a:r>
            <a:r>
              <a:rPr lang="en-US" sz="1200" dirty="0" err="1">
                <a:solidFill>
                  <a:schemeClr val="accent2"/>
                </a:solidFill>
              </a:rPr>
              <a:t>outras</a:t>
            </a:r>
            <a:r>
              <a:rPr lang="en-US" sz="1200" dirty="0">
                <a:solidFill>
                  <a:schemeClr val="accent2"/>
                </a:solidFill>
              </a:rPr>
              <a:t>…</a:t>
            </a:r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AA2E39-C658-47A1-BE83-FC55BC98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0" y="1010688"/>
            <a:ext cx="6595799" cy="5518934"/>
          </a:xfrm>
          <a:prstGeom prst="rect">
            <a:avLst/>
          </a:prstGeom>
        </p:spPr>
      </p:pic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4700C548-18DB-472E-B64D-48765368DA7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581399" y="1423247"/>
            <a:ext cx="3701284" cy="3803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E57610EF-626A-43B1-92BC-AAD850B86E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2159" y="1954633"/>
            <a:ext cx="3440525" cy="1500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1176-73FD-448D-9340-CA4693FE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EF154-B9A4-4714-8271-88BC4B58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6584A-F9A1-459D-AC4D-82FB64D4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11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9B2E09-0450-4748-829C-853D27CB3757}"/>
              </a:ext>
            </a:extLst>
          </p:cNvPr>
          <p:cNvSpPr/>
          <p:nvPr/>
        </p:nvSpPr>
        <p:spPr>
          <a:xfrm>
            <a:off x="3782741" y="1701425"/>
            <a:ext cx="5057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Substitui</a:t>
            </a:r>
            <a:r>
              <a:rPr lang="en-US" sz="1600" dirty="0"/>
              <a:t> o </a:t>
            </a:r>
            <a:r>
              <a:rPr lang="en-US" sz="1600" dirty="0" err="1"/>
              <a:t>elemento</a:t>
            </a:r>
            <a:r>
              <a:rPr lang="en-US" sz="1600" dirty="0"/>
              <a:t> </a:t>
            </a:r>
            <a:r>
              <a:rPr lang="en-US" sz="1600" dirty="0" err="1"/>
              <a:t>pelo</a:t>
            </a:r>
            <a:r>
              <a:rPr lang="en-US" sz="1600" dirty="0"/>
              <a:t> template da </a:t>
            </a:r>
            <a:r>
              <a:rPr lang="en-US" sz="1600" dirty="0" err="1"/>
              <a:t>diretiva</a:t>
            </a:r>
            <a:r>
              <a:rPr lang="en-US" sz="1600" dirty="0"/>
              <a:t>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01317F-27B3-465F-A2D5-987CFDEA1580}"/>
              </a:ext>
            </a:extLst>
          </p:cNvPr>
          <p:cNvSpPr/>
          <p:nvPr/>
        </p:nvSpPr>
        <p:spPr>
          <a:xfrm>
            <a:off x="3782741" y="1060628"/>
            <a:ext cx="4626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replace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1E0DC3-AB18-4388-B8F5-68DB5801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6" y="2757394"/>
            <a:ext cx="6144482" cy="13432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2C624F-9547-4CF1-B2D0-261A0836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332" y="4901632"/>
            <a:ext cx="5915851" cy="1047896"/>
          </a:xfrm>
          <a:prstGeom prst="rect">
            <a:avLst/>
          </a:prstGeom>
        </p:spPr>
      </p:pic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B1F63AA2-80C3-46F7-94BF-4EDC811B4E81}"/>
              </a:ext>
            </a:extLst>
          </p:cNvPr>
          <p:cNvCxnSpPr>
            <a:cxnSpLocks/>
          </p:cNvCxnSpPr>
          <p:nvPr/>
        </p:nvCxnSpPr>
        <p:spPr>
          <a:xfrm>
            <a:off x="6819324" y="3345390"/>
            <a:ext cx="1707380" cy="14726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4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3EE653-00A4-44F4-9FC3-AE30AB8E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0" y="1010688"/>
            <a:ext cx="6595799" cy="55189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E9B1BC-A3A6-4D12-96A0-417F7C4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191A8E-1DEA-419C-85FC-A3BAD0A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F5AE9-31C7-4DAD-8923-87C5F75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C392C3-680B-4917-8C9B-48C650BA1BD2}"/>
              </a:ext>
            </a:extLst>
          </p:cNvPr>
          <p:cNvSpPr/>
          <p:nvPr/>
        </p:nvSpPr>
        <p:spPr>
          <a:xfrm>
            <a:off x="7282683" y="1253970"/>
            <a:ext cx="4626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Registrando</a:t>
            </a:r>
            <a:r>
              <a:rPr lang="en-US" sz="1600" dirty="0"/>
              <a:t> a </a:t>
            </a:r>
            <a:r>
              <a:rPr lang="en-US" sz="1600" dirty="0" err="1"/>
              <a:t>diretiva</a:t>
            </a:r>
            <a:r>
              <a:rPr lang="en-US" sz="1600" dirty="0"/>
              <a:t> no </a:t>
            </a:r>
            <a:r>
              <a:rPr lang="en-US" sz="1600" dirty="0" err="1"/>
              <a:t>módulo</a:t>
            </a:r>
            <a:endParaRPr lang="en-US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D9D803-955F-4FF5-8C5A-373E3E5D75A8}"/>
              </a:ext>
            </a:extLst>
          </p:cNvPr>
          <p:cNvSpPr/>
          <p:nvPr/>
        </p:nvSpPr>
        <p:spPr>
          <a:xfrm>
            <a:off x="7282683" y="1761799"/>
            <a:ext cx="46265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Cria</a:t>
            </a:r>
            <a:r>
              <a:rPr lang="en-US" sz="1600" dirty="0"/>
              <a:t> e </a:t>
            </a:r>
            <a:r>
              <a:rPr lang="en-US" sz="1600" dirty="0" err="1"/>
              <a:t>retorna</a:t>
            </a:r>
            <a:r>
              <a:rPr lang="en-US" sz="1600" dirty="0"/>
              <a:t> o </a:t>
            </a:r>
            <a:r>
              <a:rPr lang="en-US" sz="1600" dirty="0">
                <a:solidFill>
                  <a:schemeClr val="accent1"/>
                </a:solidFill>
              </a:rPr>
              <a:t>Directive Definition Object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      </a:t>
            </a:r>
            <a:r>
              <a:rPr lang="en-US" sz="1200" dirty="0" err="1"/>
              <a:t>Configura</a:t>
            </a:r>
            <a:r>
              <a:rPr lang="en-US" sz="1200" dirty="0"/>
              <a:t> e define o </a:t>
            </a:r>
            <a:r>
              <a:rPr lang="en-US" sz="1200" dirty="0" err="1"/>
              <a:t>comportamento</a:t>
            </a:r>
            <a:r>
              <a:rPr lang="en-US" sz="1200" dirty="0"/>
              <a:t> da </a:t>
            </a:r>
            <a:r>
              <a:rPr lang="en-US" sz="1200" dirty="0" err="1"/>
              <a:t>diretiva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template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templateUrl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replace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restrict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scope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transclude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entre </a:t>
            </a:r>
            <a:r>
              <a:rPr lang="en-US" sz="1200" dirty="0" err="1">
                <a:solidFill>
                  <a:schemeClr val="accent2"/>
                </a:solidFill>
              </a:rPr>
              <a:t>outras</a:t>
            </a:r>
            <a:r>
              <a:rPr lang="en-US" sz="1200" dirty="0">
                <a:solidFill>
                  <a:schemeClr val="accent2"/>
                </a:solidFill>
              </a:rPr>
              <a:t>…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4700C548-18DB-472E-B64D-48765368DA7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581399" y="1423247"/>
            <a:ext cx="3701284" cy="3803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E57610EF-626A-43B1-92BC-AAD850B86E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2159" y="1954633"/>
            <a:ext cx="3440525" cy="1500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0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1176-73FD-448D-9340-CA4693FE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EF154-B9A4-4714-8271-88BC4B58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6584A-F9A1-459D-AC4D-82FB64D4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13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9B2E09-0450-4748-829C-853D27CB3757}"/>
              </a:ext>
            </a:extLst>
          </p:cNvPr>
          <p:cNvSpPr/>
          <p:nvPr/>
        </p:nvSpPr>
        <p:spPr>
          <a:xfrm>
            <a:off x="3567237" y="1701425"/>
            <a:ext cx="50575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Restringe</a:t>
            </a:r>
            <a:r>
              <a:rPr lang="en-US" sz="1600" dirty="0"/>
              <a:t> o </a:t>
            </a:r>
            <a:r>
              <a:rPr lang="en-US" sz="1600" dirty="0">
                <a:solidFill>
                  <a:schemeClr val="accent1"/>
                </a:solidFill>
              </a:rPr>
              <a:t>modo de </a:t>
            </a:r>
            <a:r>
              <a:rPr lang="en-US" sz="1600" dirty="0" err="1">
                <a:solidFill>
                  <a:schemeClr val="accent1"/>
                </a:solidFill>
              </a:rPr>
              <a:t>utlização</a:t>
            </a:r>
            <a:r>
              <a:rPr lang="en-US" sz="1600" dirty="0"/>
              <a:t> da </a:t>
            </a:r>
            <a:r>
              <a:rPr lang="en-US" sz="1600" dirty="0" err="1"/>
              <a:t>diretiva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atributo</a:t>
            </a:r>
            <a:r>
              <a:rPr lang="en-US" sz="1600" dirty="0"/>
              <a:t>, element, </a:t>
            </a:r>
            <a:r>
              <a:rPr lang="en-US" sz="1600" dirty="0" err="1"/>
              <a:t>classe</a:t>
            </a:r>
            <a:r>
              <a:rPr lang="en-US" sz="1600" dirty="0"/>
              <a:t> e </a:t>
            </a:r>
            <a:r>
              <a:rPr lang="en-US" sz="1600" dirty="0" err="1"/>
              <a:t>comentário</a:t>
            </a:r>
            <a:r>
              <a:rPr lang="en-US" sz="1600" dirty="0"/>
              <a:t>,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ainda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combinação</a:t>
            </a:r>
            <a:r>
              <a:rPr lang="en-US" sz="1600" dirty="0"/>
              <a:t> deles.</a:t>
            </a:r>
          </a:p>
          <a:p>
            <a:endParaRPr lang="en-US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01317F-27B3-465F-A2D5-987CFDEA1580}"/>
              </a:ext>
            </a:extLst>
          </p:cNvPr>
          <p:cNvSpPr/>
          <p:nvPr/>
        </p:nvSpPr>
        <p:spPr>
          <a:xfrm>
            <a:off x="3782740" y="1056896"/>
            <a:ext cx="4626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restrict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7424146-61CE-405F-A9BF-4A0EDB864B75}"/>
              </a:ext>
            </a:extLst>
          </p:cNvPr>
          <p:cNvSpPr/>
          <p:nvPr/>
        </p:nvSpPr>
        <p:spPr>
          <a:xfrm>
            <a:off x="1358323" y="3325522"/>
            <a:ext cx="5057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– </a:t>
            </a:r>
            <a:r>
              <a:rPr lang="en-US" sz="1600" dirty="0" err="1"/>
              <a:t>Diretiva</a:t>
            </a:r>
            <a:r>
              <a:rPr lang="en-US" sz="1600" dirty="0"/>
              <a:t> </a:t>
            </a:r>
            <a:r>
              <a:rPr lang="en-US" sz="1600" dirty="0" err="1"/>
              <a:t>restrita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atributo</a:t>
            </a:r>
            <a:r>
              <a:rPr lang="en-US" sz="1600" dirty="0"/>
              <a:t> do </a:t>
            </a:r>
            <a:r>
              <a:rPr lang="en-US" sz="1600" dirty="0" err="1"/>
              <a:t>elemento</a:t>
            </a:r>
            <a:endParaRPr lang="en-US" sz="1600" dirty="0"/>
          </a:p>
          <a:p>
            <a:r>
              <a:rPr lang="en-US" sz="1600" dirty="0"/>
              <a:t>E – </a:t>
            </a:r>
            <a:r>
              <a:rPr lang="en-US" sz="1600" dirty="0" err="1"/>
              <a:t>Diretiva</a:t>
            </a:r>
            <a:r>
              <a:rPr lang="en-US" sz="1600" dirty="0"/>
              <a:t> </a:t>
            </a:r>
            <a:r>
              <a:rPr lang="en-US" sz="1600" dirty="0" err="1"/>
              <a:t>restrita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elemento</a:t>
            </a:r>
            <a:endParaRPr lang="en-US" sz="1600" dirty="0"/>
          </a:p>
          <a:p>
            <a:r>
              <a:rPr lang="en-US" sz="1600" dirty="0"/>
              <a:t>C – </a:t>
            </a:r>
            <a:r>
              <a:rPr lang="en-US" sz="1600" dirty="0" err="1"/>
              <a:t>Diretiva</a:t>
            </a:r>
            <a:r>
              <a:rPr lang="en-US" sz="1600" dirty="0"/>
              <a:t> </a:t>
            </a:r>
            <a:r>
              <a:rPr lang="en-US" sz="1600" dirty="0" err="1"/>
              <a:t>restrita</a:t>
            </a:r>
            <a:r>
              <a:rPr lang="en-US" sz="1600" dirty="0"/>
              <a:t> à </a:t>
            </a:r>
            <a:r>
              <a:rPr lang="en-US" sz="1600" dirty="0" err="1"/>
              <a:t>classe</a:t>
            </a:r>
            <a:r>
              <a:rPr lang="en-US" sz="1600" dirty="0"/>
              <a:t> do </a:t>
            </a:r>
            <a:r>
              <a:rPr lang="en-US" sz="1600" dirty="0" err="1"/>
              <a:t>elemento</a:t>
            </a:r>
            <a:endParaRPr lang="en-US" sz="1600" dirty="0"/>
          </a:p>
          <a:p>
            <a:r>
              <a:rPr lang="en-US" sz="1600" dirty="0"/>
              <a:t>M – </a:t>
            </a:r>
            <a:r>
              <a:rPr lang="en-US" sz="1600" dirty="0" err="1"/>
              <a:t>Direitiva</a:t>
            </a:r>
            <a:r>
              <a:rPr lang="en-US" sz="1600" dirty="0"/>
              <a:t> </a:t>
            </a:r>
            <a:r>
              <a:rPr lang="en-US" sz="1600" dirty="0" err="1"/>
              <a:t>restritra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comentário</a:t>
            </a:r>
            <a:r>
              <a:rPr lang="en-US" sz="1600" dirty="0"/>
              <a:t> do </a:t>
            </a:r>
            <a:r>
              <a:rPr lang="en-US" sz="1600" dirty="0" err="1"/>
              <a:t>elemento</a:t>
            </a:r>
            <a:endParaRPr lang="en-US" sz="1600" dirty="0"/>
          </a:p>
          <a:p>
            <a:r>
              <a:rPr lang="en-US" sz="1600" dirty="0"/>
              <a:t>EA - </a:t>
            </a:r>
            <a:r>
              <a:rPr lang="en-US" sz="1600" dirty="0" err="1"/>
              <a:t>Padrão</a:t>
            </a:r>
            <a:endParaRPr lang="en-US" sz="1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52189C-D2D4-491C-92FA-88DABCC4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74" y="3408194"/>
            <a:ext cx="2852180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4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60F969-1A0F-4514-9A46-AEB726BA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0" y="1010688"/>
            <a:ext cx="6595799" cy="55189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E9B1BC-A3A6-4D12-96A0-417F7C4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191A8E-1DEA-419C-85FC-A3BAD0A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F5AE9-31C7-4DAD-8923-87C5F75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C392C3-680B-4917-8C9B-48C650BA1BD2}"/>
              </a:ext>
            </a:extLst>
          </p:cNvPr>
          <p:cNvSpPr/>
          <p:nvPr/>
        </p:nvSpPr>
        <p:spPr>
          <a:xfrm>
            <a:off x="7282683" y="1253970"/>
            <a:ext cx="4626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Registrando</a:t>
            </a:r>
            <a:r>
              <a:rPr lang="en-US" sz="1600" dirty="0"/>
              <a:t> a </a:t>
            </a:r>
            <a:r>
              <a:rPr lang="en-US" sz="1600" dirty="0" err="1"/>
              <a:t>diretiva</a:t>
            </a:r>
            <a:r>
              <a:rPr lang="en-US" sz="1600" dirty="0"/>
              <a:t> no </a:t>
            </a:r>
            <a:r>
              <a:rPr lang="en-US" sz="1600" dirty="0" err="1"/>
              <a:t>módulo</a:t>
            </a:r>
            <a:endParaRPr lang="en-US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D9D803-955F-4FF5-8C5A-373E3E5D75A8}"/>
              </a:ext>
            </a:extLst>
          </p:cNvPr>
          <p:cNvSpPr/>
          <p:nvPr/>
        </p:nvSpPr>
        <p:spPr>
          <a:xfrm>
            <a:off x="7282683" y="1761799"/>
            <a:ext cx="46265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Cria</a:t>
            </a:r>
            <a:r>
              <a:rPr lang="en-US" sz="1600" dirty="0"/>
              <a:t> e </a:t>
            </a:r>
            <a:r>
              <a:rPr lang="en-US" sz="1600" dirty="0" err="1"/>
              <a:t>retorna</a:t>
            </a:r>
            <a:r>
              <a:rPr lang="en-US" sz="1600" dirty="0"/>
              <a:t> o </a:t>
            </a:r>
            <a:r>
              <a:rPr lang="en-US" sz="1600" dirty="0">
                <a:solidFill>
                  <a:schemeClr val="accent1"/>
                </a:solidFill>
              </a:rPr>
              <a:t>Directive Definition Object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      </a:t>
            </a:r>
            <a:r>
              <a:rPr lang="en-US" sz="1200" dirty="0" err="1"/>
              <a:t>Configura</a:t>
            </a:r>
            <a:r>
              <a:rPr lang="en-US" sz="1200" dirty="0"/>
              <a:t> e define o </a:t>
            </a:r>
            <a:r>
              <a:rPr lang="en-US" sz="1200" dirty="0" err="1"/>
              <a:t>comportamento</a:t>
            </a:r>
            <a:r>
              <a:rPr lang="en-US" sz="1200" dirty="0"/>
              <a:t> da </a:t>
            </a:r>
            <a:r>
              <a:rPr lang="en-US" sz="1200" dirty="0" err="1"/>
              <a:t>diretiva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template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templateUrl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replace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restrict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scope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transclude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entre </a:t>
            </a:r>
            <a:r>
              <a:rPr lang="en-US" sz="1200" dirty="0" err="1">
                <a:solidFill>
                  <a:schemeClr val="accent2"/>
                </a:solidFill>
              </a:rPr>
              <a:t>outras</a:t>
            </a:r>
            <a:r>
              <a:rPr lang="en-US" sz="1200" dirty="0">
                <a:solidFill>
                  <a:schemeClr val="accent2"/>
                </a:solidFill>
              </a:rPr>
              <a:t>…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4700C548-18DB-472E-B64D-48765368DA7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581399" y="1423247"/>
            <a:ext cx="3701284" cy="3803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E57610EF-626A-43B1-92BC-AAD850B86E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2159" y="1954633"/>
            <a:ext cx="3440525" cy="1500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0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1176-73FD-448D-9340-CA4693FE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EF154-B9A4-4714-8271-88BC4B58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6584A-F9A1-459D-AC4D-82FB64D4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15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9B2E09-0450-4748-829C-853D27CB3757}"/>
              </a:ext>
            </a:extLst>
          </p:cNvPr>
          <p:cNvSpPr/>
          <p:nvPr/>
        </p:nvSpPr>
        <p:spPr>
          <a:xfrm>
            <a:off x="3567237" y="1701425"/>
            <a:ext cx="50575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Por </a:t>
            </a:r>
            <a:r>
              <a:rPr lang="en-US" sz="1600" dirty="0" err="1"/>
              <a:t>padrão</a:t>
            </a:r>
            <a:r>
              <a:rPr lang="en-US" sz="1600" dirty="0"/>
              <a:t>, a </a:t>
            </a:r>
            <a:r>
              <a:rPr lang="en-US" sz="1600" dirty="0" err="1"/>
              <a:t>diretiva</a:t>
            </a:r>
            <a:r>
              <a:rPr lang="en-US" sz="1600" dirty="0"/>
              <a:t> </a:t>
            </a:r>
            <a:r>
              <a:rPr lang="en-US" sz="1600" dirty="0" err="1"/>
              <a:t>compartilha</a:t>
            </a:r>
            <a:r>
              <a:rPr lang="en-US" sz="1600" dirty="0"/>
              <a:t> o </a:t>
            </a:r>
            <a:r>
              <a:rPr lang="en-US" sz="1600" dirty="0" err="1"/>
              <a:t>mesmo</a:t>
            </a:r>
            <a:r>
              <a:rPr lang="en-US" sz="1600" dirty="0"/>
              <a:t> </a:t>
            </a:r>
            <a:r>
              <a:rPr lang="en-US" sz="1600" i="1" dirty="0"/>
              <a:t>scope</a:t>
            </a:r>
            <a:r>
              <a:rPr lang="en-US" sz="1600" dirty="0"/>
              <a:t> de </a:t>
            </a:r>
            <a:r>
              <a:rPr lang="en-US" sz="1600" dirty="0" err="1"/>
              <a:t>onde</a:t>
            </a:r>
            <a:r>
              <a:rPr lang="en-US" sz="1600" dirty="0"/>
              <a:t> é </a:t>
            </a:r>
            <a:r>
              <a:rPr lang="en-US" sz="1600" dirty="0" err="1"/>
              <a:t>utilizada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Para </a:t>
            </a:r>
            <a:r>
              <a:rPr lang="en-US" sz="1600" dirty="0" err="1"/>
              <a:t>aumentar</a:t>
            </a:r>
            <a:r>
              <a:rPr lang="en-US" sz="1600" dirty="0"/>
              <a:t>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potencial</a:t>
            </a:r>
            <a:r>
              <a:rPr lang="en-US" sz="1600" dirty="0"/>
              <a:t> de </a:t>
            </a:r>
            <a:r>
              <a:rPr lang="en-US" sz="1600" dirty="0" err="1"/>
              <a:t>reuso</a:t>
            </a:r>
            <a:r>
              <a:rPr lang="en-US" sz="1600" dirty="0"/>
              <a:t>, </a:t>
            </a:r>
            <a:r>
              <a:rPr lang="en-US" sz="1600" dirty="0" err="1"/>
              <a:t>podemos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isolar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seu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chemeClr val="accent1"/>
                </a:solidFill>
              </a:rPr>
              <a:t>scope</a:t>
            </a:r>
            <a:r>
              <a:rPr lang="en-US" sz="1600" dirty="0"/>
              <a:t>, </a:t>
            </a:r>
            <a:r>
              <a:rPr lang="en-US" sz="1600" dirty="0" err="1"/>
              <a:t>passando</a:t>
            </a:r>
            <a:r>
              <a:rPr lang="en-US" sz="1600" dirty="0"/>
              <a:t> dados </a:t>
            </a:r>
            <a:r>
              <a:rPr lang="en-US" sz="1600" dirty="0" err="1"/>
              <a:t>necessários</a:t>
            </a:r>
            <a:r>
              <a:rPr lang="en-US" sz="1600" dirty="0"/>
              <a:t> por </a:t>
            </a:r>
            <a:r>
              <a:rPr lang="en-US" sz="1600" dirty="0" err="1"/>
              <a:t>parâmetro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400" dirty="0" err="1"/>
              <a:t>Dica</a:t>
            </a:r>
            <a:r>
              <a:rPr lang="en-US" sz="1400" dirty="0"/>
              <a:t>: Como saber qual scope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estou</a:t>
            </a:r>
            <a:r>
              <a:rPr lang="en-US" sz="1400" dirty="0"/>
              <a:t>? {{$id}}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01317F-27B3-465F-A2D5-987CFDEA1580}"/>
              </a:ext>
            </a:extLst>
          </p:cNvPr>
          <p:cNvSpPr/>
          <p:nvPr/>
        </p:nvSpPr>
        <p:spPr>
          <a:xfrm>
            <a:off x="3782740" y="1056896"/>
            <a:ext cx="4626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54089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EF335166-C478-4DCA-9E99-B27EBD72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7" y="1009950"/>
            <a:ext cx="6595799" cy="55189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E9B1BC-A3A6-4D12-96A0-417F7C4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191A8E-1DEA-419C-85FC-A3BAD0A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F5AE9-31C7-4DAD-8923-87C5F75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C392C3-680B-4917-8C9B-48C650BA1BD2}"/>
              </a:ext>
            </a:extLst>
          </p:cNvPr>
          <p:cNvSpPr/>
          <p:nvPr/>
        </p:nvSpPr>
        <p:spPr>
          <a:xfrm>
            <a:off x="7282683" y="1253970"/>
            <a:ext cx="4626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Registrando</a:t>
            </a:r>
            <a:r>
              <a:rPr lang="en-US" sz="1600" dirty="0"/>
              <a:t> a </a:t>
            </a:r>
            <a:r>
              <a:rPr lang="en-US" sz="1600" dirty="0" err="1"/>
              <a:t>diretiva</a:t>
            </a:r>
            <a:r>
              <a:rPr lang="en-US" sz="1600" dirty="0"/>
              <a:t> no </a:t>
            </a:r>
            <a:r>
              <a:rPr lang="en-US" sz="1600" dirty="0" err="1"/>
              <a:t>módulo</a:t>
            </a:r>
            <a:endParaRPr lang="en-US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D9D803-955F-4FF5-8C5A-373E3E5D75A8}"/>
              </a:ext>
            </a:extLst>
          </p:cNvPr>
          <p:cNvSpPr/>
          <p:nvPr/>
        </p:nvSpPr>
        <p:spPr>
          <a:xfrm>
            <a:off x="7282683" y="1761799"/>
            <a:ext cx="46265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Cria</a:t>
            </a:r>
            <a:r>
              <a:rPr lang="en-US" sz="1600" dirty="0"/>
              <a:t> e </a:t>
            </a:r>
            <a:r>
              <a:rPr lang="en-US" sz="1600" dirty="0" err="1"/>
              <a:t>retorna</a:t>
            </a:r>
            <a:r>
              <a:rPr lang="en-US" sz="1600" dirty="0"/>
              <a:t> o </a:t>
            </a:r>
            <a:r>
              <a:rPr lang="en-US" sz="1600" dirty="0">
                <a:solidFill>
                  <a:schemeClr val="accent1"/>
                </a:solidFill>
              </a:rPr>
              <a:t>Directive Definition Object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      </a:t>
            </a:r>
            <a:r>
              <a:rPr lang="en-US" sz="1200" dirty="0" err="1"/>
              <a:t>Configura</a:t>
            </a:r>
            <a:r>
              <a:rPr lang="en-US" sz="1200" dirty="0"/>
              <a:t> e define o </a:t>
            </a:r>
            <a:r>
              <a:rPr lang="en-US" sz="1200" dirty="0" err="1"/>
              <a:t>comportamento</a:t>
            </a:r>
            <a:r>
              <a:rPr lang="en-US" sz="1200" dirty="0"/>
              <a:t> da </a:t>
            </a:r>
            <a:r>
              <a:rPr lang="en-US" sz="1200" dirty="0" err="1"/>
              <a:t>diretiva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template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templateUrl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replace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restrict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scope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transclude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entre </a:t>
            </a:r>
            <a:r>
              <a:rPr lang="en-US" sz="1200" dirty="0" err="1">
                <a:solidFill>
                  <a:schemeClr val="accent2"/>
                </a:solidFill>
              </a:rPr>
              <a:t>outras</a:t>
            </a:r>
            <a:r>
              <a:rPr lang="en-US" sz="1200" dirty="0">
                <a:solidFill>
                  <a:schemeClr val="accent2"/>
                </a:solidFill>
              </a:rPr>
              <a:t>…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4700C548-18DB-472E-B64D-48765368DA7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581399" y="1423247"/>
            <a:ext cx="3701284" cy="3803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E57610EF-626A-43B1-92BC-AAD850B86E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2159" y="1954633"/>
            <a:ext cx="3440525" cy="1500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C9B27F-B79F-4992-B7CA-F740F9EECBE4}"/>
              </a:ext>
            </a:extLst>
          </p:cNvPr>
          <p:cNvSpPr/>
          <p:nvPr/>
        </p:nvSpPr>
        <p:spPr>
          <a:xfrm>
            <a:off x="7282682" y="4025523"/>
            <a:ext cx="46265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Tipos</a:t>
            </a:r>
            <a:r>
              <a:rPr lang="en-US" sz="1600" dirty="0"/>
              <a:t> de binds: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@ </a:t>
            </a:r>
            <a:r>
              <a:rPr lang="en-US" sz="1200" dirty="0"/>
              <a:t>- string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=   </a:t>
            </a:r>
            <a:r>
              <a:rPr lang="en-US" sz="1200" dirty="0"/>
              <a:t>- two-way-data-bind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&lt;   </a:t>
            </a:r>
            <a:r>
              <a:rPr lang="en-US" sz="1200" dirty="0"/>
              <a:t>- dynamic expressions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&amp;  </a:t>
            </a:r>
            <a:r>
              <a:rPr lang="en-US" sz="1200" dirty="0"/>
              <a:t>- output</a:t>
            </a:r>
            <a:endParaRPr lang="en-US" sz="1100" dirty="0"/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E04EC303-0473-4FF9-A056-3F702AC93BF4}"/>
              </a:ext>
            </a:extLst>
          </p:cNvPr>
          <p:cNvCxnSpPr>
            <a:stCxn id="12" idx="1"/>
          </p:cNvCxnSpPr>
          <p:nvPr/>
        </p:nvCxnSpPr>
        <p:spPr>
          <a:xfrm rot="10800000">
            <a:off x="2902592" y="2700517"/>
            <a:ext cx="4380091" cy="187900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82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1176-73FD-448D-9340-CA4693FE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EF154-B9A4-4714-8271-88BC4B58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6584A-F9A1-459D-AC4D-82FB64D4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17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9B2E09-0450-4748-829C-853D27CB3757}"/>
              </a:ext>
            </a:extLst>
          </p:cNvPr>
          <p:cNvSpPr/>
          <p:nvPr/>
        </p:nvSpPr>
        <p:spPr>
          <a:xfrm>
            <a:off x="3567237" y="1701425"/>
            <a:ext cx="5057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Encapsula</a:t>
            </a:r>
            <a:r>
              <a:rPr lang="en-US" sz="1600" dirty="0"/>
              <a:t> </a:t>
            </a:r>
            <a:r>
              <a:rPr lang="en-US" sz="1600" dirty="0" err="1"/>
              <a:t>elementos</a:t>
            </a:r>
            <a:r>
              <a:rPr lang="en-US" sz="1600" dirty="0"/>
              <a:t> dentro de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diretiva</a:t>
            </a:r>
            <a:r>
              <a:rPr lang="en-US" sz="1600" dirty="0"/>
              <a:t>, </a:t>
            </a:r>
            <a:r>
              <a:rPr lang="en-US" sz="1600" dirty="0" err="1"/>
              <a:t>criando</a:t>
            </a:r>
            <a:r>
              <a:rPr lang="en-US" sz="1600" dirty="0"/>
              <a:t> um scope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isolado</a:t>
            </a:r>
            <a:r>
              <a:rPr lang="en-US" sz="1600" dirty="0"/>
              <a:t>.</a:t>
            </a:r>
            <a:endParaRPr lang="en-US" sz="1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01317F-27B3-465F-A2D5-987CFDEA1580}"/>
              </a:ext>
            </a:extLst>
          </p:cNvPr>
          <p:cNvSpPr/>
          <p:nvPr/>
        </p:nvSpPr>
        <p:spPr>
          <a:xfrm>
            <a:off x="3782740" y="1056896"/>
            <a:ext cx="4626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transclude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213D60-51CF-4CDA-8452-CD19E96A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32" y="2610281"/>
            <a:ext cx="5553850" cy="5525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D37657A-B883-4DAE-A223-90D43F28F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6" y="3232600"/>
            <a:ext cx="3153215" cy="609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698530-F45D-44F8-8D2C-A72E820F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085" y="4365441"/>
            <a:ext cx="2403477" cy="17569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72BF4F-4F39-4A2F-B7B3-10BAB3C59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125" y="5398372"/>
            <a:ext cx="5887272" cy="943107"/>
          </a:xfrm>
          <a:prstGeom prst="rect">
            <a:avLst/>
          </a:prstGeom>
        </p:spPr>
      </p:pic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7B94ABAD-BB2A-40AD-95F0-6564D722C3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4341" y="2818457"/>
            <a:ext cx="3496798" cy="3460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9F68DCA0-DD35-47BF-82C0-A621F30E8FE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481101" y="3496718"/>
            <a:ext cx="523156" cy="12142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F255A71F-C69B-40D0-BFC2-E220AAD65191}"/>
              </a:ext>
            </a:extLst>
          </p:cNvPr>
          <p:cNvCxnSpPr>
            <a:cxnSpLocks/>
          </p:cNvCxnSpPr>
          <p:nvPr/>
        </p:nvCxnSpPr>
        <p:spPr>
          <a:xfrm>
            <a:off x="4652208" y="5126958"/>
            <a:ext cx="3936199" cy="1544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2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8F24B28-CFCF-4CB2-92E5-2A0610E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6" y="1009950"/>
            <a:ext cx="6595799" cy="55189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E9B1BC-A3A6-4D12-96A0-417F7C4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191A8E-1DEA-419C-85FC-A3BAD0A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F5AE9-31C7-4DAD-8923-87C5F75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C392C3-680B-4917-8C9B-48C650BA1BD2}"/>
              </a:ext>
            </a:extLst>
          </p:cNvPr>
          <p:cNvSpPr/>
          <p:nvPr/>
        </p:nvSpPr>
        <p:spPr>
          <a:xfrm>
            <a:off x="7282683" y="1253970"/>
            <a:ext cx="4626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Registrando</a:t>
            </a:r>
            <a:r>
              <a:rPr lang="en-US" sz="1600" dirty="0"/>
              <a:t> a </a:t>
            </a:r>
            <a:r>
              <a:rPr lang="en-US" sz="1600" dirty="0" err="1"/>
              <a:t>diretiva</a:t>
            </a:r>
            <a:r>
              <a:rPr lang="en-US" sz="1600" dirty="0"/>
              <a:t> no </a:t>
            </a:r>
            <a:r>
              <a:rPr lang="en-US" sz="1600" dirty="0" err="1"/>
              <a:t>módulo</a:t>
            </a:r>
            <a:endParaRPr lang="en-US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D9D803-955F-4FF5-8C5A-373E3E5D75A8}"/>
              </a:ext>
            </a:extLst>
          </p:cNvPr>
          <p:cNvSpPr/>
          <p:nvPr/>
        </p:nvSpPr>
        <p:spPr>
          <a:xfrm>
            <a:off x="7282683" y="1761799"/>
            <a:ext cx="46265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Cria</a:t>
            </a:r>
            <a:r>
              <a:rPr lang="en-US" sz="1600" dirty="0"/>
              <a:t> e </a:t>
            </a:r>
            <a:r>
              <a:rPr lang="en-US" sz="1600" dirty="0" err="1"/>
              <a:t>retorna</a:t>
            </a:r>
            <a:r>
              <a:rPr lang="en-US" sz="1600" dirty="0"/>
              <a:t> o </a:t>
            </a:r>
            <a:r>
              <a:rPr lang="en-US" sz="1600" dirty="0">
                <a:solidFill>
                  <a:schemeClr val="accent1"/>
                </a:solidFill>
              </a:rPr>
              <a:t>Directive Definition Object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      </a:t>
            </a:r>
            <a:r>
              <a:rPr lang="en-US" sz="1200" dirty="0" err="1"/>
              <a:t>Configura</a:t>
            </a:r>
            <a:r>
              <a:rPr lang="en-US" sz="1200" dirty="0"/>
              <a:t> e define o </a:t>
            </a:r>
            <a:r>
              <a:rPr lang="en-US" sz="1200" dirty="0" err="1"/>
              <a:t>comportamento</a:t>
            </a:r>
            <a:r>
              <a:rPr lang="en-US" sz="1200" dirty="0"/>
              <a:t> da </a:t>
            </a:r>
            <a:r>
              <a:rPr lang="en-US" sz="1200" dirty="0" err="1"/>
              <a:t>diretiva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template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templateUrl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replace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restrict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scope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transclude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entre </a:t>
            </a:r>
            <a:r>
              <a:rPr lang="en-US" sz="1200" dirty="0" err="1">
                <a:solidFill>
                  <a:schemeClr val="accent2"/>
                </a:solidFill>
              </a:rPr>
              <a:t>outras</a:t>
            </a:r>
            <a:r>
              <a:rPr lang="en-US" sz="1200" dirty="0">
                <a:solidFill>
                  <a:schemeClr val="accent2"/>
                </a:solidFill>
              </a:rPr>
              <a:t>…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4700C548-18DB-472E-B64D-48765368DA7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581399" y="1423247"/>
            <a:ext cx="3701284" cy="3803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E57610EF-626A-43B1-92BC-AAD850B86E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2159" y="1954633"/>
            <a:ext cx="3440525" cy="1500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C9B27F-B79F-4992-B7CA-F740F9EECBE4}"/>
              </a:ext>
            </a:extLst>
          </p:cNvPr>
          <p:cNvSpPr/>
          <p:nvPr/>
        </p:nvSpPr>
        <p:spPr>
          <a:xfrm>
            <a:off x="7282682" y="4025523"/>
            <a:ext cx="46265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Tipos</a:t>
            </a:r>
            <a:r>
              <a:rPr lang="en-US" sz="1600" dirty="0"/>
              <a:t> de binds: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@ </a:t>
            </a:r>
            <a:r>
              <a:rPr lang="en-US" sz="1200" dirty="0"/>
              <a:t>- string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=   </a:t>
            </a:r>
            <a:r>
              <a:rPr lang="en-US" sz="1200" dirty="0"/>
              <a:t>- two-way-data-bind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&lt;   </a:t>
            </a:r>
            <a:r>
              <a:rPr lang="en-US" sz="1200" dirty="0"/>
              <a:t>- dynamic expressions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&amp;  </a:t>
            </a:r>
            <a:r>
              <a:rPr lang="en-US" sz="1200" dirty="0"/>
              <a:t>- output</a:t>
            </a:r>
            <a:endParaRPr lang="en-US" sz="1100" dirty="0"/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E04EC303-0473-4FF9-A056-3F702AC93BF4}"/>
              </a:ext>
            </a:extLst>
          </p:cNvPr>
          <p:cNvCxnSpPr>
            <a:stCxn id="12" idx="1"/>
          </p:cNvCxnSpPr>
          <p:nvPr/>
        </p:nvCxnSpPr>
        <p:spPr>
          <a:xfrm rot="10800000">
            <a:off x="2902592" y="2700517"/>
            <a:ext cx="4380091" cy="187900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4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4504-9A53-401D-94A5-2CED2FE4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Este que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8AA08D-930F-439F-B04E-E08F0AB2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0B499D-E3CC-4201-8A27-68047B82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19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F7A178-3497-4F9C-BA3F-F3420BFB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9093" y="1870093"/>
            <a:ext cx="2613814" cy="563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obrigado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31A1A78-759E-42D9-8CF3-AD4242CBB419}"/>
              </a:ext>
            </a:extLst>
          </p:cNvPr>
          <p:cNvSpPr/>
          <p:nvPr/>
        </p:nvSpPr>
        <p:spPr>
          <a:xfrm>
            <a:off x="314270" y="4262158"/>
            <a:ext cx="1847117" cy="18471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E895FA-660B-4232-8A17-B6BAA68D5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5" y="4157183"/>
            <a:ext cx="2057065" cy="2057065"/>
          </a:xfrm>
          <a:prstGeom prst="rect">
            <a:avLst/>
          </a:prstGeom>
        </p:spPr>
      </p:pic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AB6F3ECC-756E-45A2-9805-1F6FF50DA191}"/>
              </a:ext>
            </a:extLst>
          </p:cNvPr>
          <p:cNvSpPr txBox="1">
            <a:spLocks/>
          </p:cNvSpPr>
          <p:nvPr/>
        </p:nvSpPr>
        <p:spPr>
          <a:xfrm>
            <a:off x="2266360" y="4262158"/>
            <a:ext cx="5979314" cy="55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Vitor Bauermann Silveira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91CA24A-143C-40F2-AFF5-519AF90D1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8" y="5263431"/>
            <a:ext cx="418367" cy="3477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F8D7F84-C9C6-4BC5-AB10-806A5F51A8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8" y="4769728"/>
            <a:ext cx="347768" cy="34776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10F30DA-3B19-43A9-8C40-F9ECA6CCE3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9" y="5752425"/>
            <a:ext cx="340432" cy="340432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92C6842-89EF-40B6-B8CA-042F687AB8B4}"/>
              </a:ext>
            </a:extLst>
          </p:cNvPr>
          <p:cNvSpPr/>
          <p:nvPr/>
        </p:nvSpPr>
        <p:spPr>
          <a:xfrm>
            <a:off x="2717747" y="525866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hlinkClick r:id="rId6"/>
              </a:rPr>
              <a:t>https://github.com/vbauermann</a:t>
            </a:r>
            <a:endParaRPr lang="pt-BR" sz="14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F25D4F-1609-42F4-B7DC-9F0188E17465}"/>
              </a:ext>
            </a:extLst>
          </p:cNvPr>
          <p:cNvSpPr/>
          <p:nvPr/>
        </p:nvSpPr>
        <p:spPr>
          <a:xfrm>
            <a:off x="2732075" y="5738992"/>
            <a:ext cx="728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7"/>
              </a:rPr>
              <a:t>https://www.linkedin.com/in/vitor-bauermann-silveira-711274b8/</a:t>
            </a:r>
            <a:endParaRPr lang="pt-BR" sz="16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120244-79C4-4CD4-A715-C32B751A37F0}"/>
              </a:ext>
            </a:extLst>
          </p:cNvPr>
          <p:cNvSpPr/>
          <p:nvPr/>
        </p:nvSpPr>
        <p:spPr>
          <a:xfrm>
            <a:off x="2711706" y="4775411"/>
            <a:ext cx="3054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8"/>
              </a:rPr>
              <a:t>https://twitter.com/vtbauermann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958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A69A0-262F-4BA5-B833-BE9A26EC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591" y="1705521"/>
            <a:ext cx="10515600" cy="2852737"/>
          </a:xfrm>
        </p:spPr>
        <p:txBody>
          <a:bodyPr/>
          <a:lstStyle/>
          <a:p>
            <a:r>
              <a:rPr lang="en-US" dirty="0"/>
              <a:t>AngularJS #3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62D259-AC4B-4810-9B10-F286B02D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9591" y="4657560"/>
            <a:ext cx="10515600" cy="1500187"/>
          </a:xfrm>
        </p:spPr>
        <p:txBody>
          <a:bodyPr/>
          <a:lstStyle/>
          <a:p>
            <a:r>
              <a:rPr lang="en-US" dirty="0" err="1"/>
              <a:t>Diretivas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Resultado de imagem para angularjs">
            <a:extLst>
              <a:ext uri="{FF2B5EF4-FFF2-40B4-BE49-F238E27FC236}">
                <a16:creationId xmlns:a16="http://schemas.microsoft.com/office/drawing/2014/main" id="{8648C47E-7CEF-4CA4-BA3C-76510A1B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3" y="3258067"/>
            <a:ext cx="2149587" cy="21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5E5B-44AC-4509-919C-0D240D6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4267E7-E031-4952-9566-1A2C1FA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6E80BD-F6BE-4005-BE78-CB40364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3</a:t>
            </a:fld>
            <a:endParaRPr lang="pt-BR"/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3A5E775B-9204-4EF5-9202-A84C39F91BAD}"/>
              </a:ext>
            </a:extLst>
          </p:cNvPr>
          <p:cNvSpPr txBox="1">
            <a:spLocks/>
          </p:cNvSpPr>
          <p:nvPr/>
        </p:nvSpPr>
        <p:spPr>
          <a:xfrm>
            <a:off x="401117" y="1489141"/>
            <a:ext cx="7752283" cy="193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Diretivas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extensões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HTML,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permitem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comportamentos</a:t>
            </a:r>
            <a:r>
              <a:rPr lang="en-US" dirty="0"/>
              <a:t> de forma </a:t>
            </a:r>
            <a:r>
              <a:rPr lang="en-US" dirty="0" err="1"/>
              <a:t>declarativa</a:t>
            </a:r>
            <a:r>
              <a:rPr lang="en-US" dirty="0"/>
              <a:t>.</a:t>
            </a:r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57FC746A-092F-40F0-A1BC-C2131B174947}"/>
              </a:ext>
            </a:extLst>
          </p:cNvPr>
          <p:cNvSpPr txBox="1">
            <a:spLocks/>
          </p:cNvSpPr>
          <p:nvPr/>
        </p:nvSpPr>
        <p:spPr>
          <a:xfrm>
            <a:off x="3849995" y="4918141"/>
            <a:ext cx="7752283" cy="193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 as </a:t>
            </a:r>
            <a:r>
              <a:rPr lang="en-US" dirty="0" err="1"/>
              <a:t>extensões</a:t>
            </a:r>
            <a:r>
              <a:rPr lang="en-US" dirty="0"/>
              <a:t> do AngularJS,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à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4401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9B1BC-A3A6-4D12-96A0-417F7C4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191A8E-1DEA-419C-85FC-A3BAD0A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F5AE9-31C7-4DAD-8923-87C5F75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6E93A445-8F14-4CC3-9376-41110FD2E3B0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130175" y="935038"/>
            <a:ext cx="11876088" cy="515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ngApp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Define as “</a:t>
            </a:r>
            <a:r>
              <a:rPr lang="en-US" sz="2000" dirty="0" err="1"/>
              <a:t>fronteiras</a:t>
            </a:r>
            <a:r>
              <a:rPr lang="en-US" sz="2000" dirty="0"/>
              <a:t>” da </a:t>
            </a:r>
            <a:r>
              <a:rPr lang="en-US" sz="2000" dirty="0" err="1"/>
              <a:t>nossa</a:t>
            </a:r>
            <a:r>
              <a:rPr lang="en-US" sz="2000" dirty="0"/>
              <a:t> </a:t>
            </a:r>
            <a:r>
              <a:rPr lang="en-US" sz="2000" dirty="0" err="1"/>
              <a:t>aplicação</a:t>
            </a:r>
            <a:r>
              <a:rPr lang="en-US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ngController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Vincula um element da view </a:t>
            </a:r>
            <a:r>
              <a:rPr lang="en-US" sz="2000" dirty="0" err="1"/>
              <a:t>ao</a:t>
            </a:r>
            <a:r>
              <a:rPr lang="en-US" sz="2000" dirty="0"/>
              <a:t> Controller.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ngBind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Substitui</a:t>
            </a:r>
            <a:r>
              <a:rPr lang="en-US" sz="2000" dirty="0"/>
              <a:t> o </a:t>
            </a:r>
            <a:r>
              <a:rPr lang="en-US" sz="2000" dirty="0" err="1"/>
              <a:t>elemento</a:t>
            </a:r>
            <a:r>
              <a:rPr lang="en-US" sz="2000" dirty="0"/>
              <a:t> (html) por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expressão</a:t>
            </a:r>
            <a:r>
              <a:rPr lang="en-US" sz="2000" dirty="0"/>
              <a:t>.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substituído</a:t>
            </a:r>
            <a:r>
              <a:rPr lang="en-US" sz="2000" dirty="0"/>
              <a:t> pela </a:t>
            </a:r>
            <a:r>
              <a:rPr lang="en-US" sz="2000" dirty="0" err="1"/>
              <a:t>interpolação</a:t>
            </a:r>
            <a:r>
              <a:rPr lang="en-US" sz="2000" dirty="0"/>
              <a:t> (</a:t>
            </a:r>
            <a:r>
              <a:rPr lang="en-US" sz="2000" b="1" dirty="0">
                <a:solidFill>
                  <a:schemeClr val="accent2"/>
                </a:solidFill>
              </a:rPr>
              <a:t>{{ }}</a:t>
            </a:r>
            <a:r>
              <a:rPr lang="en-US" sz="2000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ngRepeat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Permite</a:t>
            </a:r>
            <a:r>
              <a:rPr lang="en-US" sz="2000" dirty="0"/>
              <a:t> a </a:t>
            </a:r>
            <a:r>
              <a:rPr lang="en-US" sz="2000" dirty="0" err="1"/>
              <a:t>iteração</a:t>
            </a:r>
            <a:r>
              <a:rPr lang="en-US" sz="2000" dirty="0"/>
              <a:t> (</a:t>
            </a:r>
            <a:r>
              <a:rPr lang="en-US" sz="2000" dirty="0" err="1"/>
              <a:t>repetição</a:t>
            </a:r>
            <a:r>
              <a:rPr lang="en-US" sz="2000" dirty="0"/>
              <a:t>)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itens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coleção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ngModel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Vincula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propriedade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$scope.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ngClick</a:t>
            </a:r>
            <a:r>
              <a:rPr lang="en-US" sz="2000" b="1" dirty="0">
                <a:solidFill>
                  <a:schemeClr val="accent1"/>
                </a:solidFill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</a:rPr>
              <a:t>ngBlur</a:t>
            </a:r>
            <a:r>
              <a:rPr lang="en-US" sz="2000" b="1" dirty="0">
                <a:solidFill>
                  <a:schemeClr val="accent1"/>
                </a:solidFill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</a:rPr>
              <a:t>ngFocus</a:t>
            </a:r>
            <a:r>
              <a:rPr lang="en-US" sz="2000" b="1" dirty="0">
                <a:solidFill>
                  <a:schemeClr val="accent1"/>
                </a:solidFill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</a:rPr>
              <a:t>ngDblclick</a:t>
            </a:r>
            <a:r>
              <a:rPr lang="en-US" sz="2000" b="1" dirty="0">
                <a:solidFill>
                  <a:schemeClr val="accent1"/>
                </a:solidFill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</a:rPr>
              <a:t>ngCopy</a:t>
            </a:r>
            <a:r>
              <a:rPr lang="en-US" sz="2000" b="1" dirty="0">
                <a:solidFill>
                  <a:schemeClr val="accent1"/>
                </a:solidFill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</a:rPr>
              <a:t>ngCut</a:t>
            </a:r>
            <a:r>
              <a:rPr lang="en-US" sz="2000" b="1" dirty="0">
                <a:solidFill>
                  <a:schemeClr val="accent1"/>
                </a:solidFill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</a:rPr>
              <a:t>ngPaste</a:t>
            </a:r>
            <a:r>
              <a:rPr lang="en-US" sz="2000" b="1" dirty="0">
                <a:solidFill>
                  <a:schemeClr val="accent1"/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Atribuindo</a:t>
            </a:r>
            <a:r>
              <a:rPr lang="en-US" sz="2000" dirty="0"/>
              <a:t> um </a:t>
            </a:r>
            <a:r>
              <a:rPr lang="en-US" sz="2000" dirty="0" err="1"/>
              <a:t>comportamento</a:t>
            </a:r>
            <a:r>
              <a:rPr lang="en-US" sz="2000" dirty="0"/>
              <a:t> à um </a:t>
            </a:r>
            <a:r>
              <a:rPr lang="en-US" sz="2000" dirty="0" err="1"/>
              <a:t>evento</a:t>
            </a:r>
            <a:r>
              <a:rPr lang="en-US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9B1BC-A3A6-4D12-96A0-417F7C4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191A8E-1DEA-419C-85FC-A3BAD0A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F5AE9-31C7-4DAD-8923-87C5F75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6E93A445-8F14-4CC3-9376-41110FD2E3B0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130175" y="935038"/>
            <a:ext cx="11876088" cy="515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ngInclude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Inclui</a:t>
            </a:r>
            <a:r>
              <a:rPr lang="en-US" sz="2000" dirty="0"/>
              <a:t> </a:t>
            </a:r>
            <a:r>
              <a:rPr lang="en-US" sz="2000" dirty="0" err="1"/>
              <a:t>conteúdo</a:t>
            </a:r>
            <a:r>
              <a:rPr lang="en-US" sz="2000" dirty="0"/>
              <a:t> </a:t>
            </a:r>
            <a:r>
              <a:rPr lang="en-US" sz="2000" dirty="0" err="1"/>
              <a:t>dinamicamente</a:t>
            </a:r>
            <a:r>
              <a:rPr lang="en-US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ngDisabled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Desabilita</a:t>
            </a:r>
            <a:r>
              <a:rPr lang="en-US" sz="2000" dirty="0"/>
              <a:t> um </a:t>
            </a:r>
            <a:r>
              <a:rPr lang="en-US" sz="2000" dirty="0" err="1"/>
              <a:t>elemento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expressão</a:t>
            </a:r>
            <a:r>
              <a:rPr lang="en-US" sz="2000" dirty="0"/>
              <a:t> </a:t>
            </a:r>
            <a:r>
              <a:rPr lang="en-US" sz="2000" dirty="0" err="1"/>
              <a:t>definida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ngOptions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Renderiza</a:t>
            </a:r>
            <a:r>
              <a:rPr lang="en-US" sz="2000" dirty="0"/>
              <a:t> as </a:t>
            </a:r>
            <a:r>
              <a:rPr lang="en-US" sz="2000" dirty="0" err="1"/>
              <a:t>opções</a:t>
            </a:r>
            <a:r>
              <a:rPr lang="en-US" sz="2000" dirty="0"/>
              <a:t> de um select.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ngClass</a:t>
            </a:r>
            <a:r>
              <a:rPr lang="en-US" sz="2000" b="1" dirty="0">
                <a:solidFill>
                  <a:schemeClr val="accent1"/>
                </a:solidFill>
              </a:rPr>
              <a:t> e </a:t>
            </a:r>
            <a:r>
              <a:rPr lang="en-US" sz="2000" b="1" dirty="0" err="1">
                <a:solidFill>
                  <a:schemeClr val="accent1"/>
                </a:solidFill>
              </a:rPr>
              <a:t>ngStyle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Aplica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CSS e </a:t>
            </a:r>
            <a:r>
              <a:rPr lang="en-US" sz="2000" dirty="0" err="1"/>
              <a:t>estilos</a:t>
            </a:r>
            <a:r>
              <a:rPr lang="en-US" sz="2000" dirty="0"/>
              <a:t> de forma </a:t>
            </a:r>
            <a:r>
              <a:rPr lang="en-US" sz="2000" dirty="0" err="1"/>
              <a:t>dinâmica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ngIf</a:t>
            </a:r>
            <a:r>
              <a:rPr lang="en-US" sz="2000" b="1" dirty="0">
                <a:solidFill>
                  <a:schemeClr val="accent1"/>
                </a:solidFill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</a:rPr>
              <a:t>ngHide</a:t>
            </a:r>
            <a:r>
              <a:rPr lang="en-US" sz="2000" b="1" dirty="0">
                <a:solidFill>
                  <a:schemeClr val="accent1"/>
                </a:solidFill>
              </a:rPr>
              <a:t> e </a:t>
            </a:r>
            <a:r>
              <a:rPr lang="en-US" sz="2000" b="1" dirty="0" err="1">
                <a:solidFill>
                  <a:schemeClr val="accent1"/>
                </a:solidFill>
              </a:rPr>
              <a:t>ngShow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Esconde</a:t>
            </a:r>
            <a:r>
              <a:rPr lang="en-US" sz="2000" dirty="0"/>
              <a:t> e </a:t>
            </a:r>
            <a:r>
              <a:rPr lang="en-US" sz="2000" dirty="0" err="1"/>
              <a:t>exibe</a:t>
            </a:r>
            <a:r>
              <a:rPr lang="en-US" sz="2000" dirty="0"/>
              <a:t> um </a:t>
            </a:r>
            <a:r>
              <a:rPr lang="en-US" sz="2000" dirty="0" err="1"/>
              <a:t>elemento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expressão</a:t>
            </a:r>
            <a:r>
              <a:rPr lang="en-US" sz="2000" dirty="0"/>
              <a:t>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44F4A-F200-4342-903F-1E0CD78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D9978E-4944-4524-87EE-58D8D516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879240-2436-4195-8D4E-86E88127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AB9E6C-90F3-4155-8780-278B929D0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80" y="1430209"/>
            <a:ext cx="4719451" cy="1027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Nosso</a:t>
            </a:r>
            <a:r>
              <a:rPr lang="en-US" sz="1800" dirty="0"/>
              <a:t> </a:t>
            </a:r>
            <a:r>
              <a:rPr lang="en-US" sz="1800" dirty="0" err="1"/>
              <a:t>objetivo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Diretiva</a:t>
            </a:r>
            <a:r>
              <a:rPr lang="en-US" sz="1800" dirty="0"/>
              <a:t> de </a:t>
            </a:r>
            <a:r>
              <a:rPr lang="en-US" sz="1800" dirty="0" err="1">
                <a:solidFill>
                  <a:srgbClr val="FF0000"/>
                </a:solidFill>
              </a:rPr>
              <a:t>alerta</a:t>
            </a:r>
            <a:r>
              <a:rPr lang="en-US" sz="1800" dirty="0"/>
              <a:t> que </a:t>
            </a:r>
            <a:r>
              <a:rPr lang="en-US" sz="1800" dirty="0" err="1"/>
              <a:t>exiba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mensagem</a:t>
            </a:r>
            <a:r>
              <a:rPr lang="en-US" sz="1800" dirty="0"/>
              <a:t> e um </a:t>
            </a:r>
            <a:r>
              <a:rPr lang="en-US" sz="1800" dirty="0" err="1"/>
              <a:t>título</a:t>
            </a:r>
            <a:r>
              <a:rPr lang="en-US" sz="1800" dirty="0"/>
              <a:t> </a:t>
            </a:r>
            <a:r>
              <a:rPr lang="en-US" sz="1800" dirty="0" err="1"/>
              <a:t>personalizáveis</a:t>
            </a:r>
            <a:r>
              <a:rPr lang="en-US" sz="1800" dirty="0"/>
              <a:t>.</a:t>
            </a:r>
            <a:endParaRPr lang="pt-BR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C71946-C7BE-4BA5-B2A6-0891A5B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30" y="3468848"/>
            <a:ext cx="86880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46BAD81-E839-484D-A101-53110A5A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0" y="1010689"/>
            <a:ext cx="6595799" cy="55241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E9B1BC-A3A6-4D12-96A0-417F7C4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191A8E-1DEA-419C-85FC-A3BAD0A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F5AE9-31C7-4DAD-8923-87C5F75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C392C3-680B-4917-8C9B-48C650BA1BD2}"/>
              </a:ext>
            </a:extLst>
          </p:cNvPr>
          <p:cNvSpPr/>
          <p:nvPr/>
        </p:nvSpPr>
        <p:spPr>
          <a:xfrm>
            <a:off x="7282683" y="1253970"/>
            <a:ext cx="3167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Registrando</a:t>
            </a:r>
            <a:r>
              <a:rPr lang="en-US" sz="1600" dirty="0"/>
              <a:t> a </a:t>
            </a:r>
            <a:r>
              <a:rPr lang="en-US" sz="1600" dirty="0" err="1"/>
              <a:t>diretiva</a:t>
            </a:r>
            <a:r>
              <a:rPr lang="en-US" sz="1600" dirty="0"/>
              <a:t> no </a:t>
            </a:r>
            <a:r>
              <a:rPr lang="en-US" sz="1600" dirty="0" err="1"/>
              <a:t>módulo</a:t>
            </a:r>
            <a:endParaRPr lang="en-US" sz="1600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4700C548-18DB-472E-B64D-48765368DA7F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581399" y="1423246"/>
            <a:ext cx="3701284" cy="3803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6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E3D23463-9BDE-4D46-8893-6FE80140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0" y="1010688"/>
            <a:ext cx="6595799" cy="55241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E9B1BC-A3A6-4D12-96A0-417F7C48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191A8E-1DEA-419C-85FC-A3BAD0A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F5AE9-31C7-4DAD-8923-87C5F75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C392C3-680B-4917-8C9B-48C650BA1BD2}"/>
              </a:ext>
            </a:extLst>
          </p:cNvPr>
          <p:cNvSpPr/>
          <p:nvPr/>
        </p:nvSpPr>
        <p:spPr>
          <a:xfrm>
            <a:off x="7282683" y="1253970"/>
            <a:ext cx="4626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Registrando</a:t>
            </a:r>
            <a:r>
              <a:rPr lang="en-US" sz="1600" dirty="0"/>
              <a:t> a </a:t>
            </a:r>
            <a:r>
              <a:rPr lang="en-US" sz="1600" dirty="0" err="1"/>
              <a:t>diretiva</a:t>
            </a:r>
            <a:r>
              <a:rPr lang="en-US" sz="1600" dirty="0"/>
              <a:t> no </a:t>
            </a:r>
            <a:r>
              <a:rPr lang="en-US" sz="1600" dirty="0" err="1"/>
              <a:t>módulo</a:t>
            </a:r>
            <a:endParaRPr lang="en-US" sz="1600" dirty="0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4700C548-18DB-472E-B64D-48765368DA7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581399" y="1423247"/>
            <a:ext cx="3701284" cy="3803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FED9D803-955F-4FF5-8C5A-373E3E5D75A8}"/>
              </a:ext>
            </a:extLst>
          </p:cNvPr>
          <p:cNvSpPr/>
          <p:nvPr/>
        </p:nvSpPr>
        <p:spPr>
          <a:xfrm>
            <a:off x="7282683" y="1761799"/>
            <a:ext cx="46265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Cria</a:t>
            </a:r>
            <a:r>
              <a:rPr lang="en-US" sz="1600" dirty="0"/>
              <a:t> e </a:t>
            </a:r>
            <a:r>
              <a:rPr lang="en-US" sz="1600" dirty="0" err="1"/>
              <a:t>retorna</a:t>
            </a:r>
            <a:r>
              <a:rPr lang="en-US" sz="1600" dirty="0"/>
              <a:t> o </a:t>
            </a:r>
            <a:r>
              <a:rPr lang="en-US" sz="1600" dirty="0">
                <a:solidFill>
                  <a:schemeClr val="accent1"/>
                </a:solidFill>
              </a:rPr>
              <a:t>Directive Definition Object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      </a:t>
            </a:r>
            <a:r>
              <a:rPr lang="en-US" sz="1200" dirty="0" err="1"/>
              <a:t>Configura</a:t>
            </a:r>
            <a:r>
              <a:rPr lang="en-US" sz="1200" dirty="0"/>
              <a:t> e define o </a:t>
            </a:r>
            <a:r>
              <a:rPr lang="en-US" sz="1200" dirty="0" err="1"/>
              <a:t>comportamento</a:t>
            </a:r>
            <a:r>
              <a:rPr lang="en-US" sz="1200" dirty="0"/>
              <a:t> da </a:t>
            </a:r>
            <a:r>
              <a:rPr lang="en-US" sz="1200" dirty="0" err="1"/>
              <a:t>diretiva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template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templateUrl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replace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restrict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scope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</a:t>
            </a:r>
            <a:r>
              <a:rPr lang="en-US" sz="1200" dirty="0" err="1">
                <a:solidFill>
                  <a:schemeClr val="accent2"/>
                </a:solidFill>
              </a:rPr>
              <a:t>transclude</a:t>
            </a:r>
            <a:endParaRPr lang="en-US" sz="1200" dirty="0">
              <a:solidFill>
                <a:schemeClr val="accent2"/>
              </a:solidFill>
            </a:endParaRPr>
          </a:p>
          <a:p>
            <a:r>
              <a:rPr lang="en-US" sz="1200" dirty="0">
                <a:solidFill>
                  <a:schemeClr val="accent2"/>
                </a:solidFill>
              </a:rPr>
              <a:t>                         entre </a:t>
            </a:r>
            <a:r>
              <a:rPr lang="en-US" sz="1200" dirty="0" err="1">
                <a:solidFill>
                  <a:schemeClr val="accent2"/>
                </a:solidFill>
              </a:rPr>
              <a:t>outras</a:t>
            </a:r>
            <a:r>
              <a:rPr lang="en-US" sz="1200" dirty="0">
                <a:solidFill>
                  <a:schemeClr val="accent2"/>
                </a:solidFill>
              </a:rPr>
              <a:t>…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E57610EF-626A-43B1-92BC-AAD850B86E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81399" y="1954634"/>
            <a:ext cx="3701284" cy="1457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7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01176-73FD-448D-9340-CA4693FE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EF154-B9A4-4714-8271-88BC4B58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6584A-F9A1-459D-AC4D-82FB64D4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9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9B2E09-0450-4748-829C-853D27CB3757}"/>
              </a:ext>
            </a:extLst>
          </p:cNvPr>
          <p:cNvSpPr/>
          <p:nvPr/>
        </p:nvSpPr>
        <p:spPr>
          <a:xfrm>
            <a:off x="3782741" y="1701425"/>
            <a:ext cx="5057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Especifíca</a:t>
            </a:r>
            <a:r>
              <a:rPr lang="en-US" sz="1600" dirty="0"/>
              <a:t> o </a:t>
            </a:r>
            <a:r>
              <a:rPr lang="en-US" sz="1600" dirty="0">
                <a:solidFill>
                  <a:schemeClr val="accent1"/>
                </a:solidFill>
              </a:rPr>
              <a:t>template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a </a:t>
            </a:r>
            <a:r>
              <a:rPr lang="en-US" sz="1600" dirty="0" err="1">
                <a:solidFill>
                  <a:schemeClr val="accent1"/>
                </a:solidFill>
              </a:rPr>
              <a:t>url</a:t>
            </a:r>
            <a:r>
              <a:rPr lang="en-US" sz="1600" dirty="0">
                <a:solidFill>
                  <a:schemeClr val="accent1"/>
                </a:solidFill>
              </a:rPr>
              <a:t> do template</a:t>
            </a:r>
            <a:r>
              <a:rPr lang="en-US" sz="1600" dirty="0"/>
              <a:t> que </a:t>
            </a:r>
            <a:r>
              <a:rPr lang="en-US" sz="1600" dirty="0" err="1"/>
              <a:t>será</a:t>
            </a:r>
            <a:r>
              <a:rPr lang="en-US" sz="1600" dirty="0"/>
              <a:t> </a:t>
            </a:r>
            <a:r>
              <a:rPr lang="en-US" sz="1600" dirty="0" err="1"/>
              <a:t>incluído</a:t>
            </a:r>
            <a:r>
              <a:rPr lang="en-US" sz="1600" dirty="0"/>
              <a:t> dentro do </a:t>
            </a:r>
            <a:r>
              <a:rPr lang="en-US" sz="1600" dirty="0" err="1"/>
              <a:t>elemento</a:t>
            </a:r>
            <a:r>
              <a:rPr lang="en-US" sz="1600" dirty="0"/>
              <a:t> de </a:t>
            </a:r>
            <a:r>
              <a:rPr lang="en-US" sz="1600" dirty="0" err="1"/>
              <a:t>quem</a:t>
            </a:r>
            <a:r>
              <a:rPr lang="en-US" sz="1600" dirty="0"/>
              <a:t> </a:t>
            </a:r>
            <a:r>
              <a:rPr lang="en-US" sz="1600" dirty="0" err="1"/>
              <a:t>usar</a:t>
            </a:r>
            <a:r>
              <a:rPr lang="en-US" sz="1600" dirty="0"/>
              <a:t> a </a:t>
            </a:r>
            <a:r>
              <a:rPr lang="en-US" sz="1600" dirty="0" err="1"/>
              <a:t>diretiva</a:t>
            </a:r>
            <a:r>
              <a:rPr lang="en-US" sz="1600" dirty="0"/>
              <a:t>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74242C-442D-4209-A6EF-9496EA023489}"/>
              </a:ext>
            </a:extLst>
          </p:cNvPr>
          <p:cNvSpPr/>
          <p:nvPr/>
        </p:nvSpPr>
        <p:spPr>
          <a:xfrm>
            <a:off x="8258811" y="3277941"/>
            <a:ext cx="309251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templateUrl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>
                <a:solidFill>
                  <a:schemeClr val="accent1"/>
                </a:solidFill>
              </a:rPr>
              <a:t>“../views/directives/ui-alert.html” 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01317F-27B3-465F-A2D5-987CFDEA1580}"/>
              </a:ext>
            </a:extLst>
          </p:cNvPr>
          <p:cNvSpPr/>
          <p:nvPr/>
        </p:nvSpPr>
        <p:spPr>
          <a:xfrm>
            <a:off x="3782741" y="1060628"/>
            <a:ext cx="4626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template e </a:t>
            </a:r>
            <a:r>
              <a:rPr lang="en-US" sz="2400" b="1" dirty="0" err="1">
                <a:solidFill>
                  <a:schemeClr val="accent2"/>
                </a:solidFill>
              </a:rPr>
              <a:t>templateUrl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1ABF9DF-E595-4012-A357-775F5985BE3F}"/>
              </a:ext>
            </a:extLst>
          </p:cNvPr>
          <p:cNvSpPr/>
          <p:nvPr/>
        </p:nvSpPr>
        <p:spPr>
          <a:xfrm>
            <a:off x="3127078" y="3277941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template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43E12C-F4F5-4290-83DA-D3EAD301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54" y="3829923"/>
            <a:ext cx="592537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1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einamento interno.potx" id="{91F9790B-80B6-4737-BCA0-2CC6CE7A6BB2}" vid="{F521313B-8088-4AF0-8112-06AF918A71F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459288CC11BF4AA4762EB3A77EF850" ma:contentTypeVersion="2" ma:contentTypeDescription="Crie um novo documento." ma:contentTypeScope="" ma:versionID="dd381c43a36d71496e879b842a00d8f6">
  <xsd:schema xmlns:xsd="http://www.w3.org/2001/XMLSchema" xmlns:xs="http://www.w3.org/2001/XMLSchema" xmlns:p="http://schemas.microsoft.com/office/2006/metadata/properties" xmlns:ns2="cdd1632a-d258-4293-bbd9-aeda8dbc9181" targetNamespace="http://schemas.microsoft.com/office/2006/metadata/properties" ma:root="true" ma:fieldsID="e54a8eb89271eef58dd914f9773b67a3" ns2:_="">
    <xsd:import namespace="cdd1632a-d258-4293-bbd9-aeda8dbc91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1632a-d258-4293-bbd9-aeda8dbc9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EBD584-A0EF-4BB9-BCC0-B9BFC821F5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25437D-F47C-411C-8E25-E4E3106954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1632a-d258-4293-bbd9-aeda8dbc9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F78C4B-9435-49E4-B09C-7CB5C6F3242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dd1632a-d258-4293-bbd9-aeda8dbc918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01 - HelloWorld - Mistérios do FrontEnd - AngularJS</Template>
  <TotalTime>1507</TotalTime>
  <Words>767</Words>
  <Application>Microsoft Office PowerPoint</Application>
  <PresentationFormat>Widescreen</PresentationFormat>
  <Paragraphs>184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Candara</vt:lpstr>
      <vt:lpstr>Tema do Office</vt:lpstr>
      <vt:lpstr>Treinamento Interno: </vt:lpstr>
      <vt:lpstr>AngularJS #3</vt:lpstr>
      <vt:lpstr>O que são?</vt:lpstr>
      <vt:lpstr>Exemplos</vt:lpstr>
      <vt:lpstr>Exemplos</vt:lpstr>
      <vt:lpstr>Criando uma diretiva</vt:lpstr>
      <vt:lpstr>Criando uma diretiva</vt:lpstr>
      <vt:lpstr>Criando uma diretiva</vt:lpstr>
      <vt:lpstr>Criando uma diretiva</vt:lpstr>
      <vt:lpstr>Criando uma diretiva</vt:lpstr>
      <vt:lpstr>Criando uma diretiva</vt:lpstr>
      <vt:lpstr>Criando uma diretiva</vt:lpstr>
      <vt:lpstr>Criando uma diretiva</vt:lpstr>
      <vt:lpstr>Criando uma diretiva</vt:lpstr>
      <vt:lpstr>Criando uma diretiva</vt:lpstr>
      <vt:lpstr>Criando uma diretiva</vt:lpstr>
      <vt:lpstr>Criando uma diretiva</vt:lpstr>
      <vt:lpstr>Criando uma diretiva</vt:lpstr>
      <vt:lpstr>Este que vos fala…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Interno:</dc:title>
  <dc:creator>Vitor Bauermann</dc:creator>
  <cp:lastModifiedBy>Vitor Bauermann</cp:lastModifiedBy>
  <cp:revision>186</cp:revision>
  <dcterms:created xsi:type="dcterms:W3CDTF">2019-06-04T12:19:20Z</dcterms:created>
  <dcterms:modified xsi:type="dcterms:W3CDTF">2019-06-17T18:38:07Z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0x01010020459288CC11BF4AA4762EB3A77EF850</vt:lpwstr>
  </property>
</Properties>
</file>