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6"/>
  </p:notesMasterIdLst>
  <p:sldIdLst>
    <p:sldId id="1074" r:id="rId2"/>
    <p:sldId id="1156" r:id="rId3"/>
    <p:sldId id="1161" r:id="rId4"/>
    <p:sldId id="1167" r:id="rId5"/>
    <p:sldId id="383" r:id="rId6"/>
    <p:sldId id="1163" r:id="rId7"/>
    <p:sldId id="1118" r:id="rId8"/>
    <p:sldId id="1168" r:id="rId9"/>
    <p:sldId id="948" r:id="rId10"/>
    <p:sldId id="1162" r:id="rId11"/>
    <p:sldId id="920" r:id="rId12"/>
    <p:sldId id="1154" r:id="rId13"/>
    <p:sldId id="1169" r:id="rId14"/>
    <p:sldId id="115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5" autoAdjust="0"/>
    <p:restoredTop sz="96366" autoAdjust="0"/>
  </p:normalViewPr>
  <p:slideViewPr>
    <p:cSldViewPr snapToGrid="0">
      <p:cViewPr varScale="1">
        <p:scale>
          <a:sx n="95" d="100"/>
          <a:sy n="95" d="100"/>
        </p:scale>
        <p:origin x="120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7DFF2-DCE3-4B8A-BF97-AE001725AA0A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84F4E-EBF9-4E43-9A1A-4B4059414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7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553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化战略是指筹划和指导数字化转型的方略，在高层次上面向未来，在方向性全局性的重大决策问题上选择做什么，不做什么，数字化转型是企业长期的战略，是企业总体战略的重要组成部分，以战略为指引开展数字化转型，将大大提高转型成功的概率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5358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数字化转型战略主要包括：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数字化转型愿景和使命。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数字化转型定位目标。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新商业模式，新业务模式，新管理模式。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数字化转型战略举措。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061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12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032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329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630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174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521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878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995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15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403068"/>
      </p:ext>
    </p:extLst>
  </p:cSld>
  <p:clrMapOvr>
    <a:masterClrMapping/>
  </p:clrMapOvr>
  <p:transition spd="slow" advTm="0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700646"/>
      </p:ext>
    </p:extLst>
  </p:cSld>
  <p:clrMapOvr>
    <a:masterClrMapping/>
  </p:clrMapOvr>
  <p:transition spd="slow" advTm="0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539"/>
      </p:ext>
    </p:extLst>
  </p:cSld>
  <p:clrMapOvr>
    <a:masterClrMapping/>
  </p:clrMapOvr>
  <p:transition spd="slow" advTm="0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21516"/>
      </p:ext>
    </p:extLst>
  </p:cSld>
  <p:clrMapOvr>
    <a:masterClrMapping/>
  </p:clrMapOvr>
  <p:transition spd="slow" advTm="0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06365"/>
      </p:ext>
    </p:extLst>
  </p:cSld>
  <p:clrMapOvr>
    <a:masterClrMapping/>
  </p:clrMapOvr>
  <p:transition spd="slow" advTm="0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2247208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363066"/>
      </p:ext>
    </p:extLst>
  </p:cSld>
  <p:clrMapOvr>
    <a:masterClrMapping/>
  </p:clrMapOvr>
  <p:transition spd="slow" advTm="0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587920"/>
      </p:ext>
    </p:extLst>
  </p:cSld>
  <p:clrMapOvr>
    <a:masterClrMapping/>
  </p:clrMapOvr>
  <p:transition spd="slow" advTm="0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29461"/>
      </p:ext>
    </p:extLst>
  </p:cSld>
  <p:clrMapOvr>
    <a:masterClrMapping/>
  </p:clrMapOvr>
  <p:transition spd="slow" advTm="0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430772"/>
      </p:ext>
    </p:extLst>
  </p:cSld>
  <p:clrMapOvr>
    <a:masterClrMapping/>
  </p:clrMapOvr>
  <p:transition spd="slow" advTm="0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62468"/>
      </p:ext>
    </p:extLst>
  </p:cSld>
  <p:clrMapOvr>
    <a:masterClrMapping/>
  </p:clrMapOvr>
  <p:transition spd="slow" advTm="0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83097"/>
      </p:ext>
    </p:extLst>
  </p:cSld>
  <p:clrMapOvr>
    <a:masterClrMapping/>
  </p:clrMapOvr>
  <p:transition spd="slow" advTm="0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304193"/>
      </p:ext>
    </p:extLst>
  </p:cSld>
  <p:clrMapOvr>
    <a:masterClrMapping/>
  </p:clrMapOvr>
  <p:transition spd="slow" advTm="0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42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transition spd="slow" advTm="0">
    <p:cover/>
  </p:transition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e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6CFDD9E-0FF2-4DBC-99DB-0A2F0EE43648}"/>
              </a:ext>
            </a:extLst>
          </p:cNvPr>
          <p:cNvCxnSpPr/>
          <p:nvPr/>
        </p:nvCxnSpPr>
        <p:spPr>
          <a:xfrm>
            <a:off x="431371" y="836712"/>
            <a:ext cx="11041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86A4A05B-44AC-4A2C-A584-E4758480C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40" y="266932"/>
            <a:ext cx="745105" cy="465691"/>
          </a:xfrm>
          <a:prstGeom prst="rect">
            <a:avLst/>
          </a:prstGeom>
        </p:spPr>
      </p:pic>
      <p:sp>
        <p:nvSpPr>
          <p:cNvPr id="75" name="Title 1">
            <a:extLst>
              <a:ext uri="{FF2B5EF4-FFF2-40B4-BE49-F238E27FC236}">
                <a16:creationId xmlns:a16="http://schemas.microsoft.com/office/drawing/2014/main" id="{EBACA5DB-7EB8-4B3A-949A-25ECF1966DAD}"/>
              </a:ext>
            </a:extLst>
          </p:cNvPr>
          <p:cNvSpPr txBox="1">
            <a:spLocks/>
          </p:cNvSpPr>
          <p:nvPr/>
        </p:nvSpPr>
        <p:spPr>
          <a:xfrm>
            <a:off x="1143840" y="266933"/>
            <a:ext cx="9560672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defTabSz="1219170"/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IPD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数字化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面临的问题和挑战</a:t>
            </a:r>
            <a:endParaRPr lang="en-GB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FF1C3C84-86E6-4293-824F-93918167334A}"/>
              </a:ext>
            </a:extLst>
          </p:cNvPr>
          <p:cNvGrpSpPr/>
          <p:nvPr/>
        </p:nvGrpSpPr>
        <p:grpSpPr>
          <a:xfrm>
            <a:off x="3650391" y="919622"/>
            <a:ext cx="2427715" cy="1115849"/>
            <a:chOff x="4050244" y="1620575"/>
            <a:chExt cx="2378502" cy="1280297"/>
          </a:xfrm>
        </p:grpSpPr>
        <p:sp>
          <p:nvSpPr>
            <p:cNvPr id="66" name="Freeform 3723">
              <a:extLst>
                <a:ext uri="{FF2B5EF4-FFF2-40B4-BE49-F238E27FC236}">
                  <a16:creationId xmlns:a16="http://schemas.microsoft.com/office/drawing/2014/main" id="{E8D7FC29-BC3A-4FB7-AA1C-FFA16B8B116D}"/>
                </a:ext>
              </a:extLst>
            </p:cNvPr>
            <p:cNvSpPr/>
            <p:nvPr/>
          </p:nvSpPr>
          <p:spPr bwMode="auto">
            <a:xfrm>
              <a:off x="4050244" y="1685836"/>
              <a:ext cx="2378502" cy="1215036"/>
            </a:xfrm>
            <a:custGeom>
              <a:avLst/>
              <a:gdLst>
                <a:gd name="T0" fmla="*/ 799 w 799"/>
                <a:gd name="T1" fmla="*/ 140 h 408"/>
                <a:gd name="T2" fmla="*/ 727 w 799"/>
                <a:gd name="T3" fmla="*/ 68 h 408"/>
                <a:gd name="T4" fmla="*/ 212 w 799"/>
                <a:gd name="T5" fmla="*/ 68 h 408"/>
                <a:gd name="T6" fmla="*/ 212 w 799"/>
                <a:gd name="T7" fmla="*/ 23 h 408"/>
                <a:gd name="T8" fmla="*/ 188 w 799"/>
                <a:gd name="T9" fmla="*/ 12 h 408"/>
                <a:gd name="T10" fmla="*/ 13 w 799"/>
                <a:gd name="T11" fmla="*/ 171 h 408"/>
                <a:gd name="T12" fmla="*/ 13 w 799"/>
                <a:gd name="T13" fmla="*/ 214 h 408"/>
                <a:gd name="T14" fmla="*/ 188 w 799"/>
                <a:gd name="T15" fmla="*/ 373 h 408"/>
                <a:gd name="T16" fmla="*/ 212 w 799"/>
                <a:gd name="T17" fmla="*/ 362 h 408"/>
                <a:gd name="T18" fmla="*/ 212 w 799"/>
                <a:gd name="T19" fmla="*/ 322 h 408"/>
                <a:gd name="T20" fmla="*/ 677 w 799"/>
                <a:gd name="T21" fmla="*/ 322 h 408"/>
                <a:gd name="T22" fmla="*/ 707 w 799"/>
                <a:gd name="T23" fmla="*/ 322 h 408"/>
                <a:gd name="T24" fmla="*/ 799 w 799"/>
                <a:gd name="T25" fmla="*/ 408 h 408"/>
                <a:gd name="T26" fmla="*/ 799 w 799"/>
                <a:gd name="T27" fmla="*/ 257 h 408"/>
                <a:gd name="T28" fmla="*/ 799 w 799"/>
                <a:gd name="T29" fmla="*/ 257 h 408"/>
                <a:gd name="T30" fmla="*/ 799 w 799"/>
                <a:gd name="T31" fmla="*/ 250 h 408"/>
                <a:gd name="T32" fmla="*/ 799 w 799"/>
                <a:gd name="T33" fmla="*/ 14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9" h="408">
                  <a:moveTo>
                    <a:pt x="799" y="140"/>
                  </a:moveTo>
                  <a:cubicBezTo>
                    <a:pt x="799" y="100"/>
                    <a:pt x="767" y="68"/>
                    <a:pt x="727" y="68"/>
                  </a:cubicBezTo>
                  <a:cubicBezTo>
                    <a:pt x="212" y="68"/>
                    <a:pt x="212" y="68"/>
                    <a:pt x="212" y="68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212" y="5"/>
                    <a:pt x="201" y="0"/>
                    <a:pt x="188" y="12"/>
                  </a:cubicBezTo>
                  <a:cubicBezTo>
                    <a:pt x="13" y="171"/>
                    <a:pt x="13" y="171"/>
                    <a:pt x="13" y="171"/>
                  </a:cubicBezTo>
                  <a:cubicBezTo>
                    <a:pt x="0" y="183"/>
                    <a:pt x="0" y="202"/>
                    <a:pt x="13" y="214"/>
                  </a:cubicBezTo>
                  <a:cubicBezTo>
                    <a:pt x="188" y="373"/>
                    <a:pt x="188" y="373"/>
                    <a:pt x="188" y="373"/>
                  </a:cubicBezTo>
                  <a:cubicBezTo>
                    <a:pt x="201" y="385"/>
                    <a:pt x="212" y="380"/>
                    <a:pt x="212" y="362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677" y="322"/>
                    <a:pt x="677" y="322"/>
                    <a:pt x="677" y="322"/>
                  </a:cubicBezTo>
                  <a:cubicBezTo>
                    <a:pt x="707" y="322"/>
                    <a:pt x="707" y="322"/>
                    <a:pt x="707" y="322"/>
                  </a:cubicBezTo>
                  <a:cubicBezTo>
                    <a:pt x="756" y="322"/>
                    <a:pt x="796" y="360"/>
                    <a:pt x="799" y="408"/>
                  </a:cubicBezTo>
                  <a:cubicBezTo>
                    <a:pt x="799" y="257"/>
                    <a:pt x="799" y="257"/>
                    <a:pt x="799" y="257"/>
                  </a:cubicBezTo>
                  <a:cubicBezTo>
                    <a:pt x="799" y="257"/>
                    <a:pt x="799" y="257"/>
                    <a:pt x="799" y="257"/>
                  </a:cubicBezTo>
                  <a:cubicBezTo>
                    <a:pt x="799" y="255"/>
                    <a:pt x="799" y="252"/>
                    <a:pt x="799" y="250"/>
                  </a:cubicBezTo>
                  <a:lnTo>
                    <a:pt x="799" y="14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9170">
                <a:lnSpc>
                  <a:spcPct val="120000"/>
                </a:lnSpc>
                <a:defRPr/>
              </a:pPr>
              <a:endParaRPr lang="en-GB" sz="1267" ker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67" name="Freeform 3724">
              <a:extLst>
                <a:ext uri="{FF2B5EF4-FFF2-40B4-BE49-F238E27FC236}">
                  <a16:creationId xmlns:a16="http://schemas.microsoft.com/office/drawing/2014/main" id="{14190DC9-ABB6-4AD5-A6C3-1903B98F2C09}"/>
                </a:ext>
              </a:extLst>
            </p:cNvPr>
            <p:cNvSpPr/>
            <p:nvPr/>
          </p:nvSpPr>
          <p:spPr bwMode="auto">
            <a:xfrm>
              <a:off x="4050244" y="1620575"/>
              <a:ext cx="2378502" cy="1213777"/>
            </a:xfrm>
            <a:custGeom>
              <a:avLst/>
              <a:gdLst>
                <a:gd name="T0" fmla="*/ 799 w 799"/>
                <a:gd name="T1" fmla="*/ 140 h 408"/>
                <a:gd name="T2" fmla="*/ 727 w 799"/>
                <a:gd name="T3" fmla="*/ 68 h 408"/>
                <a:gd name="T4" fmla="*/ 212 w 799"/>
                <a:gd name="T5" fmla="*/ 68 h 408"/>
                <a:gd name="T6" fmla="*/ 212 w 799"/>
                <a:gd name="T7" fmla="*/ 23 h 408"/>
                <a:gd name="T8" fmla="*/ 188 w 799"/>
                <a:gd name="T9" fmla="*/ 12 h 408"/>
                <a:gd name="T10" fmla="*/ 13 w 799"/>
                <a:gd name="T11" fmla="*/ 171 h 408"/>
                <a:gd name="T12" fmla="*/ 13 w 799"/>
                <a:gd name="T13" fmla="*/ 214 h 408"/>
                <a:gd name="T14" fmla="*/ 188 w 799"/>
                <a:gd name="T15" fmla="*/ 373 h 408"/>
                <a:gd name="T16" fmla="*/ 212 w 799"/>
                <a:gd name="T17" fmla="*/ 362 h 408"/>
                <a:gd name="T18" fmla="*/ 212 w 799"/>
                <a:gd name="T19" fmla="*/ 322 h 408"/>
                <a:gd name="T20" fmla="*/ 677 w 799"/>
                <a:gd name="T21" fmla="*/ 322 h 408"/>
                <a:gd name="T22" fmla="*/ 707 w 799"/>
                <a:gd name="T23" fmla="*/ 322 h 408"/>
                <a:gd name="T24" fmla="*/ 799 w 799"/>
                <a:gd name="T25" fmla="*/ 408 h 408"/>
                <a:gd name="T26" fmla="*/ 799 w 799"/>
                <a:gd name="T27" fmla="*/ 257 h 408"/>
                <a:gd name="T28" fmla="*/ 799 w 799"/>
                <a:gd name="T29" fmla="*/ 257 h 408"/>
                <a:gd name="T30" fmla="*/ 799 w 799"/>
                <a:gd name="T31" fmla="*/ 250 h 408"/>
                <a:gd name="T32" fmla="*/ 799 w 799"/>
                <a:gd name="T33" fmla="*/ 14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9" h="408">
                  <a:moveTo>
                    <a:pt x="799" y="140"/>
                  </a:moveTo>
                  <a:cubicBezTo>
                    <a:pt x="799" y="100"/>
                    <a:pt x="767" y="68"/>
                    <a:pt x="727" y="68"/>
                  </a:cubicBezTo>
                  <a:cubicBezTo>
                    <a:pt x="212" y="68"/>
                    <a:pt x="212" y="68"/>
                    <a:pt x="212" y="68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212" y="5"/>
                    <a:pt x="201" y="0"/>
                    <a:pt x="188" y="12"/>
                  </a:cubicBezTo>
                  <a:cubicBezTo>
                    <a:pt x="13" y="171"/>
                    <a:pt x="13" y="171"/>
                    <a:pt x="13" y="171"/>
                  </a:cubicBezTo>
                  <a:cubicBezTo>
                    <a:pt x="0" y="183"/>
                    <a:pt x="0" y="202"/>
                    <a:pt x="13" y="214"/>
                  </a:cubicBezTo>
                  <a:cubicBezTo>
                    <a:pt x="188" y="373"/>
                    <a:pt x="188" y="373"/>
                    <a:pt x="188" y="373"/>
                  </a:cubicBezTo>
                  <a:cubicBezTo>
                    <a:pt x="201" y="385"/>
                    <a:pt x="212" y="380"/>
                    <a:pt x="212" y="362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677" y="322"/>
                    <a:pt x="677" y="322"/>
                    <a:pt x="677" y="322"/>
                  </a:cubicBezTo>
                  <a:cubicBezTo>
                    <a:pt x="707" y="322"/>
                    <a:pt x="707" y="322"/>
                    <a:pt x="707" y="322"/>
                  </a:cubicBezTo>
                  <a:cubicBezTo>
                    <a:pt x="756" y="322"/>
                    <a:pt x="796" y="360"/>
                    <a:pt x="799" y="408"/>
                  </a:cubicBezTo>
                  <a:cubicBezTo>
                    <a:pt x="799" y="257"/>
                    <a:pt x="799" y="257"/>
                    <a:pt x="799" y="257"/>
                  </a:cubicBezTo>
                  <a:cubicBezTo>
                    <a:pt x="799" y="257"/>
                    <a:pt x="799" y="257"/>
                    <a:pt x="799" y="257"/>
                  </a:cubicBezTo>
                  <a:cubicBezTo>
                    <a:pt x="799" y="254"/>
                    <a:pt x="799" y="252"/>
                    <a:pt x="799" y="250"/>
                  </a:cubicBezTo>
                  <a:lnTo>
                    <a:pt x="799" y="14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9170">
                <a:lnSpc>
                  <a:spcPct val="120000"/>
                </a:lnSpc>
                <a:defRPr/>
              </a:pPr>
              <a:endParaRPr lang="en-GB" sz="1267" ker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30DC800-3B94-494C-8382-D46C30A8D839}"/>
              </a:ext>
            </a:extLst>
          </p:cNvPr>
          <p:cNvGrpSpPr/>
          <p:nvPr/>
        </p:nvGrpSpPr>
        <p:grpSpPr>
          <a:xfrm>
            <a:off x="6078106" y="965908"/>
            <a:ext cx="2430281" cy="1081992"/>
            <a:chOff x="6428745" y="1195294"/>
            <a:chExt cx="2381016" cy="1241449"/>
          </a:xfrm>
        </p:grpSpPr>
        <p:sp>
          <p:nvSpPr>
            <p:cNvPr id="69" name="Freeform 3735">
              <a:extLst>
                <a:ext uri="{FF2B5EF4-FFF2-40B4-BE49-F238E27FC236}">
                  <a16:creationId xmlns:a16="http://schemas.microsoft.com/office/drawing/2014/main" id="{AAE12F9B-447C-4A2B-82AC-31EF4E221F39}"/>
                </a:ext>
              </a:extLst>
            </p:cNvPr>
            <p:cNvSpPr/>
            <p:nvPr/>
          </p:nvSpPr>
          <p:spPr bwMode="auto">
            <a:xfrm>
              <a:off x="6428745" y="1221707"/>
              <a:ext cx="2381016" cy="1215036"/>
            </a:xfrm>
            <a:custGeom>
              <a:avLst/>
              <a:gdLst>
                <a:gd name="T0" fmla="*/ 0 w 800"/>
                <a:gd name="T1" fmla="*/ 140 h 408"/>
                <a:gd name="T2" fmla="*/ 72 w 800"/>
                <a:gd name="T3" fmla="*/ 68 h 408"/>
                <a:gd name="T4" fmla="*/ 587 w 800"/>
                <a:gd name="T5" fmla="*/ 68 h 408"/>
                <a:gd name="T6" fmla="*/ 587 w 800"/>
                <a:gd name="T7" fmla="*/ 23 h 408"/>
                <a:gd name="T8" fmla="*/ 611 w 800"/>
                <a:gd name="T9" fmla="*/ 12 h 408"/>
                <a:gd name="T10" fmla="*/ 786 w 800"/>
                <a:gd name="T11" fmla="*/ 171 h 408"/>
                <a:gd name="T12" fmla="*/ 786 w 800"/>
                <a:gd name="T13" fmla="*/ 214 h 408"/>
                <a:gd name="T14" fmla="*/ 611 w 800"/>
                <a:gd name="T15" fmla="*/ 373 h 408"/>
                <a:gd name="T16" fmla="*/ 587 w 800"/>
                <a:gd name="T17" fmla="*/ 362 h 408"/>
                <a:gd name="T18" fmla="*/ 587 w 800"/>
                <a:gd name="T19" fmla="*/ 322 h 408"/>
                <a:gd name="T20" fmla="*/ 122 w 800"/>
                <a:gd name="T21" fmla="*/ 322 h 408"/>
                <a:gd name="T22" fmla="*/ 92 w 800"/>
                <a:gd name="T23" fmla="*/ 322 h 408"/>
                <a:gd name="T24" fmla="*/ 0 w 800"/>
                <a:gd name="T25" fmla="*/ 408 h 408"/>
                <a:gd name="T26" fmla="*/ 0 w 800"/>
                <a:gd name="T27" fmla="*/ 257 h 408"/>
                <a:gd name="T28" fmla="*/ 0 w 800"/>
                <a:gd name="T29" fmla="*/ 257 h 408"/>
                <a:gd name="T30" fmla="*/ 0 w 800"/>
                <a:gd name="T31" fmla="*/ 250 h 408"/>
                <a:gd name="T32" fmla="*/ 0 w 800"/>
                <a:gd name="T33" fmla="*/ 14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0" h="408">
                  <a:moveTo>
                    <a:pt x="0" y="140"/>
                  </a:moveTo>
                  <a:cubicBezTo>
                    <a:pt x="0" y="100"/>
                    <a:pt x="32" y="68"/>
                    <a:pt x="72" y="68"/>
                  </a:cubicBezTo>
                  <a:cubicBezTo>
                    <a:pt x="587" y="68"/>
                    <a:pt x="587" y="68"/>
                    <a:pt x="587" y="68"/>
                  </a:cubicBezTo>
                  <a:cubicBezTo>
                    <a:pt x="587" y="23"/>
                    <a:pt x="587" y="23"/>
                    <a:pt x="587" y="23"/>
                  </a:cubicBezTo>
                  <a:cubicBezTo>
                    <a:pt x="587" y="5"/>
                    <a:pt x="598" y="0"/>
                    <a:pt x="611" y="12"/>
                  </a:cubicBezTo>
                  <a:cubicBezTo>
                    <a:pt x="786" y="171"/>
                    <a:pt x="786" y="171"/>
                    <a:pt x="786" y="171"/>
                  </a:cubicBezTo>
                  <a:cubicBezTo>
                    <a:pt x="800" y="183"/>
                    <a:pt x="800" y="202"/>
                    <a:pt x="786" y="214"/>
                  </a:cubicBezTo>
                  <a:cubicBezTo>
                    <a:pt x="611" y="373"/>
                    <a:pt x="611" y="373"/>
                    <a:pt x="611" y="373"/>
                  </a:cubicBezTo>
                  <a:cubicBezTo>
                    <a:pt x="598" y="385"/>
                    <a:pt x="587" y="380"/>
                    <a:pt x="587" y="362"/>
                  </a:cubicBezTo>
                  <a:cubicBezTo>
                    <a:pt x="587" y="322"/>
                    <a:pt x="587" y="322"/>
                    <a:pt x="587" y="322"/>
                  </a:cubicBezTo>
                  <a:cubicBezTo>
                    <a:pt x="122" y="322"/>
                    <a:pt x="122" y="322"/>
                    <a:pt x="122" y="322"/>
                  </a:cubicBezTo>
                  <a:cubicBezTo>
                    <a:pt x="92" y="322"/>
                    <a:pt x="92" y="322"/>
                    <a:pt x="92" y="322"/>
                  </a:cubicBezTo>
                  <a:cubicBezTo>
                    <a:pt x="43" y="322"/>
                    <a:pt x="3" y="360"/>
                    <a:pt x="0" y="408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5"/>
                    <a:pt x="0" y="252"/>
                    <a:pt x="0" y="25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9170">
                <a:lnSpc>
                  <a:spcPct val="120000"/>
                </a:lnSpc>
                <a:defRPr/>
              </a:pPr>
              <a:endParaRPr lang="en-GB" sz="1267" ker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70" name="Freeform 3736">
              <a:extLst>
                <a:ext uri="{FF2B5EF4-FFF2-40B4-BE49-F238E27FC236}">
                  <a16:creationId xmlns:a16="http://schemas.microsoft.com/office/drawing/2014/main" id="{18B32B29-18EB-41A8-A097-D843AEF7C606}"/>
                </a:ext>
              </a:extLst>
            </p:cNvPr>
            <p:cNvSpPr/>
            <p:nvPr/>
          </p:nvSpPr>
          <p:spPr bwMode="auto">
            <a:xfrm>
              <a:off x="6428745" y="1195294"/>
              <a:ext cx="2381016" cy="1213777"/>
            </a:xfrm>
            <a:custGeom>
              <a:avLst/>
              <a:gdLst>
                <a:gd name="T0" fmla="*/ 0 w 800"/>
                <a:gd name="T1" fmla="*/ 140 h 408"/>
                <a:gd name="T2" fmla="*/ 72 w 800"/>
                <a:gd name="T3" fmla="*/ 68 h 408"/>
                <a:gd name="T4" fmla="*/ 587 w 800"/>
                <a:gd name="T5" fmla="*/ 68 h 408"/>
                <a:gd name="T6" fmla="*/ 587 w 800"/>
                <a:gd name="T7" fmla="*/ 23 h 408"/>
                <a:gd name="T8" fmla="*/ 611 w 800"/>
                <a:gd name="T9" fmla="*/ 12 h 408"/>
                <a:gd name="T10" fmla="*/ 786 w 800"/>
                <a:gd name="T11" fmla="*/ 171 h 408"/>
                <a:gd name="T12" fmla="*/ 786 w 800"/>
                <a:gd name="T13" fmla="*/ 214 h 408"/>
                <a:gd name="T14" fmla="*/ 611 w 800"/>
                <a:gd name="T15" fmla="*/ 373 h 408"/>
                <a:gd name="T16" fmla="*/ 587 w 800"/>
                <a:gd name="T17" fmla="*/ 362 h 408"/>
                <a:gd name="T18" fmla="*/ 587 w 800"/>
                <a:gd name="T19" fmla="*/ 322 h 408"/>
                <a:gd name="T20" fmla="*/ 122 w 800"/>
                <a:gd name="T21" fmla="*/ 322 h 408"/>
                <a:gd name="T22" fmla="*/ 92 w 800"/>
                <a:gd name="T23" fmla="*/ 322 h 408"/>
                <a:gd name="T24" fmla="*/ 0 w 800"/>
                <a:gd name="T25" fmla="*/ 408 h 408"/>
                <a:gd name="T26" fmla="*/ 0 w 800"/>
                <a:gd name="T27" fmla="*/ 257 h 408"/>
                <a:gd name="T28" fmla="*/ 0 w 800"/>
                <a:gd name="T29" fmla="*/ 257 h 408"/>
                <a:gd name="T30" fmla="*/ 0 w 800"/>
                <a:gd name="T31" fmla="*/ 250 h 408"/>
                <a:gd name="T32" fmla="*/ 0 w 800"/>
                <a:gd name="T33" fmla="*/ 14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0" h="408">
                  <a:moveTo>
                    <a:pt x="0" y="140"/>
                  </a:moveTo>
                  <a:cubicBezTo>
                    <a:pt x="0" y="100"/>
                    <a:pt x="32" y="68"/>
                    <a:pt x="72" y="68"/>
                  </a:cubicBezTo>
                  <a:cubicBezTo>
                    <a:pt x="587" y="68"/>
                    <a:pt x="587" y="68"/>
                    <a:pt x="587" y="68"/>
                  </a:cubicBezTo>
                  <a:cubicBezTo>
                    <a:pt x="587" y="23"/>
                    <a:pt x="587" y="23"/>
                    <a:pt x="587" y="23"/>
                  </a:cubicBezTo>
                  <a:cubicBezTo>
                    <a:pt x="587" y="5"/>
                    <a:pt x="598" y="0"/>
                    <a:pt x="611" y="12"/>
                  </a:cubicBezTo>
                  <a:cubicBezTo>
                    <a:pt x="786" y="171"/>
                    <a:pt x="786" y="171"/>
                    <a:pt x="786" y="171"/>
                  </a:cubicBezTo>
                  <a:cubicBezTo>
                    <a:pt x="800" y="183"/>
                    <a:pt x="800" y="202"/>
                    <a:pt x="786" y="214"/>
                  </a:cubicBezTo>
                  <a:cubicBezTo>
                    <a:pt x="611" y="373"/>
                    <a:pt x="611" y="373"/>
                    <a:pt x="611" y="373"/>
                  </a:cubicBezTo>
                  <a:cubicBezTo>
                    <a:pt x="598" y="385"/>
                    <a:pt x="587" y="380"/>
                    <a:pt x="587" y="362"/>
                  </a:cubicBezTo>
                  <a:cubicBezTo>
                    <a:pt x="587" y="322"/>
                    <a:pt x="587" y="322"/>
                    <a:pt x="587" y="322"/>
                  </a:cubicBezTo>
                  <a:cubicBezTo>
                    <a:pt x="122" y="322"/>
                    <a:pt x="122" y="322"/>
                    <a:pt x="122" y="322"/>
                  </a:cubicBezTo>
                  <a:cubicBezTo>
                    <a:pt x="92" y="322"/>
                    <a:pt x="92" y="322"/>
                    <a:pt x="92" y="322"/>
                  </a:cubicBezTo>
                  <a:cubicBezTo>
                    <a:pt x="43" y="322"/>
                    <a:pt x="3" y="360"/>
                    <a:pt x="0" y="408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4"/>
                    <a:pt x="0" y="252"/>
                    <a:pt x="0" y="25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9170">
                <a:lnSpc>
                  <a:spcPct val="120000"/>
                </a:lnSpc>
                <a:defRPr/>
              </a:pPr>
              <a:endParaRPr lang="en-GB" sz="1267" ker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</p:grpSp>
      <p:sp>
        <p:nvSpPr>
          <p:cNvPr id="97" name="TextBox 79">
            <a:extLst>
              <a:ext uri="{FF2B5EF4-FFF2-40B4-BE49-F238E27FC236}">
                <a16:creationId xmlns:a16="http://schemas.microsoft.com/office/drawing/2014/main" id="{B1AF252B-247B-48F1-956A-DE3BAC5ED480}"/>
              </a:ext>
            </a:extLst>
          </p:cNvPr>
          <p:cNvSpPr txBox="1"/>
          <p:nvPr/>
        </p:nvSpPr>
        <p:spPr>
          <a:xfrm>
            <a:off x="6673782" y="1184169"/>
            <a:ext cx="1471244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91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itchFamily="34" charset="0"/>
              </a:rPr>
              <a:t>特性</a:t>
            </a:r>
            <a:endParaRPr lang="en-GB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98" name="TextBox 80">
            <a:extLst>
              <a:ext uri="{FF2B5EF4-FFF2-40B4-BE49-F238E27FC236}">
                <a16:creationId xmlns:a16="http://schemas.microsoft.com/office/drawing/2014/main" id="{1B6E2265-9D40-4DC1-8A57-9D8E3237FFCB}"/>
              </a:ext>
            </a:extLst>
          </p:cNvPr>
          <p:cNvSpPr txBox="1"/>
          <p:nvPr/>
        </p:nvSpPr>
        <p:spPr>
          <a:xfrm>
            <a:off x="4606862" y="1171254"/>
            <a:ext cx="1471244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91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itchFamily="34" charset="0"/>
              </a:rPr>
              <a:t>共性</a:t>
            </a:r>
            <a:endParaRPr lang="en-GB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6E40D24-75F2-45F0-8854-1E7DD178F8F9}"/>
              </a:ext>
            </a:extLst>
          </p:cNvPr>
          <p:cNvSpPr/>
          <p:nvPr/>
        </p:nvSpPr>
        <p:spPr>
          <a:xfrm>
            <a:off x="482288" y="2047900"/>
            <a:ext cx="5376057" cy="4233427"/>
          </a:xfrm>
          <a:prstGeom prst="rect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457189" indent="-457189" defTabSz="121917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文化和观念的冲突</a:t>
            </a:r>
            <a:endParaRPr lang="en-US" altLang="zh-CN" sz="1867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89" indent="-457189" defTabSz="121917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组织和人才</a:t>
            </a:r>
            <a:r>
              <a:rPr lang="zh-CN" altLang="en-US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的能力缺失</a:t>
            </a:r>
            <a:endParaRPr lang="en-US" altLang="zh-CN" sz="1867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89" indent="-457189" defTabSz="121917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缺乏业务场景和应用模块分析</a:t>
            </a:r>
            <a:endParaRPr lang="zh-CN" altLang="zh-CN" sz="1867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89" indent="-457189" defTabSz="121917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ICT</a:t>
            </a:r>
            <a:r>
              <a:rPr lang="zh-CN" altLang="zh-CN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新技术的驾驭和整合</a:t>
            </a:r>
          </a:p>
          <a:p>
            <a:pPr marL="457189" indent="-457189" defTabSz="121917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战略与业务战略，</a:t>
            </a:r>
            <a:r>
              <a:rPr lang="en-US" altLang="zh-CN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与业务如何紧密结合</a:t>
            </a:r>
          </a:p>
          <a:p>
            <a:pPr marL="457189" indent="-457189" defTabSz="121917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如何兼顾企业架构的前瞻性和实操性，现有</a:t>
            </a:r>
            <a:r>
              <a:rPr lang="en-US" altLang="zh-CN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如何过渡</a:t>
            </a:r>
            <a:endParaRPr lang="en-US" altLang="zh-CN" sz="1867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89" indent="-457189" defTabSz="121917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数据分散，缺乏定义，关系复杂</a:t>
            </a:r>
            <a:endParaRPr lang="en-US" altLang="zh-CN" sz="1867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89" indent="-457189" defTabSz="121917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一个长期</a:t>
            </a:r>
            <a:r>
              <a:rPr lang="zh-CN" altLang="en-US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系统工程</a:t>
            </a:r>
            <a:endParaRPr lang="en-GB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AC9D00D-5C86-482B-BC46-84A05887FC75}"/>
              </a:ext>
            </a:extLst>
          </p:cNvPr>
          <p:cNvSpPr/>
          <p:nvPr/>
        </p:nvSpPr>
        <p:spPr>
          <a:xfrm>
            <a:off x="6318799" y="2047900"/>
            <a:ext cx="5291707" cy="4233427"/>
          </a:xfrm>
          <a:prstGeom prst="rect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457189" indent="-457189" defTabSz="121917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持续降成本</a:t>
            </a:r>
            <a:endParaRPr lang="en-US" altLang="zh-CN" sz="1867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89" indent="-457189" defTabSz="121917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持续提效率</a:t>
            </a:r>
            <a:endParaRPr lang="en-US" altLang="zh-CN" sz="1867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89" indent="-457189" defTabSz="121917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快速响应不确定业务变化</a:t>
            </a:r>
            <a:endParaRPr lang="en-US" altLang="zh-CN" sz="1867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89" indent="-457189" defTabSz="121917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资源和数据的有效整合与利用</a:t>
            </a:r>
            <a:endParaRPr lang="en-US" altLang="zh-CN" sz="1867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89" indent="-457189" defTabSz="121917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服务化组织能力提升</a:t>
            </a:r>
            <a:endParaRPr lang="en-US" altLang="zh-CN" sz="1867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89" indent="-457189" defTabSz="121917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业务集中化，平台化</a:t>
            </a:r>
            <a:endParaRPr lang="en-US" altLang="zh-CN" sz="1867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89" indent="-457189" defTabSz="121917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智能化等新技术应用</a:t>
            </a:r>
            <a:endParaRPr lang="en-GB" altLang="zh-CN" sz="1867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313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7958-091B-49CD-8EEA-5A5EF6AE0508}"/>
              </a:ext>
            </a:extLst>
          </p:cNvPr>
          <p:cNvSpPr txBox="1">
            <a:spLocks/>
          </p:cNvSpPr>
          <p:nvPr/>
        </p:nvSpPr>
        <p:spPr>
          <a:xfrm>
            <a:off x="1143840" y="266933"/>
            <a:ext cx="10353331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defTabSz="1219170">
              <a:defRPr/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IPD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领域数字化转型建议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GB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6CFDD9E-0FF2-4DBC-99DB-0A2F0EE43648}"/>
              </a:ext>
            </a:extLst>
          </p:cNvPr>
          <p:cNvCxnSpPr/>
          <p:nvPr/>
        </p:nvCxnSpPr>
        <p:spPr>
          <a:xfrm>
            <a:off x="431371" y="836712"/>
            <a:ext cx="11041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86A4A05B-44AC-4A2C-A584-E4758480C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40" y="266932"/>
            <a:ext cx="745105" cy="46569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AA3C9940-275F-43ED-B87B-C08C7F330146}"/>
              </a:ext>
            </a:extLst>
          </p:cNvPr>
          <p:cNvSpPr/>
          <p:nvPr/>
        </p:nvSpPr>
        <p:spPr>
          <a:xfrm>
            <a:off x="252312" y="1864734"/>
            <a:ext cx="5572738" cy="3920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73996DFD-F5F1-4A1C-B84C-3F8175779CAA}"/>
              </a:ext>
            </a:extLst>
          </p:cNvPr>
          <p:cNvSpPr txBox="1"/>
          <p:nvPr/>
        </p:nvSpPr>
        <p:spPr>
          <a:xfrm>
            <a:off x="219770" y="1049070"/>
            <a:ext cx="5682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建议三：遵循规范方法，先规划后实施，稳步推进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IPD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数字化变革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2DDE38-ABC7-415D-B960-A0727734F464}"/>
              </a:ext>
            </a:extLst>
          </p:cNvPr>
          <p:cNvSpPr/>
          <p:nvPr/>
        </p:nvSpPr>
        <p:spPr>
          <a:xfrm>
            <a:off x="6127254" y="1864734"/>
            <a:ext cx="5572738" cy="3920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F6BC5E6-2119-4509-B8DF-522D25AE9087}"/>
              </a:ext>
            </a:extLst>
          </p:cNvPr>
          <p:cNvSpPr/>
          <p:nvPr/>
        </p:nvSpPr>
        <p:spPr>
          <a:xfrm>
            <a:off x="7903634" y="2073163"/>
            <a:ext cx="1145400" cy="43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IPD</a:t>
            </a:r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数字化变革管理委员会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67D3878-6583-4F2A-9A5E-E8069C57477C}"/>
              </a:ext>
            </a:extLst>
          </p:cNvPr>
          <p:cNvSpPr/>
          <p:nvPr/>
        </p:nvSpPr>
        <p:spPr>
          <a:xfrm>
            <a:off x="6596739" y="3234150"/>
            <a:ext cx="936312" cy="1822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业务架构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969F75D-EBD5-46CE-A325-B4C4FFC86DF5}"/>
              </a:ext>
            </a:extLst>
          </p:cNvPr>
          <p:cNvSpPr/>
          <p:nvPr/>
        </p:nvSpPr>
        <p:spPr>
          <a:xfrm>
            <a:off x="6596739" y="3450006"/>
            <a:ext cx="936312" cy="1822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应用架构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FDF9C37-6C4D-4A5B-A067-F63E135AD16A}"/>
              </a:ext>
            </a:extLst>
          </p:cNvPr>
          <p:cNvSpPr/>
          <p:nvPr/>
        </p:nvSpPr>
        <p:spPr>
          <a:xfrm>
            <a:off x="6596739" y="3673714"/>
            <a:ext cx="936312" cy="1822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E34AA8E-4A36-4A32-8BD6-5770F41EA057}"/>
              </a:ext>
            </a:extLst>
          </p:cNvPr>
          <p:cNvSpPr/>
          <p:nvPr/>
        </p:nvSpPr>
        <p:spPr>
          <a:xfrm>
            <a:off x="6596739" y="3887387"/>
            <a:ext cx="936312" cy="1822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数据架构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09CFBA3-12B2-470A-B414-3F42A0C6DFC0}"/>
              </a:ext>
            </a:extLst>
          </p:cNvPr>
          <p:cNvSpPr/>
          <p:nvPr/>
        </p:nvSpPr>
        <p:spPr>
          <a:xfrm>
            <a:off x="8716899" y="2731165"/>
            <a:ext cx="936312" cy="43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PMO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5F7F7C6-E7C3-4592-8E00-B2AE0B83DAC2}"/>
              </a:ext>
            </a:extLst>
          </p:cNvPr>
          <p:cNvSpPr/>
          <p:nvPr/>
        </p:nvSpPr>
        <p:spPr>
          <a:xfrm>
            <a:off x="7291655" y="2731165"/>
            <a:ext cx="936312" cy="43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架构委员会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BF35A1B-4E9D-46A2-A1CD-22AF322991BB}"/>
              </a:ext>
            </a:extLst>
          </p:cNvPr>
          <p:cNvCxnSpPr/>
          <p:nvPr/>
        </p:nvCxnSpPr>
        <p:spPr>
          <a:xfrm flipH="1">
            <a:off x="7769655" y="3161483"/>
            <a:ext cx="0" cy="817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B8FC998-361D-4FF2-BF6B-0FB274FCB08C}"/>
              </a:ext>
            </a:extLst>
          </p:cNvPr>
          <p:cNvCxnSpPr>
            <a:stCxn id="23" idx="3"/>
          </p:cNvCxnSpPr>
          <p:nvPr/>
        </p:nvCxnSpPr>
        <p:spPr>
          <a:xfrm flipV="1">
            <a:off x="7533051" y="3325281"/>
            <a:ext cx="2366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FBF9FFA-0E3D-485B-980A-3F146674DD39}"/>
              </a:ext>
            </a:extLst>
          </p:cNvPr>
          <p:cNvCxnSpPr/>
          <p:nvPr/>
        </p:nvCxnSpPr>
        <p:spPr>
          <a:xfrm flipV="1">
            <a:off x="7529127" y="3541136"/>
            <a:ext cx="2366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431C72F-F14A-4788-8E2B-5C8056D992C0}"/>
              </a:ext>
            </a:extLst>
          </p:cNvPr>
          <p:cNvCxnSpPr/>
          <p:nvPr/>
        </p:nvCxnSpPr>
        <p:spPr>
          <a:xfrm flipV="1">
            <a:off x="7534979" y="3764845"/>
            <a:ext cx="2366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8349210-8794-4D98-920A-45D959E99697}"/>
              </a:ext>
            </a:extLst>
          </p:cNvPr>
          <p:cNvCxnSpPr/>
          <p:nvPr/>
        </p:nvCxnSpPr>
        <p:spPr>
          <a:xfrm flipV="1">
            <a:off x="7534979" y="3978518"/>
            <a:ext cx="2366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5F06FABE-94A5-431F-BB30-DA27049D69B2}"/>
              </a:ext>
            </a:extLst>
          </p:cNvPr>
          <p:cNvSpPr/>
          <p:nvPr/>
        </p:nvSpPr>
        <p:spPr>
          <a:xfrm>
            <a:off x="7705366" y="4326225"/>
            <a:ext cx="2505305" cy="2967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A2EC2D6-2A1D-4E8B-A580-011C78C2A036}"/>
              </a:ext>
            </a:extLst>
          </p:cNvPr>
          <p:cNvSpPr/>
          <p:nvPr/>
        </p:nvSpPr>
        <p:spPr>
          <a:xfrm>
            <a:off x="7714025" y="4729786"/>
            <a:ext cx="2505305" cy="2967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47E93A5-14E6-4C7C-869A-951FB993C10D}"/>
              </a:ext>
            </a:extLst>
          </p:cNvPr>
          <p:cNvSpPr/>
          <p:nvPr/>
        </p:nvSpPr>
        <p:spPr>
          <a:xfrm>
            <a:off x="7714024" y="5135757"/>
            <a:ext cx="2505305" cy="2967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E3BD8C1-4A55-452F-8AEE-0CEEF192EE0A}"/>
              </a:ext>
            </a:extLst>
          </p:cNvPr>
          <p:cNvCxnSpPr/>
          <p:nvPr/>
        </p:nvCxnSpPr>
        <p:spPr>
          <a:xfrm>
            <a:off x="8471756" y="2503481"/>
            <a:ext cx="0" cy="164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6498E08-391E-4A19-8C27-6972D700C7BC}"/>
              </a:ext>
            </a:extLst>
          </p:cNvPr>
          <p:cNvCxnSpPr/>
          <p:nvPr/>
        </p:nvCxnSpPr>
        <p:spPr>
          <a:xfrm flipV="1">
            <a:off x="8235152" y="2946324"/>
            <a:ext cx="2366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93B91D0-CC65-40FD-9A2C-4773EA75F805}"/>
              </a:ext>
            </a:extLst>
          </p:cNvPr>
          <p:cNvCxnSpPr/>
          <p:nvPr/>
        </p:nvCxnSpPr>
        <p:spPr>
          <a:xfrm flipV="1">
            <a:off x="8476334" y="2946324"/>
            <a:ext cx="2366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39ECF0F-1564-4C0D-8DD1-27CE2ED0B195}"/>
              </a:ext>
            </a:extLst>
          </p:cNvPr>
          <p:cNvCxnSpPr/>
          <p:nvPr/>
        </p:nvCxnSpPr>
        <p:spPr>
          <a:xfrm flipV="1">
            <a:off x="7468762" y="4154412"/>
            <a:ext cx="100757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2287AB9C-8B74-4306-9C5B-DF7D539FCB1B}"/>
              </a:ext>
            </a:extLst>
          </p:cNvPr>
          <p:cNvCxnSpPr/>
          <p:nvPr/>
        </p:nvCxnSpPr>
        <p:spPr>
          <a:xfrm>
            <a:off x="7475302" y="4156993"/>
            <a:ext cx="0" cy="1119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986BD7A-C224-4A06-8D15-548E218A1419}"/>
              </a:ext>
            </a:extLst>
          </p:cNvPr>
          <p:cNvCxnSpPr/>
          <p:nvPr/>
        </p:nvCxnSpPr>
        <p:spPr>
          <a:xfrm flipV="1">
            <a:off x="7477421" y="4517664"/>
            <a:ext cx="2366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BE41DB8-6E12-462A-83C7-37C1FD83B692}"/>
              </a:ext>
            </a:extLst>
          </p:cNvPr>
          <p:cNvCxnSpPr/>
          <p:nvPr/>
        </p:nvCxnSpPr>
        <p:spPr>
          <a:xfrm flipV="1">
            <a:off x="7477420" y="4893861"/>
            <a:ext cx="2366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608C3A2-4C34-4825-ACDC-95A1B6413840}"/>
              </a:ext>
            </a:extLst>
          </p:cNvPr>
          <p:cNvCxnSpPr/>
          <p:nvPr/>
        </p:nvCxnSpPr>
        <p:spPr>
          <a:xfrm flipV="1">
            <a:off x="7477420" y="5280200"/>
            <a:ext cx="2366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CC860990-C8A1-43BC-89D2-E72EE291932C}"/>
              </a:ext>
            </a:extLst>
          </p:cNvPr>
          <p:cNvSpPr/>
          <p:nvPr/>
        </p:nvSpPr>
        <p:spPr>
          <a:xfrm>
            <a:off x="9390931" y="3242162"/>
            <a:ext cx="1116000" cy="1822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en-US" altLang="zh-CN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运作管理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87C65A8-FB86-4D4E-AC1F-55DB96544D04}"/>
              </a:ext>
            </a:extLst>
          </p:cNvPr>
          <p:cNvSpPr/>
          <p:nvPr/>
        </p:nvSpPr>
        <p:spPr>
          <a:xfrm>
            <a:off x="9390931" y="3458018"/>
            <a:ext cx="1116000" cy="1822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标准规范</a:t>
            </a:r>
            <a:r>
              <a:rPr lang="en-US" altLang="zh-CN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赋能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63ED9547-B555-4B98-86AA-DD1F61024A84}"/>
              </a:ext>
            </a:extLst>
          </p:cNvPr>
          <p:cNvCxnSpPr>
            <a:cxnSpLocks/>
          </p:cNvCxnSpPr>
          <p:nvPr/>
        </p:nvCxnSpPr>
        <p:spPr>
          <a:xfrm>
            <a:off x="9167384" y="3161483"/>
            <a:ext cx="0" cy="368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827429B6-F64E-4685-B6F7-EA7F0635C2F5}"/>
              </a:ext>
            </a:extLst>
          </p:cNvPr>
          <p:cNvCxnSpPr>
            <a:cxnSpLocks/>
          </p:cNvCxnSpPr>
          <p:nvPr/>
        </p:nvCxnSpPr>
        <p:spPr>
          <a:xfrm flipV="1">
            <a:off x="9173444" y="3326231"/>
            <a:ext cx="2366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62BDB1A-867E-4B72-8F5C-033B7E248301}"/>
              </a:ext>
            </a:extLst>
          </p:cNvPr>
          <p:cNvCxnSpPr/>
          <p:nvPr/>
        </p:nvCxnSpPr>
        <p:spPr>
          <a:xfrm flipV="1">
            <a:off x="9174382" y="3530376"/>
            <a:ext cx="2366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EFCC401-8D5A-472D-8D23-E5A13B98946F}"/>
              </a:ext>
            </a:extLst>
          </p:cNvPr>
          <p:cNvGrpSpPr/>
          <p:nvPr/>
        </p:nvGrpSpPr>
        <p:grpSpPr>
          <a:xfrm>
            <a:off x="334312" y="2144881"/>
            <a:ext cx="5343253" cy="3351154"/>
            <a:chOff x="670848" y="1126717"/>
            <a:chExt cx="10867805" cy="5505316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C435761-B86F-4533-8A54-C233913CFF17}"/>
                </a:ext>
              </a:extLst>
            </p:cNvPr>
            <p:cNvSpPr/>
            <p:nvPr/>
          </p:nvSpPr>
          <p:spPr>
            <a:xfrm>
              <a:off x="670848" y="1126717"/>
              <a:ext cx="10850297" cy="700561"/>
            </a:xfrm>
            <a:prstGeom prst="rect">
              <a:avLst/>
            </a:prstGeom>
            <a:solidFill>
              <a:srgbClr val="7F7F7F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 anchorCtr="0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B72B191-CDFA-4073-8B54-75DDB05099E2}"/>
                </a:ext>
              </a:extLst>
            </p:cNvPr>
            <p:cNvSpPr/>
            <p:nvPr/>
          </p:nvSpPr>
          <p:spPr>
            <a:xfrm>
              <a:off x="688356" y="1973094"/>
              <a:ext cx="10850297" cy="1537589"/>
            </a:xfrm>
            <a:prstGeom prst="rect">
              <a:avLst/>
            </a:prstGeom>
            <a:solidFill>
              <a:srgbClr val="7F7F7F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 anchorCtr="0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635F5CF-D03F-456A-99A3-A08318278579}"/>
                </a:ext>
              </a:extLst>
            </p:cNvPr>
            <p:cNvSpPr/>
            <p:nvPr/>
          </p:nvSpPr>
          <p:spPr>
            <a:xfrm>
              <a:off x="670849" y="5752004"/>
              <a:ext cx="10850297" cy="880029"/>
            </a:xfrm>
            <a:prstGeom prst="rect">
              <a:avLst/>
            </a:prstGeom>
            <a:solidFill>
              <a:srgbClr val="7F7F7F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 anchorCtr="0"/>
            <a:lstStyle/>
            <a:p>
              <a:pPr marL="0" marR="0" lvl="0" indent="0" algn="ctr" defTabSz="914377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charset="-122"/>
                  <a:ea typeface="Microsoft YaHei" charset="-122"/>
                  <a:cs typeface="Microsoft YaHei" charset="-122"/>
                </a:rPr>
                <a:t>架构能力建设</a:t>
              </a:r>
              <a:endParaRPr kumimoji="1" lang="en-US" altLang="zh-CN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marL="0" marR="0" lvl="0" indent="0" algn="ctr" defTabSz="914377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charset="-122"/>
                  <a:ea typeface="Microsoft YaHei" charset="-122"/>
                  <a:cs typeface="Microsoft YaHei" charset="-122"/>
                </a:rPr>
                <a:t>文化和组织；角色和技能；培训赋能；项目实战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9E39F6E-8399-4327-8F9E-ADD457ACEDE1}"/>
                </a:ext>
              </a:extLst>
            </p:cNvPr>
            <p:cNvSpPr/>
            <p:nvPr/>
          </p:nvSpPr>
          <p:spPr>
            <a:xfrm>
              <a:off x="4991328" y="1267280"/>
              <a:ext cx="2244351" cy="4030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charset="-122"/>
                  <a:ea typeface="Microsoft YaHei" charset="-122"/>
                  <a:cs typeface="Microsoft YaHei" charset="-122"/>
                </a:rPr>
                <a:t>转型愿景和目标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B74F90F-FBFA-49CC-B9B0-C755EF516DC7}"/>
                </a:ext>
              </a:extLst>
            </p:cNvPr>
            <p:cNvSpPr/>
            <p:nvPr/>
          </p:nvSpPr>
          <p:spPr>
            <a:xfrm>
              <a:off x="670852" y="4704251"/>
              <a:ext cx="10850297" cy="880029"/>
            </a:xfrm>
            <a:prstGeom prst="rect">
              <a:avLst/>
            </a:prstGeom>
            <a:solidFill>
              <a:srgbClr val="7F7F7F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 anchorCtr="0"/>
            <a:lstStyle/>
            <a:p>
              <a:pPr marL="0" marR="0" lvl="0" indent="0" algn="ctr" defTabSz="914377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charset="-122"/>
                  <a:ea typeface="Microsoft YaHei" charset="-122"/>
                  <a:cs typeface="Microsoft YaHei" charset="-122"/>
                </a:rPr>
                <a:t>架构治理和度量</a:t>
              </a:r>
              <a:endParaRPr kumimoji="1" lang="en-US" altLang="zh-CN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marL="0" marR="0" lvl="0" indent="0" algn="ctr" defTabSz="914377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charset="-122"/>
                  <a:ea typeface="Microsoft YaHei" charset="-122"/>
                  <a:cs typeface="Microsoft YaHei" charset="-122"/>
                </a:rPr>
                <a:t>原则，标准和规范；治理组织；架构评审；指标度量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AB0A04E-DACE-4D17-8586-316F7D99E878}"/>
                </a:ext>
              </a:extLst>
            </p:cNvPr>
            <p:cNvSpPr/>
            <p:nvPr/>
          </p:nvSpPr>
          <p:spPr>
            <a:xfrm>
              <a:off x="670852" y="3643726"/>
              <a:ext cx="10850297" cy="914711"/>
            </a:xfrm>
            <a:prstGeom prst="rect">
              <a:avLst/>
            </a:prstGeom>
            <a:solidFill>
              <a:srgbClr val="7F7F7F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 anchorCtr="0"/>
            <a:lstStyle/>
            <a:p>
              <a:pPr marL="0" marR="0" lvl="0" indent="0" algn="ctr" defTabSz="914377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charset="-122"/>
                  <a:ea typeface="Microsoft YaHei" charset="-122"/>
                  <a:cs typeface="Microsoft YaHei" charset="-122"/>
                </a:rPr>
                <a:t>架构设计平台和工具</a:t>
              </a:r>
              <a:endParaRPr kumimoji="1" lang="en-US" altLang="zh-CN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marL="0" marR="0" lvl="0" indent="0" algn="ctr" defTabSz="914377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charset="-122"/>
                  <a:ea typeface="Microsoft YaHei" charset="-122"/>
                  <a:cs typeface="Microsoft YaHei" charset="-122"/>
                </a:rPr>
                <a:t>4A</a:t>
              </a:r>
              <a:r>
                <a:rPr kumimoji="1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charset="-122"/>
                  <a:ea typeface="Microsoft YaHei" charset="-122"/>
                  <a:cs typeface="Microsoft YaHei" charset="-122"/>
                </a:rPr>
                <a:t>集成设计；架构资产管理和运营；技术平台；数字装备</a:t>
              </a:r>
            </a:p>
          </p:txBody>
        </p:sp>
        <p:sp>
          <p:nvSpPr>
            <p:cNvPr id="65" name="箭头: 五边形 64">
              <a:extLst>
                <a:ext uri="{FF2B5EF4-FFF2-40B4-BE49-F238E27FC236}">
                  <a16:creationId xmlns:a16="http://schemas.microsoft.com/office/drawing/2014/main" id="{28CBFEFA-F204-48DE-88B0-8C6D06485879}"/>
                </a:ext>
              </a:extLst>
            </p:cNvPr>
            <p:cNvSpPr/>
            <p:nvPr/>
          </p:nvSpPr>
          <p:spPr>
            <a:xfrm>
              <a:off x="1428149" y="2731708"/>
              <a:ext cx="2880320" cy="576064"/>
            </a:xfrm>
            <a:prstGeom prst="homePlate">
              <a:avLst/>
            </a:prstGeom>
            <a:solidFill>
              <a:srgbClr val="FFC000"/>
            </a:solidFill>
            <a:ln w="1905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箭头: V 形 65">
              <a:extLst>
                <a:ext uri="{FF2B5EF4-FFF2-40B4-BE49-F238E27FC236}">
                  <a16:creationId xmlns:a16="http://schemas.microsoft.com/office/drawing/2014/main" id="{240A2C96-DBA2-4B02-9B6B-FC6AF13C9909}"/>
                </a:ext>
              </a:extLst>
            </p:cNvPr>
            <p:cNvSpPr/>
            <p:nvPr/>
          </p:nvSpPr>
          <p:spPr>
            <a:xfrm>
              <a:off x="4277457" y="2731708"/>
              <a:ext cx="3168352" cy="576064"/>
            </a:xfrm>
            <a:prstGeom prst="chevron">
              <a:avLst/>
            </a:prstGeom>
            <a:solidFill>
              <a:srgbClr val="92D050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箭头: V 形 66">
              <a:extLst>
                <a:ext uri="{FF2B5EF4-FFF2-40B4-BE49-F238E27FC236}">
                  <a16:creationId xmlns:a16="http://schemas.microsoft.com/office/drawing/2014/main" id="{8D54FF9D-FC7F-4581-8BA2-FD3BAEAB1CC7}"/>
                </a:ext>
              </a:extLst>
            </p:cNvPr>
            <p:cNvSpPr/>
            <p:nvPr/>
          </p:nvSpPr>
          <p:spPr>
            <a:xfrm>
              <a:off x="7445809" y="2721456"/>
              <a:ext cx="3168352" cy="576064"/>
            </a:xfrm>
            <a:prstGeom prst="chevron">
              <a:avLst/>
            </a:prstGeom>
            <a:solidFill>
              <a:srgbClr val="005DA2">
                <a:lumMod val="40000"/>
                <a:lumOff val="6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4A05139-2380-42B1-8D4D-B4177F306C85}"/>
                </a:ext>
              </a:extLst>
            </p:cNvPr>
            <p:cNvSpPr/>
            <p:nvPr/>
          </p:nvSpPr>
          <p:spPr>
            <a:xfrm>
              <a:off x="4758965" y="2153615"/>
              <a:ext cx="2674064" cy="3912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charset="-122"/>
                  <a:ea typeface="Microsoft YaHei" charset="-122"/>
                  <a:cs typeface="Microsoft YaHei" charset="-122"/>
                </a:rPr>
                <a:t>架构设计方法和流程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2D9600B-D2CA-4EC6-88C0-466B57504BE0}"/>
                </a:ext>
              </a:extLst>
            </p:cNvPr>
            <p:cNvSpPr/>
            <p:nvPr/>
          </p:nvSpPr>
          <p:spPr>
            <a:xfrm>
              <a:off x="1940352" y="2862276"/>
              <a:ext cx="1679577" cy="355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charset="-122"/>
                  <a:ea typeface="Microsoft YaHei" charset="-122"/>
                  <a:cs typeface="Microsoft YaHei" charset="-122"/>
                </a:rPr>
                <a:t>架构蓝图设计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0C7DD887-957C-4B91-8332-7C0C35A6CF73}"/>
                </a:ext>
              </a:extLst>
            </p:cNvPr>
            <p:cNvSpPr/>
            <p:nvPr/>
          </p:nvSpPr>
          <p:spPr>
            <a:xfrm>
              <a:off x="4846206" y="2850754"/>
              <a:ext cx="2342569" cy="355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charset="-122"/>
                  <a:ea typeface="Microsoft YaHei" charset="-122"/>
                  <a:cs typeface="Microsoft YaHei" charset="-122"/>
                </a:rPr>
                <a:t>变革方案设计与实现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C380128-CCAF-4179-85F8-C75AC608B08C}"/>
                </a:ext>
              </a:extLst>
            </p:cNvPr>
            <p:cNvSpPr/>
            <p:nvPr/>
          </p:nvSpPr>
          <p:spPr>
            <a:xfrm>
              <a:off x="7983547" y="2824822"/>
              <a:ext cx="2342569" cy="355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charset="-122"/>
                  <a:ea typeface="Microsoft YaHei" charset="-122"/>
                  <a:cs typeface="Microsoft YaHei" charset="-122"/>
                </a:rPr>
                <a:t>管理体系固化和运营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80B80B7F-1A73-41E9-BE39-B1DD7FD856A2}"/>
              </a:ext>
            </a:extLst>
          </p:cNvPr>
          <p:cNvSpPr/>
          <p:nvPr/>
        </p:nvSpPr>
        <p:spPr>
          <a:xfrm>
            <a:off x="1852877" y="5879364"/>
            <a:ext cx="2223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数字化转型治理架构框架</a:t>
            </a:r>
            <a:endParaRPr lang="zh-CN" altLang="en-US" sz="1400" dirty="0"/>
          </a:p>
        </p:txBody>
      </p:sp>
      <p:sp>
        <p:nvSpPr>
          <p:cNvPr id="73" name="TextBox 107">
            <a:extLst>
              <a:ext uri="{FF2B5EF4-FFF2-40B4-BE49-F238E27FC236}">
                <a16:creationId xmlns:a16="http://schemas.microsoft.com/office/drawing/2014/main" id="{9AB64590-B2A4-4698-915B-73C56B2E5AAC}"/>
              </a:ext>
            </a:extLst>
          </p:cNvPr>
          <p:cNvSpPr txBox="1"/>
          <p:nvPr/>
        </p:nvSpPr>
        <p:spPr>
          <a:xfrm>
            <a:off x="6038272" y="1001257"/>
            <a:ext cx="5839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建议四：  建立有力的变革体系、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组织与治理体系，支撑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IPD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数字化变革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9764A16-E829-4E62-B49D-38252E548BE7}"/>
              </a:ext>
            </a:extLst>
          </p:cNvPr>
          <p:cNvSpPr/>
          <p:nvPr/>
        </p:nvSpPr>
        <p:spPr>
          <a:xfrm>
            <a:off x="8052534" y="5897034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变革管理组织架构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0088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>
            <a:spLocks/>
          </p:cNvSpPr>
          <p:nvPr/>
        </p:nvSpPr>
        <p:spPr bwMode="auto">
          <a:xfrm>
            <a:off x="4314824" y="1204686"/>
            <a:ext cx="3515784" cy="3227916"/>
          </a:xfrm>
          <a:custGeom>
            <a:avLst/>
            <a:gdLst>
              <a:gd name="T0" fmla="*/ 766 w 1661"/>
              <a:gd name="T1" fmla="*/ 3 h 1525"/>
              <a:gd name="T2" fmla="*/ 684 w 1661"/>
              <a:gd name="T3" fmla="*/ 12 h 1525"/>
              <a:gd name="T4" fmla="*/ 603 w 1661"/>
              <a:gd name="T5" fmla="*/ 29 h 1525"/>
              <a:gd name="T6" fmla="*/ 526 w 1661"/>
              <a:gd name="T7" fmla="*/ 54 h 1525"/>
              <a:gd name="T8" fmla="*/ 452 w 1661"/>
              <a:gd name="T9" fmla="*/ 83 h 1525"/>
              <a:gd name="T10" fmla="*/ 334 w 1661"/>
              <a:gd name="T11" fmla="*/ 153 h 1525"/>
              <a:gd name="T12" fmla="*/ 243 w 1661"/>
              <a:gd name="T13" fmla="*/ 224 h 1525"/>
              <a:gd name="T14" fmla="*/ 190 w 1661"/>
              <a:gd name="T15" fmla="*/ 278 h 1525"/>
              <a:gd name="T16" fmla="*/ 142 w 1661"/>
              <a:gd name="T17" fmla="*/ 336 h 1525"/>
              <a:gd name="T18" fmla="*/ 101 w 1661"/>
              <a:gd name="T19" fmla="*/ 400 h 1525"/>
              <a:gd name="T20" fmla="*/ 65 w 1661"/>
              <a:gd name="T21" fmla="*/ 466 h 1525"/>
              <a:gd name="T22" fmla="*/ 37 w 1661"/>
              <a:gd name="T23" fmla="*/ 536 h 1525"/>
              <a:gd name="T24" fmla="*/ 17 w 1661"/>
              <a:gd name="T25" fmla="*/ 610 h 1525"/>
              <a:gd name="T26" fmla="*/ 5 w 1661"/>
              <a:gd name="T27" fmla="*/ 685 h 1525"/>
              <a:gd name="T28" fmla="*/ 0 w 1661"/>
              <a:gd name="T29" fmla="*/ 762 h 1525"/>
              <a:gd name="T30" fmla="*/ 5 w 1661"/>
              <a:gd name="T31" fmla="*/ 841 h 1525"/>
              <a:gd name="T32" fmla="*/ 17 w 1661"/>
              <a:gd name="T33" fmla="*/ 917 h 1525"/>
              <a:gd name="T34" fmla="*/ 37 w 1661"/>
              <a:gd name="T35" fmla="*/ 989 h 1525"/>
              <a:gd name="T36" fmla="*/ 65 w 1661"/>
              <a:gd name="T37" fmla="*/ 1060 h 1525"/>
              <a:gd name="T38" fmla="*/ 101 w 1661"/>
              <a:gd name="T39" fmla="*/ 1127 h 1525"/>
              <a:gd name="T40" fmla="*/ 142 w 1661"/>
              <a:gd name="T41" fmla="*/ 1190 h 1525"/>
              <a:gd name="T42" fmla="*/ 190 w 1661"/>
              <a:gd name="T43" fmla="*/ 1248 h 1525"/>
              <a:gd name="T44" fmla="*/ 243 w 1661"/>
              <a:gd name="T45" fmla="*/ 1302 h 1525"/>
              <a:gd name="T46" fmla="*/ 334 w 1661"/>
              <a:gd name="T47" fmla="*/ 1373 h 1525"/>
              <a:gd name="T48" fmla="*/ 452 w 1661"/>
              <a:gd name="T49" fmla="*/ 1441 h 1525"/>
              <a:gd name="T50" fmla="*/ 526 w 1661"/>
              <a:gd name="T51" fmla="*/ 1472 h 1525"/>
              <a:gd name="T52" fmla="*/ 603 w 1661"/>
              <a:gd name="T53" fmla="*/ 1497 h 1525"/>
              <a:gd name="T54" fmla="*/ 684 w 1661"/>
              <a:gd name="T55" fmla="*/ 1514 h 1525"/>
              <a:gd name="T56" fmla="*/ 766 w 1661"/>
              <a:gd name="T57" fmla="*/ 1523 h 1525"/>
              <a:gd name="T58" fmla="*/ 852 w 1661"/>
              <a:gd name="T59" fmla="*/ 1525 h 1525"/>
              <a:gd name="T60" fmla="*/ 937 w 1661"/>
              <a:gd name="T61" fmla="*/ 1518 h 1525"/>
              <a:gd name="T62" fmla="*/ 1018 w 1661"/>
              <a:gd name="T63" fmla="*/ 1506 h 1525"/>
              <a:gd name="T64" fmla="*/ 1097 w 1661"/>
              <a:gd name="T65" fmla="*/ 1484 h 1525"/>
              <a:gd name="T66" fmla="*/ 1172 w 1661"/>
              <a:gd name="T67" fmla="*/ 1458 h 1525"/>
              <a:gd name="T68" fmla="*/ 1262 w 1661"/>
              <a:gd name="T69" fmla="*/ 1415 h 1525"/>
              <a:gd name="T70" fmla="*/ 1388 w 1661"/>
              <a:gd name="T71" fmla="*/ 1327 h 1525"/>
              <a:gd name="T72" fmla="*/ 1445 w 1661"/>
              <a:gd name="T73" fmla="*/ 1276 h 1525"/>
              <a:gd name="T74" fmla="*/ 1496 w 1661"/>
              <a:gd name="T75" fmla="*/ 1219 h 1525"/>
              <a:gd name="T76" fmla="*/ 1540 w 1661"/>
              <a:gd name="T77" fmla="*/ 1159 h 1525"/>
              <a:gd name="T78" fmla="*/ 1578 w 1661"/>
              <a:gd name="T79" fmla="*/ 1094 h 1525"/>
              <a:gd name="T80" fmla="*/ 1610 w 1661"/>
              <a:gd name="T81" fmla="*/ 1025 h 1525"/>
              <a:gd name="T82" fmla="*/ 1634 w 1661"/>
              <a:gd name="T83" fmla="*/ 954 h 1525"/>
              <a:gd name="T84" fmla="*/ 1652 w 1661"/>
              <a:gd name="T85" fmla="*/ 880 h 1525"/>
              <a:gd name="T86" fmla="*/ 1659 w 1661"/>
              <a:gd name="T87" fmla="*/ 802 h 1525"/>
              <a:gd name="T88" fmla="*/ 1659 w 1661"/>
              <a:gd name="T89" fmla="*/ 724 h 1525"/>
              <a:gd name="T90" fmla="*/ 1652 w 1661"/>
              <a:gd name="T91" fmla="*/ 647 h 1525"/>
              <a:gd name="T92" fmla="*/ 1634 w 1661"/>
              <a:gd name="T93" fmla="*/ 573 h 1525"/>
              <a:gd name="T94" fmla="*/ 1610 w 1661"/>
              <a:gd name="T95" fmla="*/ 502 h 1525"/>
              <a:gd name="T96" fmla="*/ 1578 w 1661"/>
              <a:gd name="T97" fmla="*/ 432 h 1525"/>
              <a:gd name="T98" fmla="*/ 1540 w 1661"/>
              <a:gd name="T99" fmla="*/ 367 h 1525"/>
              <a:gd name="T100" fmla="*/ 1496 w 1661"/>
              <a:gd name="T101" fmla="*/ 307 h 1525"/>
              <a:gd name="T102" fmla="*/ 1445 w 1661"/>
              <a:gd name="T103" fmla="*/ 250 h 1525"/>
              <a:gd name="T104" fmla="*/ 1388 w 1661"/>
              <a:gd name="T105" fmla="*/ 199 h 1525"/>
              <a:gd name="T106" fmla="*/ 1260 w 1661"/>
              <a:gd name="T107" fmla="*/ 111 h 1525"/>
              <a:gd name="T108" fmla="*/ 1172 w 1661"/>
              <a:gd name="T109" fmla="*/ 68 h 1525"/>
              <a:gd name="T110" fmla="*/ 1097 w 1661"/>
              <a:gd name="T111" fmla="*/ 40 h 1525"/>
              <a:gd name="T112" fmla="*/ 1018 w 1661"/>
              <a:gd name="T113" fmla="*/ 20 h 1525"/>
              <a:gd name="T114" fmla="*/ 935 w 1661"/>
              <a:gd name="T115" fmla="*/ 6 h 1525"/>
              <a:gd name="T116" fmla="*/ 852 w 1661"/>
              <a:gd name="T117" fmla="*/ 2 h 152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661"/>
              <a:gd name="T178" fmla="*/ 0 h 1525"/>
              <a:gd name="T179" fmla="*/ 1661 w 1661"/>
              <a:gd name="T180" fmla="*/ 1525 h 1525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661" h="1525">
                <a:moveTo>
                  <a:pt x="830" y="0"/>
                </a:moveTo>
                <a:lnTo>
                  <a:pt x="809" y="2"/>
                </a:lnTo>
                <a:lnTo>
                  <a:pt x="788" y="2"/>
                </a:lnTo>
                <a:lnTo>
                  <a:pt x="766" y="3"/>
                </a:lnTo>
                <a:lnTo>
                  <a:pt x="745" y="5"/>
                </a:lnTo>
                <a:lnTo>
                  <a:pt x="725" y="6"/>
                </a:lnTo>
                <a:lnTo>
                  <a:pt x="704" y="9"/>
                </a:lnTo>
                <a:lnTo>
                  <a:pt x="684" y="12"/>
                </a:lnTo>
                <a:lnTo>
                  <a:pt x="663" y="15"/>
                </a:lnTo>
                <a:lnTo>
                  <a:pt x="643" y="20"/>
                </a:lnTo>
                <a:lnTo>
                  <a:pt x="623" y="25"/>
                </a:lnTo>
                <a:lnTo>
                  <a:pt x="603" y="29"/>
                </a:lnTo>
                <a:lnTo>
                  <a:pt x="584" y="36"/>
                </a:lnTo>
                <a:lnTo>
                  <a:pt x="564" y="40"/>
                </a:lnTo>
                <a:lnTo>
                  <a:pt x="546" y="46"/>
                </a:lnTo>
                <a:lnTo>
                  <a:pt x="526" y="54"/>
                </a:lnTo>
                <a:lnTo>
                  <a:pt x="507" y="60"/>
                </a:lnTo>
                <a:lnTo>
                  <a:pt x="488" y="68"/>
                </a:lnTo>
                <a:lnTo>
                  <a:pt x="471" y="76"/>
                </a:lnTo>
                <a:lnTo>
                  <a:pt x="452" y="83"/>
                </a:lnTo>
                <a:lnTo>
                  <a:pt x="435" y="93"/>
                </a:lnTo>
                <a:lnTo>
                  <a:pt x="400" y="111"/>
                </a:lnTo>
                <a:lnTo>
                  <a:pt x="366" y="131"/>
                </a:lnTo>
                <a:lnTo>
                  <a:pt x="334" y="153"/>
                </a:lnTo>
                <a:lnTo>
                  <a:pt x="302" y="174"/>
                </a:lnTo>
                <a:lnTo>
                  <a:pt x="273" y="199"/>
                </a:lnTo>
                <a:lnTo>
                  <a:pt x="258" y="211"/>
                </a:lnTo>
                <a:lnTo>
                  <a:pt x="243" y="224"/>
                </a:lnTo>
                <a:lnTo>
                  <a:pt x="230" y="238"/>
                </a:lnTo>
                <a:lnTo>
                  <a:pt x="215" y="250"/>
                </a:lnTo>
                <a:lnTo>
                  <a:pt x="202" y="264"/>
                </a:lnTo>
                <a:lnTo>
                  <a:pt x="190" y="278"/>
                </a:lnTo>
                <a:lnTo>
                  <a:pt x="177" y="292"/>
                </a:lnTo>
                <a:lnTo>
                  <a:pt x="165" y="307"/>
                </a:lnTo>
                <a:lnTo>
                  <a:pt x="153" y="321"/>
                </a:lnTo>
                <a:lnTo>
                  <a:pt x="142" y="336"/>
                </a:lnTo>
                <a:lnTo>
                  <a:pt x="132" y="352"/>
                </a:lnTo>
                <a:lnTo>
                  <a:pt x="121" y="367"/>
                </a:lnTo>
                <a:lnTo>
                  <a:pt x="110" y="383"/>
                </a:lnTo>
                <a:lnTo>
                  <a:pt x="101" y="400"/>
                </a:lnTo>
                <a:lnTo>
                  <a:pt x="92" y="415"/>
                </a:lnTo>
                <a:lnTo>
                  <a:pt x="82" y="432"/>
                </a:lnTo>
                <a:lnTo>
                  <a:pt x="73" y="449"/>
                </a:lnTo>
                <a:lnTo>
                  <a:pt x="65" y="466"/>
                </a:lnTo>
                <a:lnTo>
                  <a:pt x="58" y="483"/>
                </a:lnTo>
                <a:lnTo>
                  <a:pt x="50" y="500"/>
                </a:lnTo>
                <a:lnTo>
                  <a:pt x="44" y="519"/>
                </a:lnTo>
                <a:lnTo>
                  <a:pt x="37" y="536"/>
                </a:lnTo>
                <a:lnTo>
                  <a:pt x="32" y="554"/>
                </a:lnTo>
                <a:lnTo>
                  <a:pt x="26" y="573"/>
                </a:lnTo>
                <a:lnTo>
                  <a:pt x="21" y="591"/>
                </a:lnTo>
                <a:lnTo>
                  <a:pt x="17" y="610"/>
                </a:lnTo>
                <a:lnTo>
                  <a:pt x="13" y="628"/>
                </a:lnTo>
                <a:lnTo>
                  <a:pt x="11" y="647"/>
                </a:lnTo>
                <a:lnTo>
                  <a:pt x="7" y="665"/>
                </a:lnTo>
                <a:lnTo>
                  <a:pt x="5" y="685"/>
                </a:lnTo>
                <a:lnTo>
                  <a:pt x="3" y="704"/>
                </a:lnTo>
                <a:lnTo>
                  <a:pt x="1" y="724"/>
                </a:lnTo>
                <a:lnTo>
                  <a:pt x="1" y="742"/>
                </a:lnTo>
                <a:lnTo>
                  <a:pt x="0" y="762"/>
                </a:lnTo>
                <a:lnTo>
                  <a:pt x="1" y="782"/>
                </a:lnTo>
                <a:lnTo>
                  <a:pt x="1" y="802"/>
                </a:lnTo>
                <a:lnTo>
                  <a:pt x="3" y="821"/>
                </a:lnTo>
                <a:lnTo>
                  <a:pt x="5" y="841"/>
                </a:lnTo>
                <a:lnTo>
                  <a:pt x="7" y="860"/>
                </a:lnTo>
                <a:lnTo>
                  <a:pt x="11" y="880"/>
                </a:lnTo>
                <a:lnTo>
                  <a:pt x="13" y="898"/>
                </a:lnTo>
                <a:lnTo>
                  <a:pt x="17" y="917"/>
                </a:lnTo>
                <a:lnTo>
                  <a:pt x="21" y="935"/>
                </a:lnTo>
                <a:lnTo>
                  <a:pt x="26" y="954"/>
                </a:lnTo>
                <a:lnTo>
                  <a:pt x="32" y="972"/>
                </a:lnTo>
                <a:lnTo>
                  <a:pt x="37" y="989"/>
                </a:lnTo>
                <a:lnTo>
                  <a:pt x="44" y="1008"/>
                </a:lnTo>
                <a:lnTo>
                  <a:pt x="50" y="1025"/>
                </a:lnTo>
                <a:lnTo>
                  <a:pt x="58" y="1043"/>
                </a:lnTo>
                <a:lnTo>
                  <a:pt x="65" y="1060"/>
                </a:lnTo>
                <a:lnTo>
                  <a:pt x="73" y="1077"/>
                </a:lnTo>
                <a:lnTo>
                  <a:pt x="82" y="1094"/>
                </a:lnTo>
                <a:lnTo>
                  <a:pt x="92" y="1110"/>
                </a:lnTo>
                <a:lnTo>
                  <a:pt x="101" y="1127"/>
                </a:lnTo>
                <a:lnTo>
                  <a:pt x="110" y="1142"/>
                </a:lnTo>
                <a:lnTo>
                  <a:pt x="121" y="1159"/>
                </a:lnTo>
                <a:lnTo>
                  <a:pt x="132" y="1174"/>
                </a:lnTo>
                <a:lnTo>
                  <a:pt x="142" y="1190"/>
                </a:lnTo>
                <a:lnTo>
                  <a:pt x="153" y="1204"/>
                </a:lnTo>
                <a:lnTo>
                  <a:pt x="165" y="1219"/>
                </a:lnTo>
                <a:lnTo>
                  <a:pt x="177" y="1233"/>
                </a:lnTo>
                <a:lnTo>
                  <a:pt x="190" y="1248"/>
                </a:lnTo>
                <a:lnTo>
                  <a:pt x="202" y="1262"/>
                </a:lnTo>
                <a:lnTo>
                  <a:pt x="215" y="1276"/>
                </a:lnTo>
                <a:lnTo>
                  <a:pt x="230" y="1289"/>
                </a:lnTo>
                <a:lnTo>
                  <a:pt x="243" y="1302"/>
                </a:lnTo>
                <a:lnTo>
                  <a:pt x="258" y="1315"/>
                </a:lnTo>
                <a:lnTo>
                  <a:pt x="273" y="1327"/>
                </a:lnTo>
                <a:lnTo>
                  <a:pt x="302" y="1352"/>
                </a:lnTo>
                <a:lnTo>
                  <a:pt x="334" y="1373"/>
                </a:lnTo>
                <a:lnTo>
                  <a:pt x="366" y="1395"/>
                </a:lnTo>
                <a:lnTo>
                  <a:pt x="400" y="1415"/>
                </a:lnTo>
                <a:lnTo>
                  <a:pt x="435" y="1434"/>
                </a:lnTo>
                <a:lnTo>
                  <a:pt x="452" y="1441"/>
                </a:lnTo>
                <a:lnTo>
                  <a:pt x="471" y="1451"/>
                </a:lnTo>
                <a:lnTo>
                  <a:pt x="488" y="1458"/>
                </a:lnTo>
                <a:lnTo>
                  <a:pt x="507" y="1466"/>
                </a:lnTo>
                <a:lnTo>
                  <a:pt x="526" y="1472"/>
                </a:lnTo>
                <a:lnTo>
                  <a:pt x="546" y="1478"/>
                </a:lnTo>
                <a:lnTo>
                  <a:pt x="564" y="1484"/>
                </a:lnTo>
                <a:lnTo>
                  <a:pt x="584" y="1491"/>
                </a:lnTo>
                <a:lnTo>
                  <a:pt x="603" y="1497"/>
                </a:lnTo>
                <a:lnTo>
                  <a:pt x="623" y="1501"/>
                </a:lnTo>
                <a:lnTo>
                  <a:pt x="643" y="1506"/>
                </a:lnTo>
                <a:lnTo>
                  <a:pt x="663" y="1509"/>
                </a:lnTo>
                <a:lnTo>
                  <a:pt x="684" y="1514"/>
                </a:lnTo>
                <a:lnTo>
                  <a:pt x="704" y="1517"/>
                </a:lnTo>
                <a:lnTo>
                  <a:pt x="725" y="1518"/>
                </a:lnTo>
                <a:lnTo>
                  <a:pt x="745" y="1522"/>
                </a:lnTo>
                <a:lnTo>
                  <a:pt x="766" y="1523"/>
                </a:lnTo>
                <a:lnTo>
                  <a:pt x="788" y="1525"/>
                </a:lnTo>
                <a:lnTo>
                  <a:pt x="809" y="1525"/>
                </a:lnTo>
                <a:lnTo>
                  <a:pt x="830" y="1525"/>
                </a:lnTo>
                <a:lnTo>
                  <a:pt x="852" y="1525"/>
                </a:lnTo>
                <a:lnTo>
                  <a:pt x="873" y="1525"/>
                </a:lnTo>
                <a:lnTo>
                  <a:pt x="894" y="1523"/>
                </a:lnTo>
                <a:lnTo>
                  <a:pt x="916" y="1522"/>
                </a:lnTo>
                <a:lnTo>
                  <a:pt x="937" y="1518"/>
                </a:lnTo>
                <a:lnTo>
                  <a:pt x="957" y="1517"/>
                </a:lnTo>
                <a:lnTo>
                  <a:pt x="978" y="1514"/>
                </a:lnTo>
                <a:lnTo>
                  <a:pt x="998" y="1509"/>
                </a:lnTo>
                <a:lnTo>
                  <a:pt x="1018" y="1506"/>
                </a:lnTo>
                <a:lnTo>
                  <a:pt x="1038" y="1501"/>
                </a:lnTo>
                <a:lnTo>
                  <a:pt x="1058" y="1497"/>
                </a:lnTo>
                <a:lnTo>
                  <a:pt x="1078" y="1491"/>
                </a:lnTo>
                <a:lnTo>
                  <a:pt x="1097" y="1484"/>
                </a:lnTo>
                <a:lnTo>
                  <a:pt x="1116" y="1478"/>
                </a:lnTo>
                <a:lnTo>
                  <a:pt x="1135" y="1472"/>
                </a:lnTo>
                <a:lnTo>
                  <a:pt x="1154" y="1466"/>
                </a:lnTo>
                <a:lnTo>
                  <a:pt x="1172" y="1458"/>
                </a:lnTo>
                <a:lnTo>
                  <a:pt x="1191" y="1451"/>
                </a:lnTo>
                <a:lnTo>
                  <a:pt x="1208" y="1441"/>
                </a:lnTo>
                <a:lnTo>
                  <a:pt x="1226" y="1434"/>
                </a:lnTo>
                <a:lnTo>
                  <a:pt x="1262" y="1415"/>
                </a:lnTo>
                <a:lnTo>
                  <a:pt x="1295" y="1395"/>
                </a:lnTo>
                <a:lnTo>
                  <a:pt x="1327" y="1373"/>
                </a:lnTo>
                <a:lnTo>
                  <a:pt x="1359" y="1352"/>
                </a:lnTo>
                <a:lnTo>
                  <a:pt x="1388" y="1327"/>
                </a:lnTo>
                <a:lnTo>
                  <a:pt x="1403" y="1315"/>
                </a:lnTo>
                <a:lnTo>
                  <a:pt x="1417" y="1302"/>
                </a:lnTo>
                <a:lnTo>
                  <a:pt x="1432" y="1289"/>
                </a:lnTo>
                <a:lnTo>
                  <a:pt x="1445" y="1276"/>
                </a:lnTo>
                <a:lnTo>
                  <a:pt x="1459" y="1262"/>
                </a:lnTo>
                <a:lnTo>
                  <a:pt x="1471" y="1248"/>
                </a:lnTo>
                <a:lnTo>
                  <a:pt x="1484" y="1233"/>
                </a:lnTo>
                <a:lnTo>
                  <a:pt x="1496" y="1219"/>
                </a:lnTo>
                <a:lnTo>
                  <a:pt x="1508" y="1204"/>
                </a:lnTo>
                <a:lnTo>
                  <a:pt x="1518" y="1190"/>
                </a:lnTo>
                <a:lnTo>
                  <a:pt x="1530" y="1174"/>
                </a:lnTo>
                <a:lnTo>
                  <a:pt x="1540" y="1159"/>
                </a:lnTo>
                <a:lnTo>
                  <a:pt x="1550" y="1142"/>
                </a:lnTo>
                <a:lnTo>
                  <a:pt x="1561" y="1127"/>
                </a:lnTo>
                <a:lnTo>
                  <a:pt x="1570" y="1110"/>
                </a:lnTo>
                <a:lnTo>
                  <a:pt x="1578" y="1094"/>
                </a:lnTo>
                <a:lnTo>
                  <a:pt x="1588" y="1077"/>
                </a:lnTo>
                <a:lnTo>
                  <a:pt x="1596" y="1060"/>
                </a:lnTo>
                <a:lnTo>
                  <a:pt x="1604" y="1043"/>
                </a:lnTo>
                <a:lnTo>
                  <a:pt x="1610" y="1025"/>
                </a:lnTo>
                <a:lnTo>
                  <a:pt x="1617" y="1008"/>
                </a:lnTo>
                <a:lnTo>
                  <a:pt x="1624" y="989"/>
                </a:lnTo>
                <a:lnTo>
                  <a:pt x="1629" y="972"/>
                </a:lnTo>
                <a:lnTo>
                  <a:pt x="1634" y="954"/>
                </a:lnTo>
                <a:lnTo>
                  <a:pt x="1640" y="935"/>
                </a:lnTo>
                <a:lnTo>
                  <a:pt x="1644" y="917"/>
                </a:lnTo>
                <a:lnTo>
                  <a:pt x="1648" y="898"/>
                </a:lnTo>
                <a:lnTo>
                  <a:pt x="1652" y="880"/>
                </a:lnTo>
                <a:lnTo>
                  <a:pt x="1654" y="860"/>
                </a:lnTo>
                <a:lnTo>
                  <a:pt x="1657" y="841"/>
                </a:lnTo>
                <a:lnTo>
                  <a:pt x="1658" y="821"/>
                </a:lnTo>
                <a:lnTo>
                  <a:pt x="1659" y="802"/>
                </a:lnTo>
                <a:lnTo>
                  <a:pt x="1661" y="782"/>
                </a:lnTo>
                <a:lnTo>
                  <a:pt x="1661" y="762"/>
                </a:lnTo>
                <a:lnTo>
                  <a:pt x="1661" y="744"/>
                </a:lnTo>
                <a:lnTo>
                  <a:pt x="1659" y="724"/>
                </a:lnTo>
                <a:lnTo>
                  <a:pt x="1658" y="704"/>
                </a:lnTo>
                <a:lnTo>
                  <a:pt x="1657" y="685"/>
                </a:lnTo>
                <a:lnTo>
                  <a:pt x="1654" y="665"/>
                </a:lnTo>
                <a:lnTo>
                  <a:pt x="1652" y="647"/>
                </a:lnTo>
                <a:lnTo>
                  <a:pt x="1648" y="628"/>
                </a:lnTo>
                <a:lnTo>
                  <a:pt x="1644" y="610"/>
                </a:lnTo>
                <a:lnTo>
                  <a:pt x="1640" y="591"/>
                </a:lnTo>
                <a:lnTo>
                  <a:pt x="1634" y="573"/>
                </a:lnTo>
                <a:lnTo>
                  <a:pt x="1629" y="554"/>
                </a:lnTo>
                <a:lnTo>
                  <a:pt x="1624" y="536"/>
                </a:lnTo>
                <a:lnTo>
                  <a:pt x="1617" y="519"/>
                </a:lnTo>
                <a:lnTo>
                  <a:pt x="1610" y="502"/>
                </a:lnTo>
                <a:lnTo>
                  <a:pt x="1604" y="483"/>
                </a:lnTo>
                <a:lnTo>
                  <a:pt x="1596" y="466"/>
                </a:lnTo>
                <a:lnTo>
                  <a:pt x="1588" y="449"/>
                </a:lnTo>
                <a:lnTo>
                  <a:pt x="1578" y="432"/>
                </a:lnTo>
                <a:lnTo>
                  <a:pt x="1570" y="415"/>
                </a:lnTo>
                <a:lnTo>
                  <a:pt x="1561" y="400"/>
                </a:lnTo>
                <a:lnTo>
                  <a:pt x="1550" y="383"/>
                </a:lnTo>
                <a:lnTo>
                  <a:pt x="1540" y="367"/>
                </a:lnTo>
                <a:lnTo>
                  <a:pt x="1530" y="352"/>
                </a:lnTo>
                <a:lnTo>
                  <a:pt x="1518" y="336"/>
                </a:lnTo>
                <a:lnTo>
                  <a:pt x="1508" y="321"/>
                </a:lnTo>
                <a:lnTo>
                  <a:pt x="1496" y="307"/>
                </a:lnTo>
                <a:lnTo>
                  <a:pt x="1484" y="292"/>
                </a:lnTo>
                <a:lnTo>
                  <a:pt x="1471" y="278"/>
                </a:lnTo>
                <a:lnTo>
                  <a:pt x="1459" y="264"/>
                </a:lnTo>
                <a:lnTo>
                  <a:pt x="1445" y="250"/>
                </a:lnTo>
                <a:lnTo>
                  <a:pt x="1432" y="238"/>
                </a:lnTo>
                <a:lnTo>
                  <a:pt x="1417" y="224"/>
                </a:lnTo>
                <a:lnTo>
                  <a:pt x="1403" y="211"/>
                </a:lnTo>
                <a:lnTo>
                  <a:pt x="1388" y="199"/>
                </a:lnTo>
                <a:lnTo>
                  <a:pt x="1359" y="174"/>
                </a:lnTo>
                <a:lnTo>
                  <a:pt x="1327" y="153"/>
                </a:lnTo>
                <a:lnTo>
                  <a:pt x="1295" y="131"/>
                </a:lnTo>
                <a:lnTo>
                  <a:pt x="1260" y="111"/>
                </a:lnTo>
                <a:lnTo>
                  <a:pt x="1226" y="93"/>
                </a:lnTo>
                <a:lnTo>
                  <a:pt x="1208" y="83"/>
                </a:lnTo>
                <a:lnTo>
                  <a:pt x="1190" y="76"/>
                </a:lnTo>
                <a:lnTo>
                  <a:pt x="1172" y="68"/>
                </a:lnTo>
                <a:lnTo>
                  <a:pt x="1154" y="60"/>
                </a:lnTo>
                <a:lnTo>
                  <a:pt x="1135" y="54"/>
                </a:lnTo>
                <a:lnTo>
                  <a:pt x="1116" y="46"/>
                </a:lnTo>
                <a:lnTo>
                  <a:pt x="1097" y="40"/>
                </a:lnTo>
                <a:lnTo>
                  <a:pt x="1078" y="36"/>
                </a:lnTo>
                <a:lnTo>
                  <a:pt x="1058" y="29"/>
                </a:lnTo>
                <a:lnTo>
                  <a:pt x="1038" y="25"/>
                </a:lnTo>
                <a:lnTo>
                  <a:pt x="1018" y="20"/>
                </a:lnTo>
                <a:lnTo>
                  <a:pt x="998" y="15"/>
                </a:lnTo>
                <a:lnTo>
                  <a:pt x="977" y="12"/>
                </a:lnTo>
                <a:lnTo>
                  <a:pt x="957" y="9"/>
                </a:lnTo>
                <a:lnTo>
                  <a:pt x="935" y="6"/>
                </a:lnTo>
                <a:lnTo>
                  <a:pt x="916" y="5"/>
                </a:lnTo>
                <a:lnTo>
                  <a:pt x="894" y="3"/>
                </a:lnTo>
                <a:lnTo>
                  <a:pt x="873" y="2"/>
                </a:lnTo>
                <a:lnTo>
                  <a:pt x="852" y="2"/>
                </a:lnTo>
                <a:lnTo>
                  <a:pt x="830" y="0"/>
                </a:lnTo>
                <a:close/>
              </a:path>
            </a:pathLst>
          </a:custGeom>
          <a:solidFill>
            <a:srgbClr val="E3EEF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2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4"/>
          <p:cNvSpPr>
            <a:spLocks/>
          </p:cNvSpPr>
          <p:nvPr/>
        </p:nvSpPr>
        <p:spPr bwMode="auto">
          <a:xfrm>
            <a:off x="4271798" y="1234319"/>
            <a:ext cx="3511551" cy="3227916"/>
          </a:xfrm>
          <a:custGeom>
            <a:avLst/>
            <a:gdLst>
              <a:gd name="T0" fmla="*/ 765 w 1659"/>
              <a:gd name="T1" fmla="*/ 1 h 1525"/>
              <a:gd name="T2" fmla="*/ 683 w 1659"/>
              <a:gd name="T3" fmla="*/ 11 h 1525"/>
              <a:gd name="T4" fmla="*/ 603 w 1659"/>
              <a:gd name="T5" fmla="*/ 29 h 1525"/>
              <a:gd name="T6" fmla="*/ 526 w 1659"/>
              <a:gd name="T7" fmla="*/ 52 h 1525"/>
              <a:gd name="T8" fmla="*/ 452 w 1659"/>
              <a:gd name="T9" fmla="*/ 83 h 1525"/>
              <a:gd name="T10" fmla="*/ 333 w 1659"/>
              <a:gd name="T11" fmla="*/ 151 h 1525"/>
              <a:gd name="T12" fmla="*/ 242 w 1659"/>
              <a:gd name="T13" fmla="*/ 222 h 1525"/>
              <a:gd name="T14" fmla="*/ 189 w 1659"/>
              <a:gd name="T15" fmla="*/ 276 h 1525"/>
              <a:gd name="T16" fmla="*/ 141 w 1659"/>
              <a:gd name="T17" fmla="*/ 336 h 1525"/>
              <a:gd name="T18" fmla="*/ 100 w 1659"/>
              <a:gd name="T19" fmla="*/ 398 h 1525"/>
              <a:gd name="T20" fmla="*/ 65 w 1659"/>
              <a:gd name="T21" fmla="*/ 464 h 1525"/>
              <a:gd name="T22" fmla="*/ 37 w 1659"/>
              <a:gd name="T23" fmla="*/ 535 h 1525"/>
              <a:gd name="T24" fmla="*/ 16 w 1659"/>
              <a:gd name="T25" fmla="*/ 608 h 1525"/>
              <a:gd name="T26" fmla="*/ 4 w 1659"/>
              <a:gd name="T27" fmla="*/ 684 h 1525"/>
              <a:gd name="T28" fmla="*/ 0 w 1659"/>
              <a:gd name="T29" fmla="*/ 762 h 1525"/>
              <a:gd name="T30" fmla="*/ 4 w 1659"/>
              <a:gd name="T31" fmla="*/ 839 h 1525"/>
              <a:gd name="T32" fmla="*/ 16 w 1659"/>
              <a:gd name="T33" fmla="*/ 915 h 1525"/>
              <a:gd name="T34" fmla="*/ 37 w 1659"/>
              <a:gd name="T35" fmla="*/ 989 h 1525"/>
              <a:gd name="T36" fmla="*/ 65 w 1659"/>
              <a:gd name="T37" fmla="*/ 1058 h 1525"/>
              <a:gd name="T38" fmla="*/ 100 w 1659"/>
              <a:gd name="T39" fmla="*/ 1125 h 1525"/>
              <a:gd name="T40" fmla="*/ 141 w 1659"/>
              <a:gd name="T41" fmla="*/ 1188 h 1525"/>
              <a:gd name="T42" fmla="*/ 189 w 1659"/>
              <a:gd name="T43" fmla="*/ 1247 h 1525"/>
              <a:gd name="T44" fmla="*/ 242 w 1659"/>
              <a:gd name="T45" fmla="*/ 1301 h 1525"/>
              <a:gd name="T46" fmla="*/ 333 w 1659"/>
              <a:gd name="T47" fmla="*/ 1373 h 1525"/>
              <a:gd name="T48" fmla="*/ 451 w 1659"/>
              <a:gd name="T49" fmla="*/ 1441 h 1525"/>
              <a:gd name="T50" fmla="*/ 526 w 1659"/>
              <a:gd name="T51" fmla="*/ 1470 h 1525"/>
              <a:gd name="T52" fmla="*/ 603 w 1659"/>
              <a:gd name="T53" fmla="*/ 1495 h 1525"/>
              <a:gd name="T54" fmla="*/ 683 w 1659"/>
              <a:gd name="T55" fmla="*/ 1512 h 1525"/>
              <a:gd name="T56" fmla="*/ 765 w 1659"/>
              <a:gd name="T57" fmla="*/ 1521 h 1525"/>
              <a:gd name="T58" fmla="*/ 850 w 1659"/>
              <a:gd name="T59" fmla="*/ 1525 h 1525"/>
              <a:gd name="T60" fmla="*/ 935 w 1659"/>
              <a:gd name="T61" fmla="*/ 1518 h 1525"/>
              <a:gd name="T62" fmla="*/ 1017 w 1659"/>
              <a:gd name="T63" fmla="*/ 1504 h 1525"/>
              <a:gd name="T64" fmla="*/ 1095 w 1659"/>
              <a:gd name="T65" fmla="*/ 1484 h 1525"/>
              <a:gd name="T66" fmla="*/ 1171 w 1659"/>
              <a:gd name="T67" fmla="*/ 1457 h 1525"/>
              <a:gd name="T68" fmla="*/ 1260 w 1659"/>
              <a:gd name="T69" fmla="*/ 1413 h 1525"/>
              <a:gd name="T70" fmla="*/ 1388 w 1659"/>
              <a:gd name="T71" fmla="*/ 1325 h 1525"/>
              <a:gd name="T72" fmla="*/ 1444 w 1659"/>
              <a:gd name="T73" fmla="*/ 1275 h 1525"/>
              <a:gd name="T74" fmla="*/ 1494 w 1659"/>
              <a:gd name="T75" fmla="*/ 1217 h 1525"/>
              <a:gd name="T76" fmla="*/ 1540 w 1659"/>
              <a:gd name="T77" fmla="*/ 1157 h 1525"/>
              <a:gd name="T78" fmla="*/ 1578 w 1659"/>
              <a:gd name="T79" fmla="*/ 1092 h 1525"/>
              <a:gd name="T80" fmla="*/ 1609 w 1659"/>
              <a:gd name="T81" fmla="*/ 1025 h 1525"/>
              <a:gd name="T82" fmla="*/ 1634 w 1659"/>
              <a:gd name="T83" fmla="*/ 952 h 1525"/>
              <a:gd name="T84" fmla="*/ 1650 w 1659"/>
              <a:gd name="T85" fmla="*/ 878 h 1525"/>
              <a:gd name="T86" fmla="*/ 1658 w 1659"/>
              <a:gd name="T87" fmla="*/ 801 h 1525"/>
              <a:gd name="T88" fmla="*/ 1658 w 1659"/>
              <a:gd name="T89" fmla="*/ 722 h 1525"/>
              <a:gd name="T90" fmla="*/ 1650 w 1659"/>
              <a:gd name="T91" fmla="*/ 646 h 1525"/>
              <a:gd name="T92" fmla="*/ 1634 w 1659"/>
              <a:gd name="T93" fmla="*/ 571 h 1525"/>
              <a:gd name="T94" fmla="*/ 1609 w 1659"/>
              <a:gd name="T95" fmla="*/ 500 h 1525"/>
              <a:gd name="T96" fmla="*/ 1578 w 1659"/>
              <a:gd name="T97" fmla="*/ 432 h 1525"/>
              <a:gd name="T98" fmla="*/ 1540 w 1659"/>
              <a:gd name="T99" fmla="*/ 367 h 1525"/>
              <a:gd name="T100" fmla="*/ 1494 w 1659"/>
              <a:gd name="T101" fmla="*/ 305 h 1525"/>
              <a:gd name="T102" fmla="*/ 1444 w 1659"/>
              <a:gd name="T103" fmla="*/ 250 h 1525"/>
              <a:gd name="T104" fmla="*/ 1388 w 1659"/>
              <a:gd name="T105" fmla="*/ 197 h 1525"/>
              <a:gd name="T106" fmla="*/ 1260 w 1659"/>
              <a:gd name="T107" fmla="*/ 110 h 1525"/>
              <a:gd name="T108" fmla="*/ 1171 w 1659"/>
              <a:gd name="T109" fmla="*/ 66 h 1525"/>
              <a:gd name="T110" fmla="*/ 1095 w 1659"/>
              <a:gd name="T111" fmla="*/ 40 h 1525"/>
              <a:gd name="T112" fmla="*/ 1017 w 1659"/>
              <a:gd name="T113" fmla="*/ 18 h 1525"/>
              <a:gd name="T114" fmla="*/ 935 w 1659"/>
              <a:gd name="T115" fmla="*/ 6 h 1525"/>
              <a:gd name="T116" fmla="*/ 850 w 1659"/>
              <a:gd name="T117" fmla="*/ 0 h 152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659"/>
              <a:gd name="T178" fmla="*/ 0 h 1525"/>
              <a:gd name="T179" fmla="*/ 1659 w 1659"/>
              <a:gd name="T180" fmla="*/ 1525 h 1525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659" h="1525">
                <a:moveTo>
                  <a:pt x="829" y="0"/>
                </a:moveTo>
                <a:lnTo>
                  <a:pt x="808" y="0"/>
                </a:lnTo>
                <a:lnTo>
                  <a:pt x="786" y="0"/>
                </a:lnTo>
                <a:lnTo>
                  <a:pt x="765" y="1"/>
                </a:lnTo>
                <a:lnTo>
                  <a:pt x="745" y="3"/>
                </a:lnTo>
                <a:lnTo>
                  <a:pt x="724" y="6"/>
                </a:lnTo>
                <a:lnTo>
                  <a:pt x="703" y="8"/>
                </a:lnTo>
                <a:lnTo>
                  <a:pt x="683" y="11"/>
                </a:lnTo>
                <a:lnTo>
                  <a:pt x="663" y="15"/>
                </a:lnTo>
                <a:lnTo>
                  <a:pt x="643" y="18"/>
                </a:lnTo>
                <a:lnTo>
                  <a:pt x="623" y="23"/>
                </a:lnTo>
                <a:lnTo>
                  <a:pt x="603" y="29"/>
                </a:lnTo>
                <a:lnTo>
                  <a:pt x="583" y="34"/>
                </a:lnTo>
                <a:lnTo>
                  <a:pt x="563" y="40"/>
                </a:lnTo>
                <a:lnTo>
                  <a:pt x="544" y="46"/>
                </a:lnTo>
                <a:lnTo>
                  <a:pt x="526" y="52"/>
                </a:lnTo>
                <a:lnTo>
                  <a:pt x="507" y="60"/>
                </a:lnTo>
                <a:lnTo>
                  <a:pt x="488" y="66"/>
                </a:lnTo>
                <a:lnTo>
                  <a:pt x="470" y="74"/>
                </a:lnTo>
                <a:lnTo>
                  <a:pt x="452" y="83"/>
                </a:lnTo>
                <a:lnTo>
                  <a:pt x="434" y="91"/>
                </a:lnTo>
                <a:lnTo>
                  <a:pt x="399" y="110"/>
                </a:lnTo>
                <a:lnTo>
                  <a:pt x="366" y="130"/>
                </a:lnTo>
                <a:lnTo>
                  <a:pt x="333" y="151"/>
                </a:lnTo>
                <a:lnTo>
                  <a:pt x="302" y="174"/>
                </a:lnTo>
                <a:lnTo>
                  <a:pt x="271" y="197"/>
                </a:lnTo>
                <a:lnTo>
                  <a:pt x="257" y="210"/>
                </a:lnTo>
                <a:lnTo>
                  <a:pt x="242" y="222"/>
                </a:lnTo>
                <a:lnTo>
                  <a:pt x="229" y="236"/>
                </a:lnTo>
                <a:lnTo>
                  <a:pt x="215" y="250"/>
                </a:lnTo>
                <a:lnTo>
                  <a:pt x="202" y="262"/>
                </a:lnTo>
                <a:lnTo>
                  <a:pt x="189" y="276"/>
                </a:lnTo>
                <a:lnTo>
                  <a:pt x="177" y="292"/>
                </a:lnTo>
                <a:lnTo>
                  <a:pt x="165" y="305"/>
                </a:lnTo>
                <a:lnTo>
                  <a:pt x="153" y="321"/>
                </a:lnTo>
                <a:lnTo>
                  <a:pt x="141" y="336"/>
                </a:lnTo>
                <a:lnTo>
                  <a:pt x="130" y="350"/>
                </a:lnTo>
                <a:lnTo>
                  <a:pt x="120" y="367"/>
                </a:lnTo>
                <a:lnTo>
                  <a:pt x="109" y="383"/>
                </a:lnTo>
                <a:lnTo>
                  <a:pt x="100" y="398"/>
                </a:lnTo>
                <a:lnTo>
                  <a:pt x="90" y="415"/>
                </a:lnTo>
                <a:lnTo>
                  <a:pt x="81" y="432"/>
                </a:lnTo>
                <a:lnTo>
                  <a:pt x="73" y="447"/>
                </a:lnTo>
                <a:lnTo>
                  <a:pt x="65" y="464"/>
                </a:lnTo>
                <a:lnTo>
                  <a:pt x="57" y="483"/>
                </a:lnTo>
                <a:lnTo>
                  <a:pt x="50" y="500"/>
                </a:lnTo>
                <a:lnTo>
                  <a:pt x="42" y="517"/>
                </a:lnTo>
                <a:lnTo>
                  <a:pt x="37" y="535"/>
                </a:lnTo>
                <a:lnTo>
                  <a:pt x="30" y="552"/>
                </a:lnTo>
                <a:lnTo>
                  <a:pt x="25" y="571"/>
                </a:lnTo>
                <a:lnTo>
                  <a:pt x="21" y="589"/>
                </a:lnTo>
                <a:lnTo>
                  <a:pt x="16" y="608"/>
                </a:lnTo>
                <a:lnTo>
                  <a:pt x="12" y="626"/>
                </a:lnTo>
                <a:lnTo>
                  <a:pt x="9" y="645"/>
                </a:lnTo>
                <a:lnTo>
                  <a:pt x="7" y="665"/>
                </a:lnTo>
                <a:lnTo>
                  <a:pt x="4" y="684"/>
                </a:lnTo>
                <a:lnTo>
                  <a:pt x="1" y="704"/>
                </a:lnTo>
                <a:lnTo>
                  <a:pt x="0" y="722"/>
                </a:lnTo>
                <a:lnTo>
                  <a:pt x="0" y="742"/>
                </a:lnTo>
                <a:lnTo>
                  <a:pt x="0" y="762"/>
                </a:lnTo>
                <a:lnTo>
                  <a:pt x="0" y="782"/>
                </a:lnTo>
                <a:lnTo>
                  <a:pt x="1" y="801"/>
                </a:lnTo>
                <a:lnTo>
                  <a:pt x="3" y="821"/>
                </a:lnTo>
                <a:lnTo>
                  <a:pt x="4" y="839"/>
                </a:lnTo>
                <a:lnTo>
                  <a:pt x="7" y="859"/>
                </a:lnTo>
                <a:lnTo>
                  <a:pt x="9" y="878"/>
                </a:lnTo>
                <a:lnTo>
                  <a:pt x="13" y="896"/>
                </a:lnTo>
                <a:lnTo>
                  <a:pt x="16" y="915"/>
                </a:lnTo>
                <a:lnTo>
                  <a:pt x="21" y="934"/>
                </a:lnTo>
                <a:lnTo>
                  <a:pt x="25" y="952"/>
                </a:lnTo>
                <a:lnTo>
                  <a:pt x="30" y="971"/>
                </a:lnTo>
                <a:lnTo>
                  <a:pt x="37" y="989"/>
                </a:lnTo>
                <a:lnTo>
                  <a:pt x="44" y="1006"/>
                </a:lnTo>
                <a:lnTo>
                  <a:pt x="50" y="1025"/>
                </a:lnTo>
                <a:lnTo>
                  <a:pt x="57" y="1042"/>
                </a:lnTo>
                <a:lnTo>
                  <a:pt x="65" y="1058"/>
                </a:lnTo>
                <a:lnTo>
                  <a:pt x="73" y="1075"/>
                </a:lnTo>
                <a:lnTo>
                  <a:pt x="81" y="1092"/>
                </a:lnTo>
                <a:lnTo>
                  <a:pt x="90" y="1109"/>
                </a:lnTo>
                <a:lnTo>
                  <a:pt x="100" y="1125"/>
                </a:lnTo>
                <a:lnTo>
                  <a:pt x="109" y="1142"/>
                </a:lnTo>
                <a:lnTo>
                  <a:pt x="120" y="1157"/>
                </a:lnTo>
                <a:lnTo>
                  <a:pt x="130" y="1173"/>
                </a:lnTo>
                <a:lnTo>
                  <a:pt x="141" y="1188"/>
                </a:lnTo>
                <a:lnTo>
                  <a:pt x="153" y="1204"/>
                </a:lnTo>
                <a:lnTo>
                  <a:pt x="165" y="1217"/>
                </a:lnTo>
                <a:lnTo>
                  <a:pt x="177" y="1233"/>
                </a:lnTo>
                <a:lnTo>
                  <a:pt x="189" y="1247"/>
                </a:lnTo>
                <a:lnTo>
                  <a:pt x="202" y="1261"/>
                </a:lnTo>
                <a:lnTo>
                  <a:pt x="215" y="1275"/>
                </a:lnTo>
                <a:lnTo>
                  <a:pt x="229" y="1288"/>
                </a:lnTo>
                <a:lnTo>
                  <a:pt x="242" y="1301"/>
                </a:lnTo>
                <a:lnTo>
                  <a:pt x="257" y="1313"/>
                </a:lnTo>
                <a:lnTo>
                  <a:pt x="271" y="1325"/>
                </a:lnTo>
                <a:lnTo>
                  <a:pt x="302" y="1350"/>
                </a:lnTo>
                <a:lnTo>
                  <a:pt x="333" y="1373"/>
                </a:lnTo>
                <a:lnTo>
                  <a:pt x="366" y="1393"/>
                </a:lnTo>
                <a:lnTo>
                  <a:pt x="399" y="1413"/>
                </a:lnTo>
                <a:lnTo>
                  <a:pt x="434" y="1432"/>
                </a:lnTo>
                <a:lnTo>
                  <a:pt x="451" y="1441"/>
                </a:lnTo>
                <a:lnTo>
                  <a:pt x="470" y="1449"/>
                </a:lnTo>
                <a:lnTo>
                  <a:pt x="488" y="1457"/>
                </a:lnTo>
                <a:lnTo>
                  <a:pt x="507" y="1464"/>
                </a:lnTo>
                <a:lnTo>
                  <a:pt x="526" y="1470"/>
                </a:lnTo>
                <a:lnTo>
                  <a:pt x="544" y="1478"/>
                </a:lnTo>
                <a:lnTo>
                  <a:pt x="563" y="1484"/>
                </a:lnTo>
                <a:lnTo>
                  <a:pt x="583" y="1489"/>
                </a:lnTo>
                <a:lnTo>
                  <a:pt x="603" y="1495"/>
                </a:lnTo>
                <a:lnTo>
                  <a:pt x="621" y="1500"/>
                </a:lnTo>
                <a:lnTo>
                  <a:pt x="643" y="1504"/>
                </a:lnTo>
                <a:lnTo>
                  <a:pt x="663" y="1509"/>
                </a:lnTo>
                <a:lnTo>
                  <a:pt x="683" y="1512"/>
                </a:lnTo>
                <a:lnTo>
                  <a:pt x="703" y="1515"/>
                </a:lnTo>
                <a:lnTo>
                  <a:pt x="724" y="1518"/>
                </a:lnTo>
                <a:lnTo>
                  <a:pt x="745" y="1520"/>
                </a:lnTo>
                <a:lnTo>
                  <a:pt x="765" y="1521"/>
                </a:lnTo>
                <a:lnTo>
                  <a:pt x="786" y="1523"/>
                </a:lnTo>
                <a:lnTo>
                  <a:pt x="808" y="1523"/>
                </a:lnTo>
                <a:lnTo>
                  <a:pt x="829" y="1525"/>
                </a:lnTo>
                <a:lnTo>
                  <a:pt x="850" y="1525"/>
                </a:lnTo>
                <a:lnTo>
                  <a:pt x="872" y="1523"/>
                </a:lnTo>
                <a:lnTo>
                  <a:pt x="893" y="1521"/>
                </a:lnTo>
                <a:lnTo>
                  <a:pt x="914" y="1520"/>
                </a:lnTo>
                <a:lnTo>
                  <a:pt x="935" y="1518"/>
                </a:lnTo>
                <a:lnTo>
                  <a:pt x="955" y="1515"/>
                </a:lnTo>
                <a:lnTo>
                  <a:pt x="977" y="1512"/>
                </a:lnTo>
                <a:lnTo>
                  <a:pt x="997" y="1509"/>
                </a:lnTo>
                <a:lnTo>
                  <a:pt x="1017" y="1504"/>
                </a:lnTo>
                <a:lnTo>
                  <a:pt x="1037" y="1500"/>
                </a:lnTo>
                <a:lnTo>
                  <a:pt x="1057" y="1495"/>
                </a:lnTo>
                <a:lnTo>
                  <a:pt x="1077" y="1491"/>
                </a:lnTo>
                <a:lnTo>
                  <a:pt x="1095" y="1484"/>
                </a:lnTo>
                <a:lnTo>
                  <a:pt x="1115" y="1478"/>
                </a:lnTo>
                <a:lnTo>
                  <a:pt x="1134" y="1472"/>
                </a:lnTo>
                <a:lnTo>
                  <a:pt x="1152" y="1464"/>
                </a:lnTo>
                <a:lnTo>
                  <a:pt x="1171" y="1457"/>
                </a:lnTo>
                <a:lnTo>
                  <a:pt x="1190" y="1449"/>
                </a:lnTo>
                <a:lnTo>
                  <a:pt x="1207" y="1441"/>
                </a:lnTo>
                <a:lnTo>
                  <a:pt x="1226" y="1432"/>
                </a:lnTo>
                <a:lnTo>
                  <a:pt x="1260" y="1413"/>
                </a:lnTo>
                <a:lnTo>
                  <a:pt x="1293" y="1393"/>
                </a:lnTo>
                <a:lnTo>
                  <a:pt x="1327" y="1373"/>
                </a:lnTo>
                <a:lnTo>
                  <a:pt x="1357" y="1350"/>
                </a:lnTo>
                <a:lnTo>
                  <a:pt x="1388" y="1325"/>
                </a:lnTo>
                <a:lnTo>
                  <a:pt x="1403" y="1313"/>
                </a:lnTo>
                <a:lnTo>
                  <a:pt x="1416" y="1301"/>
                </a:lnTo>
                <a:lnTo>
                  <a:pt x="1431" y="1288"/>
                </a:lnTo>
                <a:lnTo>
                  <a:pt x="1444" y="1275"/>
                </a:lnTo>
                <a:lnTo>
                  <a:pt x="1457" y="1261"/>
                </a:lnTo>
                <a:lnTo>
                  <a:pt x="1470" y="1247"/>
                </a:lnTo>
                <a:lnTo>
                  <a:pt x="1482" y="1233"/>
                </a:lnTo>
                <a:lnTo>
                  <a:pt x="1494" y="1217"/>
                </a:lnTo>
                <a:lnTo>
                  <a:pt x="1506" y="1204"/>
                </a:lnTo>
                <a:lnTo>
                  <a:pt x="1518" y="1188"/>
                </a:lnTo>
                <a:lnTo>
                  <a:pt x="1529" y="1173"/>
                </a:lnTo>
                <a:lnTo>
                  <a:pt x="1540" y="1157"/>
                </a:lnTo>
                <a:lnTo>
                  <a:pt x="1550" y="1142"/>
                </a:lnTo>
                <a:lnTo>
                  <a:pt x="1560" y="1125"/>
                </a:lnTo>
                <a:lnTo>
                  <a:pt x="1569" y="1109"/>
                </a:lnTo>
                <a:lnTo>
                  <a:pt x="1578" y="1092"/>
                </a:lnTo>
                <a:lnTo>
                  <a:pt x="1586" y="1075"/>
                </a:lnTo>
                <a:lnTo>
                  <a:pt x="1594" y="1058"/>
                </a:lnTo>
                <a:lnTo>
                  <a:pt x="1602" y="1042"/>
                </a:lnTo>
                <a:lnTo>
                  <a:pt x="1609" y="1025"/>
                </a:lnTo>
                <a:lnTo>
                  <a:pt x="1616" y="1006"/>
                </a:lnTo>
                <a:lnTo>
                  <a:pt x="1622" y="989"/>
                </a:lnTo>
                <a:lnTo>
                  <a:pt x="1628" y="971"/>
                </a:lnTo>
                <a:lnTo>
                  <a:pt x="1634" y="952"/>
                </a:lnTo>
                <a:lnTo>
                  <a:pt x="1638" y="934"/>
                </a:lnTo>
                <a:lnTo>
                  <a:pt x="1642" y="915"/>
                </a:lnTo>
                <a:lnTo>
                  <a:pt x="1646" y="896"/>
                </a:lnTo>
                <a:lnTo>
                  <a:pt x="1650" y="878"/>
                </a:lnTo>
                <a:lnTo>
                  <a:pt x="1653" y="859"/>
                </a:lnTo>
                <a:lnTo>
                  <a:pt x="1655" y="839"/>
                </a:lnTo>
                <a:lnTo>
                  <a:pt x="1657" y="821"/>
                </a:lnTo>
                <a:lnTo>
                  <a:pt x="1658" y="801"/>
                </a:lnTo>
                <a:lnTo>
                  <a:pt x="1659" y="781"/>
                </a:lnTo>
                <a:lnTo>
                  <a:pt x="1659" y="762"/>
                </a:lnTo>
                <a:lnTo>
                  <a:pt x="1659" y="742"/>
                </a:lnTo>
                <a:lnTo>
                  <a:pt x="1658" y="722"/>
                </a:lnTo>
                <a:lnTo>
                  <a:pt x="1657" y="704"/>
                </a:lnTo>
                <a:lnTo>
                  <a:pt x="1655" y="684"/>
                </a:lnTo>
                <a:lnTo>
                  <a:pt x="1653" y="665"/>
                </a:lnTo>
                <a:lnTo>
                  <a:pt x="1650" y="646"/>
                </a:lnTo>
                <a:lnTo>
                  <a:pt x="1646" y="626"/>
                </a:lnTo>
                <a:lnTo>
                  <a:pt x="1642" y="608"/>
                </a:lnTo>
                <a:lnTo>
                  <a:pt x="1638" y="589"/>
                </a:lnTo>
                <a:lnTo>
                  <a:pt x="1634" y="571"/>
                </a:lnTo>
                <a:lnTo>
                  <a:pt x="1628" y="554"/>
                </a:lnTo>
                <a:lnTo>
                  <a:pt x="1622" y="535"/>
                </a:lnTo>
                <a:lnTo>
                  <a:pt x="1616" y="517"/>
                </a:lnTo>
                <a:lnTo>
                  <a:pt x="1609" y="500"/>
                </a:lnTo>
                <a:lnTo>
                  <a:pt x="1602" y="483"/>
                </a:lnTo>
                <a:lnTo>
                  <a:pt x="1594" y="464"/>
                </a:lnTo>
                <a:lnTo>
                  <a:pt x="1586" y="447"/>
                </a:lnTo>
                <a:lnTo>
                  <a:pt x="1578" y="432"/>
                </a:lnTo>
                <a:lnTo>
                  <a:pt x="1569" y="415"/>
                </a:lnTo>
                <a:lnTo>
                  <a:pt x="1560" y="398"/>
                </a:lnTo>
                <a:lnTo>
                  <a:pt x="1550" y="383"/>
                </a:lnTo>
                <a:lnTo>
                  <a:pt x="1540" y="367"/>
                </a:lnTo>
                <a:lnTo>
                  <a:pt x="1529" y="350"/>
                </a:lnTo>
                <a:lnTo>
                  <a:pt x="1518" y="336"/>
                </a:lnTo>
                <a:lnTo>
                  <a:pt x="1506" y="321"/>
                </a:lnTo>
                <a:lnTo>
                  <a:pt x="1494" y="305"/>
                </a:lnTo>
                <a:lnTo>
                  <a:pt x="1482" y="292"/>
                </a:lnTo>
                <a:lnTo>
                  <a:pt x="1470" y="278"/>
                </a:lnTo>
                <a:lnTo>
                  <a:pt x="1457" y="262"/>
                </a:lnTo>
                <a:lnTo>
                  <a:pt x="1444" y="250"/>
                </a:lnTo>
                <a:lnTo>
                  <a:pt x="1431" y="236"/>
                </a:lnTo>
                <a:lnTo>
                  <a:pt x="1416" y="222"/>
                </a:lnTo>
                <a:lnTo>
                  <a:pt x="1403" y="210"/>
                </a:lnTo>
                <a:lnTo>
                  <a:pt x="1388" y="197"/>
                </a:lnTo>
                <a:lnTo>
                  <a:pt x="1357" y="174"/>
                </a:lnTo>
                <a:lnTo>
                  <a:pt x="1327" y="151"/>
                </a:lnTo>
                <a:lnTo>
                  <a:pt x="1293" y="130"/>
                </a:lnTo>
                <a:lnTo>
                  <a:pt x="1260" y="110"/>
                </a:lnTo>
                <a:lnTo>
                  <a:pt x="1226" y="91"/>
                </a:lnTo>
                <a:lnTo>
                  <a:pt x="1207" y="83"/>
                </a:lnTo>
                <a:lnTo>
                  <a:pt x="1190" y="74"/>
                </a:lnTo>
                <a:lnTo>
                  <a:pt x="1171" y="66"/>
                </a:lnTo>
                <a:lnTo>
                  <a:pt x="1152" y="60"/>
                </a:lnTo>
                <a:lnTo>
                  <a:pt x="1134" y="52"/>
                </a:lnTo>
                <a:lnTo>
                  <a:pt x="1115" y="46"/>
                </a:lnTo>
                <a:lnTo>
                  <a:pt x="1095" y="40"/>
                </a:lnTo>
                <a:lnTo>
                  <a:pt x="1077" y="34"/>
                </a:lnTo>
                <a:lnTo>
                  <a:pt x="1057" y="28"/>
                </a:lnTo>
                <a:lnTo>
                  <a:pt x="1037" y="23"/>
                </a:lnTo>
                <a:lnTo>
                  <a:pt x="1017" y="18"/>
                </a:lnTo>
                <a:lnTo>
                  <a:pt x="997" y="15"/>
                </a:lnTo>
                <a:lnTo>
                  <a:pt x="977" y="11"/>
                </a:lnTo>
                <a:lnTo>
                  <a:pt x="955" y="8"/>
                </a:lnTo>
                <a:lnTo>
                  <a:pt x="935" y="6"/>
                </a:lnTo>
                <a:lnTo>
                  <a:pt x="914" y="3"/>
                </a:lnTo>
                <a:lnTo>
                  <a:pt x="893" y="1"/>
                </a:lnTo>
                <a:lnTo>
                  <a:pt x="872" y="0"/>
                </a:lnTo>
                <a:lnTo>
                  <a:pt x="850" y="0"/>
                </a:lnTo>
                <a:lnTo>
                  <a:pt x="829" y="0"/>
                </a:lnTo>
                <a:close/>
              </a:path>
            </a:pathLst>
          </a:custGeom>
          <a:solidFill>
            <a:srgbClr val="7D888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2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4279263" y="1043819"/>
            <a:ext cx="3511549" cy="3395133"/>
          </a:xfrm>
          <a:custGeom>
            <a:avLst/>
            <a:gdLst>
              <a:gd name="T0" fmla="*/ 765 w 1659"/>
              <a:gd name="T1" fmla="*/ 3 h 1526"/>
              <a:gd name="T2" fmla="*/ 682 w 1659"/>
              <a:gd name="T3" fmla="*/ 13 h 1526"/>
              <a:gd name="T4" fmla="*/ 602 w 1659"/>
              <a:gd name="T5" fmla="*/ 30 h 1526"/>
              <a:gd name="T6" fmla="*/ 525 w 1659"/>
              <a:gd name="T7" fmla="*/ 54 h 1526"/>
              <a:gd name="T8" fmla="*/ 451 w 1659"/>
              <a:gd name="T9" fmla="*/ 85 h 1526"/>
              <a:gd name="T10" fmla="*/ 332 w 1659"/>
              <a:gd name="T11" fmla="*/ 153 h 1526"/>
              <a:gd name="T12" fmla="*/ 242 w 1659"/>
              <a:gd name="T13" fmla="*/ 224 h 1526"/>
              <a:gd name="T14" fmla="*/ 189 w 1659"/>
              <a:gd name="T15" fmla="*/ 278 h 1526"/>
              <a:gd name="T16" fmla="*/ 141 w 1659"/>
              <a:gd name="T17" fmla="*/ 337 h 1526"/>
              <a:gd name="T18" fmla="*/ 99 w 1659"/>
              <a:gd name="T19" fmla="*/ 400 h 1526"/>
              <a:gd name="T20" fmla="*/ 65 w 1659"/>
              <a:gd name="T21" fmla="*/ 466 h 1526"/>
              <a:gd name="T22" fmla="*/ 37 w 1659"/>
              <a:gd name="T23" fmla="*/ 537 h 1526"/>
              <a:gd name="T24" fmla="*/ 16 w 1659"/>
              <a:gd name="T25" fmla="*/ 610 h 1526"/>
              <a:gd name="T26" fmla="*/ 4 w 1659"/>
              <a:gd name="T27" fmla="*/ 685 h 1526"/>
              <a:gd name="T28" fmla="*/ 0 w 1659"/>
              <a:gd name="T29" fmla="*/ 763 h 1526"/>
              <a:gd name="T30" fmla="*/ 4 w 1659"/>
              <a:gd name="T31" fmla="*/ 841 h 1526"/>
              <a:gd name="T32" fmla="*/ 16 w 1659"/>
              <a:gd name="T33" fmla="*/ 917 h 1526"/>
              <a:gd name="T34" fmla="*/ 37 w 1659"/>
              <a:gd name="T35" fmla="*/ 991 h 1526"/>
              <a:gd name="T36" fmla="*/ 65 w 1659"/>
              <a:gd name="T37" fmla="*/ 1060 h 1526"/>
              <a:gd name="T38" fmla="*/ 99 w 1659"/>
              <a:gd name="T39" fmla="*/ 1127 h 1526"/>
              <a:gd name="T40" fmla="*/ 141 w 1659"/>
              <a:gd name="T41" fmla="*/ 1190 h 1526"/>
              <a:gd name="T42" fmla="*/ 189 w 1659"/>
              <a:gd name="T43" fmla="*/ 1249 h 1526"/>
              <a:gd name="T44" fmla="*/ 242 w 1659"/>
              <a:gd name="T45" fmla="*/ 1303 h 1526"/>
              <a:gd name="T46" fmla="*/ 332 w 1659"/>
              <a:gd name="T47" fmla="*/ 1374 h 1526"/>
              <a:gd name="T48" fmla="*/ 451 w 1659"/>
              <a:gd name="T49" fmla="*/ 1443 h 1526"/>
              <a:gd name="T50" fmla="*/ 525 w 1659"/>
              <a:gd name="T51" fmla="*/ 1472 h 1526"/>
              <a:gd name="T52" fmla="*/ 602 w 1659"/>
              <a:gd name="T53" fmla="*/ 1497 h 1526"/>
              <a:gd name="T54" fmla="*/ 682 w 1659"/>
              <a:gd name="T55" fmla="*/ 1514 h 1526"/>
              <a:gd name="T56" fmla="*/ 765 w 1659"/>
              <a:gd name="T57" fmla="*/ 1523 h 1526"/>
              <a:gd name="T58" fmla="*/ 850 w 1659"/>
              <a:gd name="T59" fmla="*/ 1525 h 1526"/>
              <a:gd name="T60" fmla="*/ 935 w 1659"/>
              <a:gd name="T61" fmla="*/ 1520 h 1526"/>
              <a:gd name="T62" fmla="*/ 1016 w 1659"/>
              <a:gd name="T63" fmla="*/ 1506 h 1526"/>
              <a:gd name="T64" fmla="*/ 1095 w 1659"/>
              <a:gd name="T65" fmla="*/ 1486 h 1526"/>
              <a:gd name="T66" fmla="*/ 1171 w 1659"/>
              <a:gd name="T67" fmla="*/ 1458 h 1526"/>
              <a:gd name="T68" fmla="*/ 1260 w 1659"/>
              <a:gd name="T69" fmla="*/ 1415 h 1526"/>
              <a:gd name="T70" fmla="*/ 1388 w 1659"/>
              <a:gd name="T71" fmla="*/ 1327 h 1526"/>
              <a:gd name="T72" fmla="*/ 1444 w 1659"/>
              <a:gd name="T73" fmla="*/ 1276 h 1526"/>
              <a:gd name="T74" fmla="*/ 1494 w 1659"/>
              <a:gd name="T75" fmla="*/ 1219 h 1526"/>
              <a:gd name="T76" fmla="*/ 1539 w 1659"/>
              <a:gd name="T77" fmla="*/ 1159 h 1526"/>
              <a:gd name="T78" fmla="*/ 1578 w 1659"/>
              <a:gd name="T79" fmla="*/ 1094 h 1526"/>
              <a:gd name="T80" fmla="*/ 1609 w 1659"/>
              <a:gd name="T81" fmla="*/ 1025 h 1526"/>
              <a:gd name="T82" fmla="*/ 1633 w 1659"/>
              <a:gd name="T83" fmla="*/ 954 h 1526"/>
              <a:gd name="T84" fmla="*/ 1650 w 1659"/>
              <a:gd name="T85" fmla="*/ 880 h 1526"/>
              <a:gd name="T86" fmla="*/ 1658 w 1659"/>
              <a:gd name="T87" fmla="*/ 803 h 1526"/>
              <a:gd name="T88" fmla="*/ 1658 w 1659"/>
              <a:gd name="T89" fmla="*/ 724 h 1526"/>
              <a:gd name="T90" fmla="*/ 1650 w 1659"/>
              <a:gd name="T91" fmla="*/ 647 h 1526"/>
              <a:gd name="T92" fmla="*/ 1633 w 1659"/>
              <a:gd name="T93" fmla="*/ 573 h 1526"/>
              <a:gd name="T94" fmla="*/ 1609 w 1659"/>
              <a:gd name="T95" fmla="*/ 502 h 1526"/>
              <a:gd name="T96" fmla="*/ 1578 w 1659"/>
              <a:gd name="T97" fmla="*/ 432 h 1526"/>
              <a:gd name="T98" fmla="*/ 1539 w 1659"/>
              <a:gd name="T99" fmla="*/ 367 h 1526"/>
              <a:gd name="T100" fmla="*/ 1494 w 1659"/>
              <a:gd name="T101" fmla="*/ 307 h 1526"/>
              <a:gd name="T102" fmla="*/ 1444 w 1659"/>
              <a:gd name="T103" fmla="*/ 250 h 1526"/>
              <a:gd name="T104" fmla="*/ 1388 w 1659"/>
              <a:gd name="T105" fmla="*/ 199 h 1526"/>
              <a:gd name="T106" fmla="*/ 1260 w 1659"/>
              <a:gd name="T107" fmla="*/ 111 h 1526"/>
              <a:gd name="T108" fmla="*/ 1171 w 1659"/>
              <a:gd name="T109" fmla="*/ 68 h 1526"/>
              <a:gd name="T110" fmla="*/ 1095 w 1659"/>
              <a:gd name="T111" fmla="*/ 40 h 1526"/>
              <a:gd name="T112" fmla="*/ 1016 w 1659"/>
              <a:gd name="T113" fmla="*/ 20 h 1526"/>
              <a:gd name="T114" fmla="*/ 935 w 1659"/>
              <a:gd name="T115" fmla="*/ 6 h 1526"/>
              <a:gd name="T116" fmla="*/ 850 w 1659"/>
              <a:gd name="T117" fmla="*/ 2 h 152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659"/>
              <a:gd name="T178" fmla="*/ 0 h 1526"/>
              <a:gd name="T179" fmla="*/ 1659 w 1659"/>
              <a:gd name="T180" fmla="*/ 1526 h 152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659" h="1526">
                <a:moveTo>
                  <a:pt x="829" y="2"/>
                </a:moveTo>
                <a:lnTo>
                  <a:pt x="807" y="2"/>
                </a:lnTo>
                <a:lnTo>
                  <a:pt x="786" y="2"/>
                </a:lnTo>
                <a:lnTo>
                  <a:pt x="765" y="3"/>
                </a:lnTo>
                <a:lnTo>
                  <a:pt x="743" y="5"/>
                </a:lnTo>
                <a:lnTo>
                  <a:pt x="724" y="6"/>
                </a:lnTo>
                <a:lnTo>
                  <a:pt x="702" y="9"/>
                </a:lnTo>
                <a:lnTo>
                  <a:pt x="682" y="13"/>
                </a:lnTo>
                <a:lnTo>
                  <a:pt x="662" y="17"/>
                </a:lnTo>
                <a:lnTo>
                  <a:pt x="641" y="20"/>
                </a:lnTo>
                <a:lnTo>
                  <a:pt x="621" y="25"/>
                </a:lnTo>
                <a:lnTo>
                  <a:pt x="602" y="30"/>
                </a:lnTo>
                <a:lnTo>
                  <a:pt x="582" y="36"/>
                </a:lnTo>
                <a:lnTo>
                  <a:pt x="562" y="40"/>
                </a:lnTo>
                <a:lnTo>
                  <a:pt x="544" y="48"/>
                </a:lnTo>
                <a:lnTo>
                  <a:pt x="525" y="54"/>
                </a:lnTo>
                <a:lnTo>
                  <a:pt x="505" y="60"/>
                </a:lnTo>
                <a:lnTo>
                  <a:pt x="488" y="68"/>
                </a:lnTo>
                <a:lnTo>
                  <a:pt x="469" y="76"/>
                </a:lnTo>
                <a:lnTo>
                  <a:pt x="451" y="85"/>
                </a:lnTo>
                <a:lnTo>
                  <a:pt x="433" y="93"/>
                </a:lnTo>
                <a:lnTo>
                  <a:pt x="399" y="111"/>
                </a:lnTo>
                <a:lnTo>
                  <a:pt x="366" y="131"/>
                </a:lnTo>
                <a:lnTo>
                  <a:pt x="332" y="153"/>
                </a:lnTo>
                <a:lnTo>
                  <a:pt x="302" y="175"/>
                </a:lnTo>
                <a:lnTo>
                  <a:pt x="271" y="199"/>
                </a:lnTo>
                <a:lnTo>
                  <a:pt x="256" y="212"/>
                </a:lnTo>
                <a:lnTo>
                  <a:pt x="242" y="224"/>
                </a:lnTo>
                <a:lnTo>
                  <a:pt x="228" y="238"/>
                </a:lnTo>
                <a:lnTo>
                  <a:pt x="215" y="250"/>
                </a:lnTo>
                <a:lnTo>
                  <a:pt x="202" y="264"/>
                </a:lnTo>
                <a:lnTo>
                  <a:pt x="189" y="278"/>
                </a:lnTo>
                <a:lnTo>
                  <a:pt x="177" y="293"/>
                </a:lnTo>
                <a:lnTo>
                  <a:pt x="163" y="307"/>
                </a:lnTo>
                <a:lnTo>
                  <a:pt x="153" y="323"/>
                </a:lnTo>
                <a:lnTo>
                  <a:pt x="141" y="337"/>
                </a:lnTo>
                <a:lnTo>
                  <a:pt x="130" y="352"/>
                </a:lnTo>
                <a:lnTo>
                  <a:pt x="119" y="367"/>
                </a:lnTo>
                <a:lnTo>
                  <a:pt x="109" y="384"/>
                </a:lnTo>
                <a:lnTo>
                  <a:pt x="99" y="400"/>
                </a:lnTo>
                <a:lnTo>
                  <a:pt x="90" y="417"/>
                </a:lnTo>
                <a:lnTo>
                  <a:pt x="81" y="432"/>
                </a:lnTo>
                <a:lnTo>
                  <a:pt x="73" y="449"/>
                </a:lnTo>
                <a:lnTo>
                  <a:pt x="65" y="466"/>
                </a:lnTo>
                <a:lnTo>
                  <a:pt x="57" y="483"/>
                </a:lnTo>
                <a:lnTo>
                  <a:pt x="49" y="502"/>
                </a:lnTo>
                <a:lnTo>
                  <a:pt x="42" y="519"/>
                </a:lnTo>
                <a:lnTo>
                  <a:pt x="37" y="537"/>
                </a:lnTo>
                <a:lnTo>
                  <a:pt x="30" y="554"/>
                </a:lnTo>
                <a:lnTo>
                  <a:pt x="25" y="573"/>
                </a:lnTo>
                <a:lnTo>
                  <a:pt x="19" y="591"/>
                </a:lnTo>
                <a:lnTo>
                  <a:pt x="16" y="610"/>
                </a:lnTo>
                <a:lnTo>
                  <a:pt x="12" y="628"/>
                </a:lnTo>
                <a:lnTo>
                  <a:pt x="9" y="647"/>
                </a:lnTo>
                <a:lnTo>
                  <a:pt x="6" y="667"/>
                </a:lnTo>
                <a:lnTo>
                  <a:pt x="4" y="685"/>
                </a:lnTo>
                <a:lnTo>
                  <a:pt x="1" y="704"/>
                </a:lnTo>
                <a:lnTo>
                  <a:pt x="0" y="724"/>
                </a:lnTo>
                <a:lnTo>
                  <a:pt x="0" y="744"/>
                </a:lnTo>
                <a:lnTo>
                  <a:pt x="0" y="763"/>
                </a:lnTo>
                <a:lnTo>
                  <a:pt x="0" y="783"/>
                </a:lnTo>
                <a:lnTo>
                  <a:pt x="0" y="803"/>
                </a:lnTo>
                <a:lnTo>
                  <a:pt x="1" y="823"/>
                </a:lnTo>
                <a:lnTo>
                  <a:pt x="4" y="841"/>
                </a:lnTo>
                <a:lnTo>
                  <a:pt x="6" y="861"/>
                </a:lnTo>
                <a:lnTo>
                  <a:pt x="9" y="880"/>
                </a:lnTo>
                <a:lnTo>
                  <a:pt x="12" y="898"/>
                </a:lnTo>
                <a:lnTo>
                  <a:pt x="16" y="917"/>
                </a:lnTo>
                <a:lnTo>
                  <a:pt x="19" y="935"/>
                </a:lnTo>
                <a:lnTo>
                  <a:pt x="25" y="954"/>
                </a:lnTo>
                <a:lnTo>
                  <a:pt x="30" y="972"/>
                </a:lnTo>
                <a:lnTo>
                  <a:pt x="37" y="991"/>
                </a:lnTo>
                <a:lnTo>
                  <a:pt x="42" y="1008"/>
                </a:lnTo>
                <a:lnTo>
                  <a:pt x="49" y="1025"/>
                </a:lnTo>
                <a:lnTo>
                  <a:pt x="57" y="1043"/>
                </a:lnTo>
                <a:lnTo>
                  <a:pt x="65" y="1060"/>
                </a:lnTo>
                <a:lnTo>
                  <a:pt x="73" y="1077"/>
                </a:lnTo>
                <a:lnTo>
                  <a:pt x="81" y="1094"/>
                </a:lnTo>
                <a:lnTo>
                  <a:pt x="90" y="1111"/>
                </a:lnTo>
                <a:lnTo>
                  <a:pt x="99" y="1127"/>
                </a:lnTo>
                <a:lnTo>
                  <a:pt x="109" y="1144"/>
                </a:lnTo>
                <a:lnTo>
                  <a:pt x="119" y="1159"/>
                </a:lnTo>
                <a:lnTo>
                  <a:pt x="130" y="1175"/>
                </a:lnTo>
                <a:lnTo>
                  <a:pt x="141" y="1190"/>
                </a:lnTo>
                <a:lnTo>
                  <a:pt x="153" y="1205"/>
                </a:lnTo>
                <a:lnTo>
                  <a:pt x="163" y="1219"/>
                </a:lnTo>
                <a:lnTo>
                  <a:pt x="177" y="1235"/>
                </a:lnTo>
                <a:lnTo>
                  <a:pt x="189" y="1249"/>
                </a:lnTo>
                <a:lnTo>
                  <a:pt x="202" y="1262"/>
                </a:lnTo>
                <a:lnTo>
                  <a:pt x="215" y="1276"/>
                </a:lnTo>
                <a:lnTo>
                  <a:pt x="228" y="1289"/>
                </a:lnTo>
                <a:lnTo>
                  <a:pt x="242" y="1303"/>
                </a:lnTo>
                <a:lnTo>
                  <a:pt x="256" y="1315"/>
                </a:lnTo>
                <a:lnTo>
                  <a:pt x="271" y="1327"/>
                </a:lnTo>
                <a:lnTo>
                  <a:pt x="302" y="1352"/>
                </a:lnTo>
                <a:lnTo>
                  <a:pt x="332" y="1374"/>
                </a:lnTo>
                <a:lnTo>
                  <a:pt x="366" y="1395"/>
                </a:lnTo>
                <a:lnTo>
                  <a:pt x="399" y="1415"/>
                </a:lnTo>
                <a:lnTo>
                  <a:pt x="433" y="1434"/>
                </a:lnTo>
                <a:lnTo>
                  <a:pt x="451" y="1443"/>
                </a:lnTo>
                <a:lnTo>
                  <a:pt x="469" y="1451"/>
                </a:lnTo>
                <a:lnTo>
                  <a:pt x="488" y="1458"/>
                </a:lnTo>
                <a:lnTo>
                  <a:pt x="505" y="1466"/>
                </a:lnTo>
                <a:lnTo>
                  <a:pt x="525" y="1472"/>
                </a:lnTo>
                <a:lnTo>
                  <a:pt x="544" y="1480"/>
                </a:lnTo>
                <a:lnTo>
                  <a:pt x="562" y="1486"/>
                </a:lnTo>
                <a:lnTo>
                  <a:pt x="582" y="1491"/>
                </a:lnTo>
                <a:lnTo>
                  <a:pt x="602" y="1497"/>
                </a:lnTo>
                <a:lnTo>
                  <a:pt x="621" y="1502"/>
                </a:lnTo>
                <a:lnTo>
                  <a:pt x="641" y="1506"/>
                </a:lnTo>
                <a:lnTo>
                  <a:pt x="662" y="1511"/>
                </a:lnTo>
                <a:lnTo>
                  <a:pt x="682" y="1514"/>
                </a:lnTo>
                <a:lnTo>
                  <a:pt x="702" y="1517"/>
                </a:lnTo>
                <a:lnTo>
                  <a:pt x="724" y="1520"/>
                </a:lnTo>
                <a:lnTo>
                  <a:pt x="743" y="1522"/>
                </a:lnTo>
                <a:lnTo>
                  <a:pt x="765" y="1523"/>
                </a:lnTo>
                <a:lnTo>
                  <a:pt x="786" y="1525"/>
                </a:lnTo>
                <a:lnTo>
                  <a:pt x="807" y="1525"/>
                </a:lnTo>
                <a:lnTo>
                  <a:pt x="829" y="1526"/>
                </a:lnTo>
                <a:lnTo>
                  <a:pt x="850" y="1525"/>
                </a:lnTo>
                <a:lnTo>
                  <a:pt x="871" y="1525"/>
                </a:lnTo>
                <a:lnTo>
                  <a:pt x="893" y="1523"/>
                </a:lnTo>
                <a:lnTo>
                  <a:pt x="914" y="1522"/>
                </a:lnTo>
                <a:lnTo>
                  <a:pt x="935" y="1520"/>
                </a:lnTo>
                <a:lnTo>
                  <a:pt x="955" y="1517"/>
                </a:lnTo>
                <a:lnTo>
                  <a:pt x="976" y="1514"/>
                </a:lnTo>
                <a:lnTo>
                  <a:pt x="996" y="1511"/>
                </a:lnTo>
                <a:lnTo>
                  <a:pt x="1016" y="1506"/>
                </a:lnTo>
                <a:lnTo>
                  <a:pt x="1036" y="1502"/>
                </a:lnTo>
                <a:lnTo>
                  <a:pt x="1056" y="1497"/>
                </a:lnTo>
                <a:lnTo>
                  <a:pt x="1076" y="1491"/>
                </a:lnTo>
                <a:lnTo>
                  <a:pt x="1095" y="1486"/>
                </a:lnTo>
                <a:lnTo>
                  <a:pt x="1115" y="1480"/>
                </a:lnTo>
                <a:lnTo>
                  <a:pt x="1133" y="1472"/>
                </a:lnTo>
                <a:lnTo>
                  <a:pt x="1152" y="1466"/>
                </a:lnTo>
                <a:lnTo>
                  <a:pt x="1171" y="1458"/>
                </a:lnTo>
                <a:lnTo>
                  <a:pt x="1189" y="1451"/>
                </a:lnTo>
                <a:lnTo>
                  <a:pt x="1207" y="1443"/>
                </a:lnTo>
                <a:lnTo>
                  <a:pt x="1225" y="1434"/>
                </a:lnTo>
                <a:lnTo>
                  <a:pt x="1260" y="1415"/>
                </a:lnTo>
                <a:lnTo>
                  <a:pt x="1293" y="1395"/>
                </a:lnTo>
                <a:lnTo>
                  <a:pt x="1325" y="1374"/>
                </a:lnTo>
                <a:lnTo>
                  <a:pt x="1357" y="1352"/>
                </a:lnTo>
                <a:lnTo>
                  <a:pt x="1388" y="1327"/>
                </a:lnTo>
                <a:lnTo>
                  <a:pt x="1402" y="1315"/>
                </a:lnTo>
                <a:lnTo>
                  <a:pt x="1416" y="1303"/>
                </a:lnTo>
                <a:lnTo>
                  <a:pt x="1430" y="1289"/>
                </a:lnTo>
                <a:lnTo>
                  <a:pt x="1444" y="1276"/>
                </a:lnTo>
                <a:lnTo>
                  <a:pt x="1457" y="1262"/>
                </a:lnTo>
                <a:lnTo>
                  <a:pt x="1470" y="1249"/>
                </a:lnTo>
                <a:lnTo>
                  <a:pt x="1482" y="1235"/>
                </a:lnTo>
                <a:lnTo>
                  <a:pt x="1494" y="1219"/>
                </a:lnTo>
                <a:lnTo>
                  <a:pt x="1506" y="1205"/>
                </a:lnTo>
                <a:lnTo>
                  <a:pt x="1517" y="1190"/>
                </a:lnTo>
                <a:lnTo>
                  <a:pt x="1529" y="1175"/>
                </a:lnTo>
                <a:lnTo>
                  <a:pt x="1539" y="1159"/>
                </a:lnTo>
                <a:lnTo>
                  <a:pt x="1549" y="1142"/>
                </a:lnTo>
                <a:lnTo>
                  <a:pt x="1559" y="1127"/>
                </a:lnTo>
                <a:lnTo>
                  <a:pt x="1569" y="1110"/>
                </a:lnTo>
                <a:lnTo>
                  <a:pt x="1578" y="1094"/>
                </a:lnTo>
                <a:lnTo>
                  <a:pt x="1586" y="1077"/>
                </a:lnTo>
                <a:lnTo>
                  <a:pt x="1594" y="1060"/>
                </a:lnTo>
                <a:lnTo>
                  <a:pt x="1602" y="1043"/>
                </a:lnTo>
                <a:lnTo>
                  <a:pt x="1609" y="1025"/>
                </a:lnTo>
                <a:lnTo>
                  <a:pt x="1615" y="1008"/>
                </a:lnTo>
                <a:lnTo>
                  <a:pt x="1622" y="989"/>
                </a:lnTo>
                <a:lnTo>
                  <a:pt x="1627" y="972"/>
                </a:lnTo>
                <a:lnTo>
                  <a:pt x="1633" y="954"/>
                </a:lnTo>
                <a:lnTo>
                  <a:pt x="1638" y="935"/>
                </a:lnTo>
                <a:lnTo>
                  <a:pt x="1642" y="917"/>
                </a:lnTo>
                <a:lnTo>
                  <a:pt x="1646" y="898"/>
                </a:lnTo>
                <a:lnTo>
                  <a:pt x="1650" y="880"/>
                </a:lnTo>
                <a:lnTo>
                  <a:pt x="1652" y="860"/>
                </a:lnTo>
                <a:lnTo>
                  <a:pt x="1655" y="841"/>
                </a:lnTo>
                <a:lnTo>
                  <a:pt x="1656" y="821"/>
                </a:lnTo>
                <a:lnTo>
                  <a:pt x="1658" y="803"/>
                </a:lnTo>
                <a:lnTo>
                  <a:pt x="1659" y="783"/>
                </a:lnTo>
                <a:lnTo>
                  <a:pt x="1659" y="763"/>
                </a:lnTo>
                <a:lnTo>
                  <a:pt x="1659" y="744"/>
                </a:lnTo>
                <a:lnTo>
                  <a:pt x="1658" y="724"/>
                </a:lnTo>
                <a:lnTo>
                  <a:pt x="1656" y="705"/>
                </a:lnTo>
                <a:lnTo>
                  <a:pt x="1655" y="685"/>
                </a:lnTo>
                <a:lnTo>
                  <a:pt x="1652" y="667"/>
                </a:lnTo>
                <a:lnTo>
                  <a:pt x="1650" y="647"/>
                </a:lnTo>
                <a:lnTo>
                  <a:pt x="1646" y="628"/>
                </a:lnTo>
                <a:lnTo>
                  <a:pt x="1642" y="610"/>
                </a:lnTo>
                <a:lnTo>
                  <a:pt x="1638" y="591"/>
                </a:lnTo>
                <a:lnTo>
                  <a:pt x="1633" y="573"/>
                </a:lnTo>
                <a:lnTo>
                  <a:pt x="1627" y="554"/>
                </a:lnTo>
                <a:lnTo>
                  <a:pt x="1622" y="537"/>
                </a:lnTo>
                <a:lnTo>
                  <a:pt x="1615" y="519"/>
                </a:lnTo>
                <a:lnTo>
                  <a:pt x="1609" y="502"/>
                </a:lnTo>
                <a:lnTo>
                  <a:pt x="1602" y="483"/>
                </a:lnTo>
                <a:lnTo>
                  <a:pt x="1594" y="466"/>
                </a:lnTo>
                <a:lnTo>
                  <a:pt x="1586" y="449"/>
                </a:lnTo>
                <a:lnTo>
                  <a:pt x="1578" y="432"/>
                </a:lnTo>
                <a:lnTo>
                  <a:pt x="1569" y="417"/>
                </a:lnTo>
                <a:lnTo>
                  <a:pt x="1559" y="400"/>
                </a:lnTo>
                <a:lnTo>
                  <a:pt x="1549" y="384"/>
                </a:lnTo>
                <a:lnTo>
                  <a:pt x="1539" y="367"/>
                </a:lnTo>
                <a:lnTo>
                  <a:pt x="1529" y="352"/>
                </a:lnTo>
                <a:lnTo>
                  <a:pt x="1517" y="337"/>
                </a:lnTo>
                <a:lnTo>
                  <a:pt x="1506" y="323"/>
                </a:lnTo>
                <a:lnTo>
                  <a:pt x="1494" y="307"/>
                </a:lnTo>
                <a:lnTo>
                  <a:pt x="1482" y="293"/>
                </a:lnTo>
                <a:lnTo>
                  <a:pt x="1470" y="278"/>
                </a:lnTo>
                <a:lnTo>
                  <a:pt x="1457" y="264"/>
                </a:lnTo>
                <a:lnTo>
                  <a:pt x="1444" y="250"/>
                </a:lnTo>
                <a:lnTo>
                  <a:pt x="1430" y="238"/>
                </a:lnTo>
                <a:lnTo>
                  <a:pt x="1416" y="224"/>
                </a:lnTo>
                <a:lnTo>
                  <a:pt x="1402" y="212"/>
                </a:lnTo>
                <a:lnTo>
                  <a:pt x="1388" y="199"/>
                </a:lnTo>
                <a:lnTo>
                  <a:pt x="1357" y="175"/>
                </a:lnTo>
                <a:lnTo>
                  <a:pt x="1325" y="153"/>
                </a:lnTo>
                <a:lnTo>
                  <a:pt x="1293" y="131"/>
                </a:lnTo>
                <a:lnTo>
                  <a:pt x="1260" y="111"/>
                </a:lnTo>
                <a:lnTo>
                  <a:pt x="1225" y="93"/>
                </a:lnTo>
                <a:lnTo>
                  <a:pt x="1207" y="85"/>
                </a:lnTo>
                <a:lnTo>
                  <a:pt x="1189" y="76"/>
                </a:lnTo>
                <a:lnTo>
                  <a:pt x="1171" y="68"/>
                </a:lnTo>
                <a:lnTo>
                  <a:pt x="1152" y="60"/>
                </a:lnTo>
                <a:lnTo>
                  <a:pt x="1133" y="54"/>
                </a:lnTo>
                <a:lnTo>
                  <a:pt x="1115" y="47"/>
                </a:lnTo>
                <a:lnTo>
                  <a:pt x="1095" y="40"/>
                </a:lnTo>
                <a:lnTo>
                  <a:pt x="1076" y="36"/>
                </a:lnTo>
                <a:lnTo>
                  <a:pt x="1056" y="30"/>
                </a:lnTo>
                <a:lnTo>
                  <a:pt x="1036" y="25"/>
                </a:lnTo>
                <a:lnTo>
                  <a:pt x="1016" y="20"/>
                </a:lnTo>
                <a:lnTo>
                  <a:pt x="996" y="17"/>
                </a:lnTo>
                <a:lnTo>
                  <a:pt x="976" y="13"/>
                </a:lnTo>
                <a:lnTo>
                  <a:pt x="955" y="9"/>
                </a:lnTo>
                <a:lnTo>
                  <a:pt x="935" y="6"/>
                </a:lnTo>
                <a:lnTo>
                  <a:pt x="914" y="5"/>
                </a:lnTo>
                <a:lnTo>
                  <a:pt x="893" y="3"/>
                </a:lnTo>
                <a:lnTo>
                  <a:pt x="871" y="2"/>
                </a:lnTo>
                <a:lnTo>
                  <a:pt x="850" y="2"/>
                </a:lnTo>
                <a:lnTo>
                  <a:pt x="829" y="0"/>
                </a:lnTo>
                <a:lnTo>
                  <a:pt x="829" y="2"/>
                </a:lnTo>
                <a:close/>
              </a:path>
            </a:pathLst>
          </a:custGeom>
          <a:solidFill>
            <a:srgbClr val="D1E3E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2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5301191" y="2838752"/>
            <a:ext cx="3515784" cy="3225800"/>
          </a:xfrm>
          <a:custGeom>
            <a:avLst/>
            <a:gdLst>
              <a:gd name="T0" fmla="*/ 766 w 1661"/>
              <a:gd name="T1" fmla="*/ 3 h 1524"/>
              <a:gd name="T2" fmla="*/ 684 w 1661"/>
              <a:gd name="T3" fmla="*/ 12 h 1524"/>
              <a:gd name="T4" fmla="*/ 603 w 1661"/>
              <a:gd name="T5" fmla="*/ 29 h 1524"/>
              <a:gd name="T6" fmla="*/ 525 w 1661"/>
              <a:gd name="T7" fmla="*/ 54 h 1524"/>
              <a:gd name="T8" fmla="*/ 452 w 1661"/>
              <a:gd name="T9" fmla="*/ 83 h 1524"/>
              <a:gd name="T10" fmla="*/ 334 w 1661"/>
              <a:gd name="T11" fmla="*/ 152 h 1524"/>
              <a:gd name="T12" fmla="*/ 243 w 1661"/>
              <a:gd name="T13" fmla="*/ 223 h 1524"/>
              <a:gd name="T14" fmla="*/ 190 w 1661"/>
              <a:gd name="T15" fmla="*/ 277 h 1524"/>
              <a:gd name="T16" fmla="*/ 142 w 1661"/>
              <a:gd name="T17" fmla="*/ 336 h 1524"/>
              <a:gd name="T18" fmla="*/ 101 w 1661"/>
              <a:gd name="T19" fmla="*/ 399 h 1524"/>
              <a:gd name="T20" fmla="*/ 65 w 1661"/>
              <a:gd name="T21" fmla="*/ 466 h 1524"/>
              <a:gd name="T22" fmla="*/ 37 w 1661"/>
              <a:gd name="T23" fmla="*/ 535 h 1524"/>
              <a:gd name="T24" fmla="*/ 17 w 1661"/>
              <a:gd name="T25" fmla="*/ 609 h 1524"/>
              <a:gd name="T26" fmla="*/ 5 w 1661"/>
              <a:gd name="T27" fmla="*/ 685 h 1524"/>
              <a:gd name="T28" fmla="*/ 0 w 1661"/>
              <a:gd name="T29" fmla="*/ 762 h 1524"/>
              <a:gd name="T30" fmla="*/ 5 w 1661"/>
              <a:gd name="T31" fmla="*/ 841 h 1524"/>
              <a:gd name="T32" fmla="*/ 17 w 1661"/>
              <a:gd name="T33" fmla="*/ 916 h 1524"/>
              <a:gd name="T34" fmla="*/ 37 w 1661"/>
              <a:gd name="T35" fmla="*/ 989 h 1524"/>
              <a:gd name="T36" fmla="*/ 65 w 1661"/>
              <a:gd name="T37" fmla="*/ 1060 h 1524"/>
              <a:gd name="T38" fmla="*/ 101 w 1661"/>
              <a:gd name="T39" fmla="*/ 1126 h 1524"/>
              <a:gd name="T40" fmla="*/ 142 w 1661"/>
              <a:gd name="T41" fmla="*/ 1189 h 1524"/>
              <a:gd name="T42" fmla="*/ 190 w 1661"/>
              <a:gd name="T43" fmla="*/ 1248 h 1524"/>
              <a:gd name="T44" fmla="*/ 243 w 1661"/>
              <a:gd name="T45" fmla="*/ 1302 h 1524"/>
              <a:gd name="T46" fmla="*/ 334 w 1661"/>
              <a:gd name="T47" fmla="*/ 1373 h 1524"/>
              <a:gd name="T48" fmla="*/ 452 w 1661"/>
              <a:gd name="T49" fmla="*/ 1441 h 1524"/>
              <a:gd name="T50" fmla="*/ 525 w 1661"/>
              <a:gd name="T51" fmla="*/ 1472 h 1524"/>
              <a:gd name="T52" fmla="*/ 603 w 1661"/>
              <a:gd name="T53" fmla="*/ 1496 h 1524"/>
              <a:gd name="T54" fmla="*/ 684 w 1661"/>
              <a:gd name="T55" fmla="*/ 1513 h 1524"/>
              <a:gd name="T56" fmla="*/ 766 w 1661"/>
              <a:gd name="T57" fmla="*/ 1523 h 1524"/>
              <a:gd name="T58" fmla="*/ 851 w 1661"/>
              <a:gd name="T59" fmla="*/ 1524 h 1524"/>
              <a:gd name="T60" fmla="*/ 937 w 1661"/>
              <a:gd name="T61" fmla="*/ 1518 h 1524"/>
              <a:gd name="T62" fmla="*/ 1018 w 1661"/>
              <a:gd name="T63" fmla="*/ 1506 h 1524"/>
              <a:gd name="T64" fmla="*/ 1096 w 1661"/>
              <a:gd name="T65" fmla="*/ 1484 h 1524"/>
              <a:gd name="T66" fmla="*/ 1172 w 1661"/>
              <a:gd name="T67" fmla="*/ 1458 h 1524"/>
              <a:gd name="T68" fmla="*/ 1261 w 1661"/>
              <a:gd name="T69" fmla="*/ 1415 h 1524"/>
              <a:gd name="T70" fmla="*/ 1388 w 1661"/>
              <a:gd name="T71" fmla="*/ 1327 h 1524"/>
              <a:gd name="T72" fmla="*/ 1445 w 1661"/>
              <a:gd name="T73" fmla="*/ 1276 h 1524"/>
              <a:gd name="T74" fmla="*/ 1496 w 1661"/>
              <a:gd name="T75" fmla="*/ 1219 h 1524"/>
              <a:gd name="T76" fmla="*/ 1540 w 1661"/>
              <a:gd name="T77" fmla="*/ 1158 h 1524"/>
              <a:gd name="T78" fmla="*/ 1578 w 1661"/>
              <a:gd name="T79" fmla="*/ 1094 h 1524"/>
              <a:gd name="T80" fmla="*/ 1610 w 1661"/>
              <a:gd name="T81" fmla="*/ 1024 h 1524"/>
              <a:gd name="T82" fmla="*/ 1634 w 1661"/>
              <a:gd name="T83" fmla="*/ 953 h 1524"/>
              <a:gd name="T84" fmla="*/ 1651 w 1661"/>
              <a:gd name="T85" fmla="*/ 879 h 1524"/>
              <a:gd name="T86" fmla="*/ 1659 w 1661"/>
              <a:gd name="T87" fmla="*/ 802 h 1524"/>
              <a:gd name="T88" fmla="*/ 1659 w 1661"/>
              <a:gd name="T89" fmla="*/ 723 h 1524"/>
              <a:gd name="T90" fmla="*/ 1651 w 1661"/>
              <a:gd name="T91" fmla="*/ 646 h 1524"/>
              <a:gd name="T92" fmla="*/ 1634 w 1661"/>
              <a:gd name="T93" fmla="*/ 572 h 1524"/>
              <a:gd name="T94" fmla="*/ 1610 w 1661"/>
              <a:gd name="T95" fmla="*/ 501 h 1524"/>
              <a:gd name="T96" fmla="*/ 1578 w 1661"/>
              <a:gd name="T97" fmla="*/ 432 h 1524"/>
              <a:gd name="T98" fmla="*/ 1540 w 1661"/>
              <a:gd name="T99" fmla="*/ 367 h 1524"/>
              <a:gd name="T100" fmla="*/ 1496 w 1661"/>
              <a:gd name="T101" fmla="*/ 307 h 1524"/>
              <a:gd name="T102" fmla="*/ 1445 w 1661"/>
              <a:gd name="T103" fmla="*/ 250 h 1524"/>
              <a:gd name="T104" fmla="*/ 1388 w 1661"/>
              <a:gd name="T105" fmla="*/ 199 h 1524"/>
              <a:gd name="T106" fmla="*/ 1260 w 1661"/>
              <a:gd name="T107" fmla="*/ 111 h 1524"/>
              <a:gd name="T108" fmla="*/ 1172 w 1661"/>
              <a:gd name="T109" fmla="*/ 67 h 1524"/>
              <a:gd name="T110" fmla="*/ 1096 w 1661"/>
              <a:gd name="T111" fmla="*/ 40 h 1524"/>
              <a:gd name="T112" fmla="*/ 1018 w 1661"/>
              <a:gd name="T113" fmla="*/ 20 h 1524"/>
              <a:gd name="T114" fmla="*/ 935 w 1661"/>
              <a:gd name="T115" fmla="*/ 6 h 1524"/>
              <a:gd name="T116" fmla="*/ 851 w 1661"/>
              <a:gd name="T117" fmla="*/ 1 h 152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661"/>
              <a:gd name="T178" fmla="*/ 0 h 1524"/>
              <a:gd name="T179" fmla="*/ 1661 w 1661"/>
              <a:gd name="T180" fmla="*/ 1524 h 1524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661" h="1524">
                <a:moveTo>
                  <a:pt x="830" y="0"/>
                </a:moveTo>
                <a:lnTo>
                  <a:pt x="809" y="1"/>
                </a:lnTo>
                <a:lnTo>
                  <a:pt x="788" y="1"/>
                </a:lnTo>
                <a:lnTo>
                  <a:pt x="766" y="3"/>
                </a:lnTo>
                <a:lnTo>
                  <a:pt x="745" y="4"/>
                </a:lnTo>
                <a:lnTo>
                  <a:pt x="725" y="6"/>
                </a:lnTo>
                <a:lnTo>
                  <a:pt x="704" y="9"/>
                </a:lnTo>
                <a:lnTo>
                  <a:pt x="684" y="12"/>
                </a:lnTo>
                <a:lnTo>
                  <a:pt x="662" y="15"/>
                </a:lnTo>
                <a:lnTo>
                  <a:pt x="643" y="20"/>
                </a:lnTo>
                <a:lnTo>
                  <a:pt x="623" y="24"/>
                </a:lnTo>
                <a:lnTo>
                  <a:pt x="603" y="29"/>
                </a:lnTo>
                <a:lnTo>
                  <a:pt x="584" y="35"/>
                </a:lnTo>
                <a:lnTo>
                  <a:pt x="564" y="40"/>
                </a:lnTo>
                <a:lnTo>
                  <a:pt x="545" y="46"/>
                </a:lnTo>
                <a:lnTo>
                  <a:pt x="525" y="54"/>
                </a:lnTo>
                <a:lnTo>
                  <a:pt x="507" y="60"/>
                </a:lnTo>
                <a:lnTo>
                  <a:pt x="488" y="67"/>
                </a:lnTo>
                <a:lnTo>
                  <a:pt x="471" y="75"/>
                </a:lnTo>
                <a:lnTo>
                  <a:pt x="452" y="83"/>
                </a:lnTo>
                <a:lnTo>
                  <a:pt x="435" y="92"/>
                </a:lnTo>
                <a:lnTo>
                  <a:pt x="400" y="111"/>
                </a:lnTo>
                <a:lnTo>
                  <a:pt x="366" y="131"/>
                </a:lnTo>
                <a:lnTo>
                  <a:pt x="334" y="152"/>
                </a:lnTo>
                <a:lnTo>
                  <a:pt x="302" y="174"/>
                </a:lnTo>
                <a:lnTo>
                  <a:pt x="273" y="199"/>
                </a:lnTo>
                <a:lnTo>
                  <a:pt x="258" y="211"/>
                </a:lnTo>
                <a:lnTo>
                  <a:pt x="243" y="223"/>
                </a:lnTo>
                <a:lnTo>
                  <a:pt x="230" y="237"/>
                </a:lnTo>
                <a:lnTo>
                  <a:pt x="215" y="250"/>
                </a:lnTo>
                <a:lnTo>
                  <a:pt x="202" y="263"/>
                </a:lnTo>
                <a:lnTo>
                  <a:pt x="190" y="277"/>
                </a:lnTo>
                <a:lnTo>
                  <a:pt x="177" y="291"/>
                </a:lnTo>
                <a:lnTo>
                  <a:pt x="165" y="307"/>
                </a:lnTo>
                <a:lnTo>
                  <a:pt x="153" y="321"/>
                </a:lnTo>
                <a:lnTo>
                  <a:pt x="142" y="336"/>
                </a:lnTo>
                <a:lnTo>
                  <a:pt x="131" y="351"/>
                </a:lnTo>
                <a:lnTo>
                  <a:pt x="121" y="367"/>
                </a:lnTo>
                <a:lnTo>
                  <a:pt x="110" y="382"/>
                </a:lnTo>
                <a:lnTo>
                  <a:pt x="101" y="399"/>
                </a:lnTo>
                <a:lnTo>
                  <a:pt x="92" y="415"/>
                </a:lnTo>
                <a:lnTo>
                  <a:pt x="82" y="432"/>
                </a:lnTo>
                <a:lnTo>
                  <a:pt x="73" y="449"/>
                </a:lnTo>
                <a:lnTo>
                  <a:pt x="65" y="466"/>
                </a:lnTo>
                <a:lnTo>
                  <a:pt x="58" y="483"/>
                </a:lnTo>
                <a:lnTo>
                  <a:pt x="50" y="500"/>
                </a:lnTo>
                <a:lnTo>
                  <a:pt x="44" y="518"/>
                </a:lnTo>
                <a:lnTo>
                  <a:pt x="37" y="535"/>
                </a:lnTo>
                <a:lnTo>
                  <a:pt x="32" y="554"/>
                </a:lnTo>
                <a:lnTo>
                  <a:pt x="26" y="572"/>
                </a:lnTo>
                <a:lnTo>
                  <a:pt x="21" y="591"/>
                </a:lnTo>
                <a:lnTo>
                  <a:pt x="17" y="609"/>
                </a:lnTo>
                <a:lnTo>
                  <a:pt x="13" y="628"/>
                </a:lnTo>
                <a:lnTo>
                  <a:pt x="10" y="646"/>
                </a:lnTo>
                <a:lnTo>
                  <a:pt x="6" y="665"/>
                </a:lnTo>
                <a:lnTo>
                  <a:pt x="5" y="685"/>
                </a:lnTo>
                <a:lnTo>
                  <a:pt x="2" y="703"/>
                </a:lnTo>
                <a:lnTo>
                  <a:pt x="1" y="723"/>
                </a:lnTo>
                <a:lnTo>
                  <a:pt x="1" y="742"/>
                </a:lnTo>
                <a:lnTo>
                  <a:pt x="0" y="762"/>
                </a:lnTo>
                <a:lnTo>
                  <a:pt x="1" y="782"/>
                </a:lnTo>
                <a:lnTo>
                  <a:pt x="1" y="802"/>
                </a:lnTo>
                <a:lnTo>
                  <a:pt x="2" y="821"/>
                </a:lnTo>
                <a:lnTo>
                  <a:pt x="5" y="841"/>
                </a:lnTo>
                <a:lnTo>
                  <a:pt x="6" y="859"/>
                </a:lnTo>
                <a:lnTo>
                  <a:pt x="10" y="879"/>
                </a:lnTo>
                <a:lnTo>
                  <a:pt x="13" y="898"/>
                </a:lnTo>
                <a:lnTo>
                  <a:pt x="17" y="916"/>
                </a:lnTo>
                <a:lnTo>
                  <a:pt x="21" y="935"/>
                </a:lnTo>
                <a:lnTo>
                  <a:pt x="26" y="953"/>
                </a:lnTo>
                <a:lnTo>
                  <a:pt x="32" y="972"/>
                </a:lnTo>
                <a:lnTo>
                  <a:pt x="37" y="989"/>
                </a:lnTo>
                <a:lnTo>
                  <a:pt x="44" y="1007"/>
                </a:lnTo>
                <a:lnTo>
                  <a:pt x="50" y="1024"/>
                </a:lnTo>
                <a:lnTo>
                  <a:pt x="58" y="1043"/>
                </a:lnTo>
                <a:lnTo>
                  <a:pt x="65" y="1060"/>
                </a:lnTo>
                <a:lnTo>
                  <a:pt x="73" y="1077"/>
                </a:lnTo>
                <a:lnTo>
                  <a:pt x="82" y="1094"/>
                </a:lnTo>
                <a:lnTo>
                  <a:pt x="92" y="1109"/>
                </a:lnTo>
                <a:lnTo>
                  <a:pt x="101" y="1126"/>
                </a:lnTo>
                <a:lnTo>
                  <a:pt x="110" y="1141"/>
                </a:lnTo>
                <a:lnTo>
                  <a:pt x="121" y="1158"/>
                </a:lnTo>
                <a:lnTo>
                  <a:pt x="131" y="1174"/>
                </a:lnTo>
                <a:lnTo>
                  <a:pt x="142" y="1189"/>
                </a:lnTo>
                <a:lnTo>
                  <a:pt x="153" y="1203"/>
                </a:lnTo>
                <a:lnTo>
                  <a:pt x="165" y="1219"/>
                </a:lnTo>
                <a:lnTo>
                  <a:pt x="177" y="1233"/>
                </a:lnTo>
                <a:lnTo>
                  <a:pt x="190" y="1248"/>
                </a:lnTo>
                <a:lnTo>
                  <a:pt x="202" y="1262"/>
                </a:lnTo>
                <a:lnTo>
                  <a:pt x="215" y="1276"/>
                </a:lnTo>
                <a:lnTo>
                  <a:pt x="230" y="1288"/>
                </a:lnTo>
                <a:lnTo>
                  <a:pt x="243" y="1302"/>
                </a:lnTo>
                <a:lnTo>
                  <a:pt x="258" y="1314"/>
                </a:lnTo>
                <a:lnTo>
                  <a:pt x="273" y="1327"/>
                </a:lnTo>
                <a:lnTo>
                  <a:pt x="302" y="1351"/>
                </a:lnTo>
                <a:lnTo>
                  <a:pt x="334" y="1373"/>
                </a:lnTo>
                <a:lnTo>
                  <a:pt x="366" y="1395"/>
                </a:lnTo>
                <a:lnTo>
                  <a:pt x="400" y="1415"/>
                </a:lnTo>
                <a:lnTo>
                  <a:pt x="435" y="1433"/>
                </a:lnTo>
                <a:lnTo>
                  <a:pt x="452" y="1441"/>
                </a:lnTo>
                <a:lnTo>
                  <a:pt x="471" y="1450"/>
                </a:lnTo>
                <a:lnTo>
                  <a:pt x="488" y="1458"/>
                </a:lnTo>
                <a:lnTo>
                  <a:pt x="507" y="1466"/>
                </a:lnTo>
                <a:lnTo>
                  <a:pt x="525" y="1472"/>
                </a:lnTo>
                <a:lnTo>
                  <a:pt x="545" y="1478"/>
                </a:lnTo>
                <a:lnTo>
                  <a:pt x="564" y="1484"/>
                </a:lnTo>
                <a:lnTo>
                  <a:pt x="584" y="1490"/>
                </a:lnTo>
                <a:lnTo>
                  <a:pt x="603" y="1496"/>
                </a:lnTo>
                <a:lnTo>
                  <a:pt x="623" y="1501"/>
                </a:lnTo>
                <a:lnTo>
                  <a:pt x="643" y="1506"/>
                </a:lnTo>
                <a:lnTo>
                  <a:pt x="662" y="1509"/>
                </a:lnTo>
                <a:lnTo>
                  <a:pt x="684" y="1513"/>
                </a:lnTo>
                <a:lnTo>
                  <a:pt x="704" y="1516"/>
                </a:lnTo>
                <a:lnTo>
                  <a:pt x="725" y="1518"/>
                </a:lnTo>
                <a:lnTo>
                  <a:pt x="745" y="1521"/>
                </a:lnTo>
                <a:lnTo>
                  <a:pt x="766" y="1523"/>
                </a:lnTo>
                <a:lnTo>
                  <a:pt x="788" y="1524"/>
                </a:lnTo>
                <a:lnTo>
                  <a:pt x="809" y="1524"/>
                </a:lnTo>
                <a:lnTo>
                  <a:pt x="830" y="1524"/>
                </a:lnTo>
                <a:lnTo>
                  <a:pt x="851" y="1524"/>
                </a:lnTo>
                <a:lnTo>
                  <a:pt x="873" y="1524"/>
                </a:lnTo>
                <a:lnTo>
                  <a:pt x="894" y="1523"/>
                </a:lnTo>
                <a:lnTo>
                  <a:pt x="915" y="1521"/>
                </a:lnTo>
                <a:lnTo>
                  <a:pt x="937" y="1518"/>
                </a:lnTo>
                <a:lnTo>
                  <a:pt x="957" y="1516"/>
                </a:lnTo>
                <a:lnTo>
                  <a:pt x="978" y="1513"/>
                </a:lnTo>
                <a:lnTo>
                  <a:pt x="998" y="1509"/>
                </a:lnTo>
                <a:lnTo>
                  <a:pt x="1018" y="1506"/>
                </a:lnTo>
                <a:lnTo>
                  <a:pt x="1038" y="1501"/>
                </a:lnTo>
                <a:lnTo>
                  <a:pt x="1058" y="1496"/>
                </a:lnTo>
                <a:lnTo>
                  <a:pt x="1078" y="1490"/>
                </a:lnTo>
                <a:lnTo>
                  <a:pt x="1096" y="1484"/>
                </a:lnTo>
                <a:lnTo>
                  <a:pt x="1116" y="1478"/>
                </a:lnTo>
                <a:lnTo>
                  <a:pt x="1135" y="1472"/>
                </a:lnTo>
                <a:lnTo>
                  <a:pt x="1154" y="1466"/>
                </a:lnTo>
                <a:lnTo>
                  <a:pt x="1172" y="1458"/>
                </a:lnTo>
                <a:lnTo>
                  <a:pt x="1191" y="1450"/>
                </a:lnTo>
                <a:lnTo>
                  <a:pt x="1208" y="1441"/>
                </a:lnTo>
                <a:lnTo>
                  <a:pt x="1225" y="1433"/>
                </a:lnTo>
                <a:lnTo>
                  <a:pt x="1261" y="1415"/>
                </a:lnTo>
                <a:lnTo>
                  <a:pt x="1295" y="1395"/>
                </a:lnTo>
                <a:lnTo>
                  <a:pt x="1327" y="1373"/>
                </a:lnTo>
                <a:lnTo>
                  <a:pt x="1359" y="1351"/>
                </a:lnTo>
                <a:lnTo>
                  <a:pt x="1388" y="1327"/>
                </a:lnTo>
                <a:lnTo>
                  <a:pt x="1402" y="1314"/>
                </a:lnTo>
                <a:lnTo>
                  <a:pt x="1417" y="1302"/>
                </a:lnTo>
                <a:lnTo>
                  <a:pt x="1432" y="1288"/>
                </a:lnTo>
                <a:lnTo>
                  <a:pt x="1445" y="1276"/>
                </a:lnTo>
                <a:lnTo>
                  <a:pt x="1458" y="1262"/>
                </a:lnTo>
                <a:lnTo>
                  <a:pt x="1470" y="1248"/>
                </a:lnTo>
                <a:lnTo>
                  <a:pt x="1484" y="1233"/>
                </a:lnTo>
                <a:lnTo>
                  <a:pt x="1496" y="1219"/>
                </a:lnTo>
                <a:lnTo>
                  <a:pt x="1508" y="1203"/>
                </a:lnTo>
                <a:lnTo>
                  <a:pt x="1518" y="1189"/>
                </a:lnTo>
                <a:lnTo>
                  <a:pt x="1530" y="1174"/>
                </a:lnTo>
                <a:lnTo>
                  <a:pt x="1540" y="1158"/>
                </a:lnTo>
                <a:lnTo>
                  <a:pt x="1550" y="1141"/>
                </a:lnTo>
                <a:lnTo>
                  <a:pt x="1561" y="1126"/>
                </a:lnTo>
                <a:lnTo>
                  <a:pt x="1570" y="1109"/>
                </a:lnTo>
                <a:lnTo>
                  <a:pt x="1578" y="1094"/>
                </a:lnTo>
                <a:lnTo>
                  <a:pt x="1587" y="1077"/>
                </a:lnTo>
                <a:lnTo>
                  <a:pt x="1595" y="1060"/>
                </a:lnTo>
                <a:lnTo>
                  <a:pt x="1603" y="1043"/>
                </a:lnTo>
                <a:lnTo>
                  <a:pt x="1610" y="1024"/>
                </a:lnTo>
                <a:lnTo>
                  <a:pt x="1617" y="1007"/>
                </a:lnTo>
                <a:lnTo>
                  <a:pt x="1623" y="989"/>
                </a:lnTo>
                <a:lnTo>
                  <a:pt x="1629" y="972"/>
                </a:lnTo>
                <a:lnTo>
                  <a:pt x="1634" y="953"/>
                </a:lnTo>
                <a:lnTo>
                  <a:pt x="1639" y="935"/>
                </a:lnTo>
                <a:lnTo>
                  <a:pt x="1643" y="916"/>
                </a:lnTo>
                <a:lnTo>
                  <a:pt x="1647" y="898"/>
                </a:lnTo>
                <a:lnTo>
                  <a:pt x="1651" y="879"/>
                </a:lnTo>
                <a:lnTo>
                  <a:pt x="1654" y="859"/>
                </a:lnTo>
                <a:lnTo>
                  <a:pt x="1657" y="841"/>
                </a:lnTo>
                <a:lnTo>
                  <a:pt x="1658" y="821"/>
                </a:lnTo>
                <a:lnTo>
                  <a:pt x="1659" y="802"/>
                </a:lnTo>
                <a:lnTo>
                  <a:pt x="1661" y="782"/>
                </a:lnTo>
                <a:lnTo>
                  <a:pt x="1661" y="762"/>
                </a:lnTo>
                <a:lnTo>
                  <a:pt x="1661" y="743"/>
                </a:lnTo>
                <a:lnTo>
                  <a:pt x="1659" y="723"/>
                </a:lnTo>
                <a:lnTo>
                  <a:pt x="1658" y="703"/>
                </a:lnTo>
                <a:lnTo>
                  <a:pt x="1657" y="685"/>
                </a:lnTo>
                <a:lnTo>
                  <a:pt x="1654" y="665"/>
                </a:lnTo>
                <a:lnTo>
                  <a:pt x="1651" y="646"/>
                </a:lnTo>
                <a:lnTo>
                  <a:pt x="1647" y="628"/>
                </a:lnTo>
                <a:lnTo>
                  <a:pt x="1643" y="609"/>
                </a:lnTo>
                <a:lnTo>
                  <a:pt x="1639" y="591"/>
                </a:lnTo>
                <a:lnTo>
                  <a:pt x="1634" y="572"/>
                </a:lnTo>
                <a:lnTo>
                  <a:pt x="1629" y="554"/>
                </a:lnTo>
                <a:lnTo>
                  <a:pt x="1623" y="535"/>
                </a:lnTo>
                <a:lnTo>
                  <a:pt x="1617" y="518"/>
                </a:lnTo>
                <a:lnTo>
                  <a:pt x="1610" y="501"/>
                </a:lnTo>
                <a:lnTo>
                  <a:pt x="1603" y="483"/>
                </a:lnTo>
                <a:lnTo>
                  <a:pt x="1595" y="466"/>
                </a:lnTo>
                <a:lnTo>
                  <a:pt x="1587" y="449"/>
                </a:lnTo>
                <a:lnTo>
                  <a:pt x="1578" y="432"/>
                </a:lnTo>
                <a:lnTo>
                  <a:pt x="1570" y="415"/>
                </a:lnTo>
                <a:lnTo>
                  <a:pt x="1561" y="399"/>
                </a:lnTo>
                <a:lnTo>
                  <a:pt x="1550" y="382"/>
                </a:lnTo>
                <a:lnTo>
                  <a:pt x="1540" y="367"/>
                </a:lnTo>
                <a:lnTo>
                  <a:pt x="1530" y="351"/>
                </a:lnTo>
                <a:lnTo>
                  <a:pt x="1518" y="336"/>
                </a:lnTo>
                <a:lnTo>
                  <a:pt x="1508" y="321"/>
                </a:lnTo>
                <a:lnTo>
                  <a:pt x="1496" y="307"/>
                </a:lnTo>
                <a:lnTo>
                  <a:pt x="1484" y="291"/>
                </a:lnTo>
                <a:lnTo>
                  <a:pt x="1470" y="277"/>
                </a:lnTo>
                <a:lnTo>
                  <a:pt x="1458" y="263"/>
                </a:lnTo>
                <a:lnTo>
                  <a:pt x="1445" y="250"/>
                </a:lnTo>
                <a:lnTo>
                  <a:pt x="1432" y="237"/>
                </a:lnTo>
                <a:lnTo>
                  <a:pt x="1417" y="223"/>
                </a:lnTo>
                <a:lnTo>
                  <a:pt x="1402" y="211"/>
                </a:lnTo>
                <a:lnTo>
                  <a:pt x="1388" y="199"/>
                </a:lnTo>
                <a:lnTo>
                  <a:pt x="1359" y="174"/>
                </a:lnTo>
                <a:lnTo>
                  <a:pt x="1327" y="152"/>
                </a:lnTo>
                <a:lnTo>
                  <a:pt x="1295" y="131"/>
                </a:lnTo>
                <a:lnTo>
                  <a:pt x="1260" y="111"/>
                </a:lnTo>
                <a:lnTo>
                  <a:pt x="1225" y="92"/>
                </a:lnTo>
                <a:lnTo>
                  <a:pt x="1208" y="83"/>
                </a:lnTo>
                <a:lnTo>
                  <a:pt x="1190" y="75"/>
                </a:lnTo>
                <a:lnTo>
                  <a:pt x="1172" y="67"/>
                </a:lnTo>
                <a:lnTo>
                  <a:pt x="1154" y="60"/>
                </a:lnTo>
                <a:lnTo>
                  <a:pt x="1135" y="54"/>
                </a:lnTo>
                <a:lnTo>
                  <a:pt x="1116" y="46"/>
                </a:lnTo>
                <a:lnTo>
                  <a:pt x="1096" y="40"/>
                </a:lnTo>
                <a:lnTo>
                  <a:pt x="1078" y="35"/>
                </a:lnTo>
                <a:lnTo>
                  <a:pt x="1058" y="29"/>
                </a:lnTo>
                <a:lnTo>
                  <a:pt x="1038" y="24"/>
                </a:lnTo>
                <a:lnTo>
                  <a:pt x="1018" y="20"/>
                </a:lnTo>
                <a:lnTo>
                  <a:pt x="998" y="15"/>
                </a:lnTo>
                <a:lnTo>
                  <a:pt x="977" y="12"/>
                </a:lnTo>
                <a:lnTo>
                  <a:pt x="957" y="9"/>
                </a:lnTo>
                <a:lnTo>
                  <a:pt x="935" y="6"/>
                </a:lnTo>
                <a:lnTo>
                  <a:pt x="915" y="4"/>
                </a:lnTo>
                <a:lnTo>
                  <a:pt x="894" y="3"/>
                </a:lnTo>
                <a:lnTo>
                  <a:pt x="873" y="1"/>
                </a:lnTo>
                <a:lnTo>
                  <a:pt x="851" y="1"/>
                </a:lnTo>
                <a:lnTo>
                  <a:pt x="830" y="0"/>
                </a:lnTo>
                <a:close/>
              </a:path>
            </a:pathLst>
          </a:custGeom>
          <a:solidFill>
            <a:srgbClr val="EED3D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2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5326591" y="2866268"/>
            <a:ext cx="3511551" cy="3227917"/>
          </a:xfrm>
          <a:custGeom>
            <a:avLst/>
            <a:gdLst>
              <a:gd name="T0" fmla="*/ 765 w 1659"/>
              <a:gd name="T1" fmla="*/ 2 h 1525"/>
              <a:gd name="T2" fmla="*/ 682 w 1659"/>
              <a:gd name="T3" fmla="*/ 11 h 1525"/>
              <a:gd name="T4" fmla="*/ 603 w 1659"/>
              <a:gd name="T5" fmla="*/ 30 h 1525"/>
              <a:gd name="T6" fmla="*/ 525 w 1659"/>
              <a:gd name="T7" fmla="*/ 53 h 1525"/>
              <a:gd name="T8" fmla="*/ 452 w 1659"/>
              <a:gd name="T9" fmla="*/ 84 h 1525"/>
              <a:gd name="T10" fmla="*/ 332 w 1659"/>
              <a:gd name="T11" fmla="*/ 152 h 1525"/>
              <a:gd name="T12" fmla="*/ 242 w 1659"/>
              <a:gd name="T13" fmla="*/ 223 h 1525"/>
              <a:gd name="T14" fmla="*/ 189 w 1659"/>
              <a:gd name="T15" fmla="*/ 277 h 1525"/>
              <a:gd name="T16" fmla="*/ 141 w 1659"/>
              <a:gd name="T17" fmla="*/ 337 h 1525"/>
              <a:gd name="T18" fmla="*/ 99 w 1659"/>
              <a:gd name="T19" fmla="*/ 399 h 1525"/>
              <a:gd name="T20" fmla="*/ 65 w 1659"/>
              <a:gd name="T21" fmla="*/ 465 h 1525"/>
              <a:gd name="T22" fmla="*/ 37 w 1659"/>
              <a:gd name="T23" fmla="*/ 536 h 1525"/>
              <a:gd name="T24" fmla="*/ 16 w 1659"/>
              <a:gd name="T25" fmla="*/ 608 h 1525"/>
              <a:gd name="T26" fmla="*/ 4 w 1659"/>
              <a:gd name="T27" fmla="*/ 684 h 1525"/>
              <a:gd name="T28" fmla="*/ 0 w 1659"/>
              <a:gd name="T29" fmla="*/ 763 h 1525"/>
              <a:gd name="T30" fmla="*/ 4 w 1659"/>
              <a:gd name="T31" fmla="*/ 840 h 1525"/>
              <a:gd name="T32" fmla="*/ 16 w 1659"/>
              <a:gd name="T33" fmla="*/ 916 h 1525"/>
              <a:gd name="T34" fmla="*/ 37 w 1659"/>
              <a:gd name="T35" fmla="*/ 990 h 1525"/>
              <a:gd name="T36" fmla="*/ 65 w 1659"/>
              <a:gd name="T37" fmla="*/ 1059 h 1525"/>
              <a:gd name="T38" fmla="*/ 99 w 1659"/>
              <a:gd name="T39" fmla="*/ 1125 h 1525"/>
              <a:gd name="T40" fmla="*/ 141 w 1659"/>
              <a:gd name="T41" fmla="*/ 1189 h 1525"/>
              <a:gd name="T42" fmla="*/ 189 w 1659"/>
              <a:gd name="T43" fmla="*/ 1247 h 1525"/>
              <a:gd name="T44" fmla="*/ 242 w 1659"/>
              <a:gd name="T45" fmla="*/ 1301 h 1525"/>
              <a:gd name="T46" fmla="*/ 332 w 1659"/>
              <a:gd name="T47" fmla="*/ 1374 h 1525"/>
              <a:gd name="T48" fmla="*/ 451 w 1659"/>
              <a:gd name="T49" fmla="*/ 1442 h 1525"/>
              <a:gd name="T50" fmla="*/ 525 w 1659"/>
              <a:gd name="T51" fmla="*/ 1471 h 1525"/>
              <a:gd name="T52" fmla="*/ 603 w 1659"/>
              <a:gd name="T53" fmla="*/ 1496 h 1525"/>
              <a:gd name="T54" fmla="*/ 682 w 1659"/>
              <a:gd name="T55" fmla="*/ 1513 h 1525"/>
              <a:gd name="T56" fmla="*/ 765 w 1659"/>
              <a:gd name="T57" fmla="*/ 1522 h 1525"/>
              <a:gd name="T58" fmla="*/ 850 w 1659"/>
              <a:gd name="T59" fmla="*/ 1525 h 1525"/>
              <a:gd name="T60" fmla="*/ 935 w 1659"/>
              <a:gd name="T61" fmla="*/ 1519 h 1525"/>
              <a:gd name="T62" fmla="*/ 1016 w 1659"/>
              <a:gd name="T63" fmla="*/ 1505 h 1525"/>
              <a:gd name="T64" fmla="*/ 1095 w 1659"/>
              <a:gd name="T65" fmla="*/ 1485 h 1525"/>
              <a:gd name="T66" fmla="*/ 1171 w 1659"/>
              <a:gd name="T67" fmla="*/ 1457 h 1525"/>
              <a:gd name="T68" fmla="*/ 1260 w 1659"/>
              <a:gd name="T69" fmla="*/ 1414 h 1525"/>
              <a:gd name="T70" fmla="*/ 1388 w 1659"/>
              <a:gd name="T71" fmla="*/ 1326 h 1525"/>
              <a:gd name="T72" fmla="*/ 1444 w 1659"/>
              <a:gd name="T73" fmla="*/ 1275 h 1525"/>
              <a:gd name="T74" fmla="*/ 1494 w 1659"/>
              <a:gd name="T75" fmla="*/ 1218 h 1525"/>
              <a:gd name="T76" fmla="*/ 1540 w 1659"/>
              <a:gd name="T77" fmla="*/ 1158 h 1525"/>
              <a:gd name="T78" fmla="*/ 1578 w 1659"/>
              <a:gd name="T79" fmla="*/ 1093 h 1525"/>
              <a:gd name="T80" fmla="*/ 1609 w 1659"/>
              <a:gd name="T81" fmla="*/ 1025 h 1525"/>
              <a:gd name="T82" fmla="*/ 1634 w 1659"/>
              <a:gd name="T83" fmla="*/ 953 h 1525"/>
              <a:gd name="T84" fmla="*/ 1650 w 1659"/>
              <a:gd name="T85" fmla="*/ 878 h 1525"/>
              <a:gd name="T86" fmla="*/ 1658 w 1659"/>
              <a:gd name="T87" fmla="*/ 801 h 1525"/>
              <a:gd name="T88" fmla="*/ 1658 w 1659"/>
              <a:gd name="T89" fmla="*/ 723 h 1525"/>
              <a:gd name="T90" fmla="*/ 1650 w 1659"/>
              <a:gd name="T91" fmla="*/ 647 h 1525"/>
              <a:gd name="T92" fmla="*/ 1634 w 1659"/>
              <a:gd name="T93" fmla="*/ 571 h 1525"/>
              <a:gd name="T94" fmla="*/ 1609 w 1659"/>
              <a:gd name="T95" fmla="*/ 500 h 1525"/>
              <a:gd name="T96" fmla="*/ 1578 w 1659"/>
              <a:gd name="T97" fmla="*/ 433 h 1525"/>
              <a:gd name="T98" fmla="*/ 1540 w 1659"/>
              <a:gd name="T99" fmla="*/ 368 h 1525"/>
              <a:gd name="T100" fmla="*/ 1494 w 1659"/>
              <a:gd name="T101" fmla="*/ 306 h 1525"/>
              <a:gd name="T102" fmla="*/ 1444 w 1659"/>
              <a:gd name="T103" fmla="*/ 250 h 1525"/>
              <a:gd name="T104" fmla="*/ 1388 w 1659"/>
              <a:gd name="T105" fmla="*/ 198 h 1525"/>
              <a:gd name="T106" fmla="*/ 1260 w 1659"/>
              <a:gd name="T107" fmla="*/ 110 h 1525"/>
              <a:gd name="T108" fmla="*/ 1171 w 1659"/>
              <a:gd name="T109" fmla="*/ 67 h 1525"/>
              <a:gd name="T110" fmla="*/ 1095 w 1659"/>
              <a:gd name="T111" fmla="*/ 41 h 1525"/>
              <a:gd name="T112" fmla="*/ 1016 w 1659"/>
              <a:gd name="T113" fmla="*/ 19 h 1525"/>
              <a:gd name="T114" fmla="*/ 935 w 1659"/>
              <a:gd name="T115" fmla="*/ 7 h 1525"/>
              <a:gd name="T116" fmla="*/ 850 w 1659"/>
              <a:gd name="T117" fmla="*/ 0 h 152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659"/>
              <a:gd name="T178" fmla="*/ 0 h 1525"/>
              <a:gd name="T179" fmla="*/ 1659 w 1659"/>
              <a:gd name="T180" fmla="*/ 1525 h 1525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659" h="1525">
                <a:moveTo>
                  <a:pt x="829" y="0"/>
                </a:moveTo>
                <a:lnTo>
                  <a:pt x="808" y="0"/>
                </a:lnTo>
                <a:lnTo>
                  <a:pt x="786" y="0"/>
                </a:lnTo>
                <a:lnTo>
                  <a:pt x="765" y="2"/>
                </a:lnTo>
                <a:lnTo>
                  <a:pt x="745" y="4"/>
                </a:lnTo>
                <a:lnTo>
                  <a:pt x="724" y="7"/>
                </a:lnTo>
                <a:lnTo>
                  <a:pt x="702" y="8"/>
                </a:lnTo>
                <a:lnTo>
                  <a:pt x="682" y="11"/>
                </a:lnTo>
                <a:lnTo>
                  <a:pt x="662" y="16"/>
                </a:lnTo>
                <a:lnTo>
                  <a:pt x="642" y="19"/>
                </a:lnTo>
                <a:lnTo>
                  <a:pt x="623" y="24"/>
                </a:lnTo>
                <a:lnTo>
                  <a:pt x="603" y="30"/>
                </a:lnTo>
                <a:lnTo>
                  <a:pt x="583" y="34"/>
                </a:lnTo>
                <a:lnTo>
                  <a:pt x="563" y="41"/>
                </a:lnTo>
                <a:lnTo>
                  <a:pt x="544" y="47"/>
                </a:lnTo>
                <a:lnTo>
                  <a:pt x="525" y="53"/>
                </a:lnTo>
                <a:lnTo>
                  <a:pt x="507" y="61"/>
                </a:lnTo>
                <a:lnTo>
                  <a:pt x="488" y="67"/>
                </a:lnTo>
                <a:lnTo>
                  <a:pt x="469" y="75"/>
                </a:lnTo>
                <a:lnTo>
                  <a:pt x="452" y="84"/>
                </a:lnTo>
                <a:lnTo>
                  <a:pt x="434" y="92"/>
                </a:lnTo>
                <a:lnTo>
                  <a:pt x="399" y="110"/>
                </a:lnTo>
                <a:lnTo>
                  <a:pt x="366" y="130"/>
                </a:lnTo>
                <a:lnTo>
                  <a:pt x="332" y="152"/>
                </a:lnTo>
                <a:lnTo>
                  <a:pt x="302" y="175"/>
                </a:lnTo>
                <a:lnTo>
                  <a:pt x="271" y="198"/>
                </a:lnTo>
                <a:lnTo>
                  <a:pt x="257" y="210"/>
                </a:lnTo>
                <a:lnTo>
                  <a:pt x="242" y="223"/>
                </a:lnTo>
                <a:lnTo>
                  <a:pt x="229" y="237"/>
                </a:lnTo>
                <a:lnTo>
                  <a:pt x="215" y="250"/>
                </a:lnTo>
                <a:lnTo>
                  <a:pt x="202" y="263"/>
                </a:lnTo>
                <a:lnTo>
                  <a:pt x="189" y="277"/>
                </a:lnTo>
                <a:lnTo>
                  <a:pt x="177" y="292"/>
                </a:lnTo>
                <a:lnTo>
                  <a:pt x="165" y="306"/>
                </a:lnTo>
                <a:lnTo>
                  <a:pt x="153" y="321"/>
                </a:lnTo>
                <a:lnTo>
                  <a:pt x="141" y="337"/>
                </a:lnTo>
                <a:lnTo>
                  <a:pt x="130" y="351"/>
                </a:lnTo>
                <a:lnTo>
                  <a:pt x="119" y="368"/>
                </a:lnTo>
                <a:lnTo>
                  <a:pt x="109" y="383"/>
                </a:lnTo>
                <a:lnTo>
                  <a:pt x="99" y="399"/>
                </a:lnTo>
                <a:lnTo>
                  <a:pt x="90" y="416"/>
                </a:lnTo>
                <a:lnTo>
                  <a:pt x="81" y="433"/>
                </a:lnTo>
                <a:lnTo>
                  <a:pt x="73" y="448"/>
                </a:lnTo>
                <a:lnTo>
                  <a:pt x="65" y="465"/>
                </a:lnTo>
                <a:lnTo>
                  <a:pt x="57" y="483"/>
                </a:lnTo>
                <a:lnTo>
                  <a:pt x="50" y="500"/>
                </a:lnTo>
                <a:lnTo>
                  <a:pt x="42" y="517"/>
                </a:lnTo>
                <a:lnTo>
                  <a:pt x="37" y="536"/>
                </a:lnTo>
                <a:lnTo>
                  <a:pt x="30" y="553"/>
                </a:lnTo>
                <a:lnTo>
                  <a:pt x="25" y="571"/>
                </a:lnTo>
                <a:lnTo>
                  <a:pt x="21" y="590"/>
                </a:lnTo>
                <a:lnTo>
                  <a:pt x="16" y="608"/>
                </a:lnTo>
                <a:lnTo>
                  <a:pt x="12" y="627"/>
                </a:lnTo>
                <a:lnTo>
                  <a:pt x="9" y="645"/>
                </a:lnTo>
                <a:lnTo>
                  <a:pt x="6" y="666"/>
                </a:lnTo>
                <a:lnTo>
                  <a:pt x="4" y="684"/>
                </a:lnTo>
                <a:lnTo>
                  <a:pt x="1" y="704"/>
                </a:lnTo>
                <a:lnTo>
                  <a:pt x="0" y="723"/>
                </a:lnTo>
                <a:lnTo>
                  <a:pt x="0" y="743"/>
                </a:lnTo>
                <a:lnTo>
                  <a:pt x="0" y="763"/>
                </a:lnTo>
                <a:lnTo>
                  <a:pt x="0" y="783"/>
                </a:lnTo>
                <a:lnTo>
                  <a:pt x="1" y="801"/>
                </a:lnTo>
                <a:lnTo>
                  <a:pt x="2" y="821"/>
                </a:lnTo>
                <a:lnTo>
                  <a:pt x="4" y="840"/>
                </a:lnTo>
                <a:lnTo>
                  <a:pt x="6" y="860"/>
                </a:lnTo>
                <a:lnTo>
                  <a:pt x="9" y="878"/>
                </a:lnTo>
                <a:lnTo>
                  <a:pt x="13" y="897"/>
                </a:lnTo>
                <a:lnTo>
                  <a:pt x="16" y="916"/>
                </a:lnTo>
                <a:lnTo>
                  <a:pt x="21" y="934"/>
                </a:lnTo>
                <a:lnTo>
                  <a:pt x="25" y="953"/>
                </a:lnTo>
                <a:lnTo>
                  <a:pt x="30" y="971"/>
                </a:lnTo>
                <a:lnTo>
                  <a:pt x="37" y="990"/>
                </a:lnTo>
                <a:lnTo>
                  <a:pt x="44" y="1007"/>
                </a:lnTo>
                <a:lnTo>
                  <a:pt x="50" y="1025"/>
                </a:lnTo>
                <a:lnTo>
                  <a:pt x="57" y="1042"/>
                </a:lnTo>
                <a:lnTo>
                  <a:pt x="65" y="1059"/>
                </a:lnTo>
                <a:lnTo>
                  <a:pt x="73" y="1076"/>
                </a:lnTo>
                <a:lnTo>
                  <a:pt x="81" y="1093"/>
                </a:lnTo>
                <a:lnTo>
                  <a:pt x="90" y="1110"/>
                </a:lnTo>
                <a:lnTo>
                  <a:pt x="99" y="1125"/>
                </a:lnTo>
                <a:lnTo>
                  <a:pt x="109" y="1142"/>
                </a:lnTo>
                <a:lnTo>
                  <a:pt x="119" y="1158"/>
                </a:lnTo>
                <a:lnTo>
                  <a:pt x="130" y="1173"/>
                </a:lnTo>
                <a:lnTo>
                  <a:pt x="141" y="1189"/>
                </a:lnTo>
                <a:lnTo>
                  <a:pt x="153" y="1204"/>
                </a:lnTo>
                <a:lnTo>
                  <a:pt x="165" y="1218"/>
                </a:lnTo>
                <a:lnTo>
                  <a:pt x="177" y="1233"/>
                </a:lnTo>
                <a:lnTo>
                  <a:pt x="189" y="1247"/>
                </a:lnTo>
                <a:lnTo>
                  <a:pt x="202" y="1261"/>
                </a:lnTo>
                <a:lnTo>
                  <a:pt x="215" y="1275"/>
                </a:lnTo>
                <a:lnTo>
                  <a:pt x="229" y="1289"/>
                </a:lnTo>
                <a:lnTo>
                  <a:pt x="242" y="1301"/>
                </a:lnTo>
                <a:lnTo>
                  <a:pt x="257" y="1314"/>
                </a:lnTo>
                <a:lnTo>
                  <a:pt x="271" y="1326"/>
                </a:lnTo>
                <a:lnTo>
                  <a:pt x="302" y="1351"/>
                </a:lnTo>
                <a:lnTo>
                  <a:pt x="332" y="1374"/>
                </a:lnTo>
                <a:lnTo>
                  <a:pt x="366" y="1394"/>
                </a:lnTo>
                <a:lnTo>
                  <a:pt x="399" y="1414"/>
                </a:lnTo>
                <a:lnTo>
                  <a:pt x="434" y="1432"/>
                </a:lnTo>
                <a:lnTo>
                  <a:pt x="451" y="1442"/>
                </a:lnTo>
                <a:lnTo>
                  <a:pt x="469" y="1449"/>
                </a:lnTo>
                <a:lnTo>
                  <a:pt x="488" y="1457"/>
                </a:lnTo>
                <a:lnTo>
                  <a:pt x="507" y="1465"/>
                </a:lnTo>
                <a:lnTo>
                  <a:pt x="525" y="1471"/>
                </a:lnTo>
                <a:lnTo>
                  <a:pt x="544" y="1479"/>
                </a:lnTo>
                <a:lnTo>
                  <a:pt x="563" y="1485"/>
                </a:lnTo>
                <a:lnTo>
                  <a:pt x="583" y="1490"/>
                </a:lnTo>
                <a:lnTo>
                  <a:pt x="603" y="1496"/>
                </a:lnTo>
                <a:lnTo>
                  <a:pt x="621" y="1500"/>
                </a:lnTo>
                <a:lnTo>
                  <a:pt x="642" y="1505"/>
                </a:lnTo>
                <a:lnTo>
                  <a:pt x="662" y="1510"/>
                </a:lnTo>
                <a:lnTo>
                  <a:pt x="682" y="1513"/>
                </a:lnTo>
                <a:lnTo>
                  <a:pt x="702" y="1516"/>
                </a:lnTo>
                <a:lnTo>
                  <a:pt x="724" y="1519"/>
                </a:lnTo>
                <a:lnTo>
                  <a:pt x="745" y="1520"/>
                </a:lnTo>
                <a:lnTo>
                  <a:pt x="765" y="1522"/>
                </a:lnTo>
                <a:lnTo>
                  <a:pt x="786" y="1523"/>
                </a:lnTo>
                <a:lnTo>
                  <a:pt x="808" y="1523"/>
                </a:lnTo>
                <a:lnTo>
                  <a:pt x="829" y="1525"/>
                </a:lnTo>
                <a:lnTo>
                  <a:pt x="850" y="1525"/>
                </a:lnTo>
                <a:lnTo>
                  <a:pt x="871" y="1523"/>
                </a:lnTo>
                <a:lnTo>
                  <a:pt x="893" y="1522"/>
                </a:lnTo>
                <a:lnTo>
                  <a:pt x="914" y="1520"/>
                </a:lnTo>
                <a:lnTo>
                  <a:pt x="935" y="1519"/>
                </a:lnTo>
                <a:lnTo>
                  <a:pt x="955" y="1516"/>
                </a:lnTo>
                <a:lnTo>
                  <a:pt x="977" y="1513"/>
                </a:lnTo>
                <a:lnTo>
                  <a:pt x="997" y="1510"/>
                </a:lnTo>
                <a:lnTo>
                  <a:pt x="1016" y="1505"/>
                </a:lnTo>
                <a:lnTo>
                  <a:pt x="1036" y="1500"/>
                </a:lnTo>
                <a:lnTo>
                  <a:pt x="1056" y="1496"/>
                </a:lnTo>
                <a:lnTo>
                  <a:pt x="1076" y="1491"/>
                </a:lnTo>
                <a:lnTo>
                  <a:pt x="1095" y="1485"/>
                </a:lnTo>
                <a:lnTo>
                  <a:pt x="1115" y="1479"/>
                </a:lnTo>
                <a:lnTo>
                  <a:pt x="1134" y="1473"/>
                </a:lnTo>
                <a:lnTo>
                  <a:pt x="1152" y="1465"/>
                </a:lnTo>
                <a:lnTo>
                  <a:pt x="1171" y="1457"/>
                </a:lnTo>
                <a:lnTo>
                  <a:pt x="1189" y="1449"/>
                </a:lnTo>
                <a:lnTo>
                  <a:pt x="1207" y="1442"/>
                </a:lnTo>
                <a:lnTo>
                  <a:pt x="1225" y="1432"/>
                </a:lnTo>
                <a:lnTo>
                  <a:pt x="1260" y="1414"/>
                </a:lnTo>
                <a:lnTo>
                  <a:pt x="1293" y="1394"/>
                </a:lnTo>
                <a:lnTo>
                  <a:pt x="1327" y="1374"/>
                </a:lnTo>
                <a:lnTo>
                  <a:pt x="1357" y="1351"/>
                </a:lnTo>
                <a:lnTo>
                  <a:pt x="1388" y="1326"/>
                </a:lnTo>
                <a:lnTo>
                  <a:pt x="1402" y="1314"/>
                </a:lnTo>
                <a:lnTo>
                  <a:pt x="1416" y="1301"/>
                </a:lnTo>
                <a:lnTo>
                  <a:pt x="1430" y="1289"/>
                </a:lnTo>
                <a:lnTo>
                  <a:pt x="1444" y="1275"/>
                </a:lnTo>
                <a:lnTo>
                  <a:pt x="1457" y="1261"/>
                </a:lnTo>
                <a:lnTo>
                  <a:pt x="1470" y="1247"/>
                </a:lnTo>
                <a:lnTo>
                  <a:pt x="1482" y="1233"/>
                </a:lnTo>
                <a:lnTo>
                  <a:pt x="1494" y="1218"/>
                </a:lnTo>
                <a:lnTo>
                  <a:pt x="1506" y="1204"/>
                </a:lnTo>
                <a:lnTo>
                  <a:pt x="1518" y="1189"/>
                </a:lnTo>
                <a:lnTo>
                  <a:pt x="1529" y="1173"/>
                </a:lnTo>
                <a:lnTo>
                  <a:pt x="1540" y="1158"/>
                </a:lnTo>
                <a:lnTo>
                  <a:pt x="1550" y="1142"/>
                </a:lnTo>
                <a:lnTo>
                  <a:pt x="1559" y="1125"/>
                </a:lnTo>
                <a:lnTo>
                  <a:pt x="1569" y="1110"/>
                </a:lnTo>
                <a:lnTo>
                  <a:pt x="1578" y="1093"/>
                </a:lnTo>
                <a:lnTo>
                  <a:pt x="1586" y="1076"/>
                </a:lnTo>
                <a:lnTo>
                  <a:pt x="1594" y="1059"/>
                </a:lnTo>
                <a:lnTo>
                  <a:pt x="1602" y="1042"/>
                </a:lnTo>
                <a:lnTo>
                  <a:pt x="1609" y="1025"/>
                </a:lnTo>
                <a:lnTo>
                  <a:pt x="1615" y="1007"/>
                </a:lnTo>
                <a:lnTo>
                  <a:pt x="1622" y="990"/>
                </a:lnTo>
                <a:lnTo>
                  <a:pt x="1627" y="971"/>
                </a:lnTo>
                <a:lnTo>
                  <a:pt x="1634" y="953"/>
                </a:lnTo>
                <a:lnTo>
                  <a:pt x="1638" y="934"/>
                </a:lnTo>
                <a:lnTo>
                  <a:pt x="1642" y="916"/>
                </a:lnTo>
                <a:lnTo>
                  <a:pt x="1646" y="897"/>
                </a:lnTo>
                <a:lnTo>
                  <a:pt x="1650" y="878"/>
                </a:lnTo>
                <a:lnTo>
                  <a:pt x="1653" y="860"/>
                </a:lnTo>
                <a:lnTo>
                  <a:pt x="1655" y="840"/>
                </a:lnTo>
                <a:lnTo>
                  <a:pt x="1657" y="821"/>
                </a:lnTo>
                <a:lnTo>
                  <a:pt x="1658" y="801"/>
                </a:lnTo>
                <a:lnTo>
                  <a:pt x="1659" y="781"/>
                </a:lnTo>
                <a:lnTo>
                  <a:pt x="1659" y="763"/>
                </a:lnTo>
                <a:lnTo>
                  <a:pt x="1659" y="743"/>
                </a:lnTo>
                <a:lnTo>
                  <a:pt x="1658" y="723"/>
                </a:lnTo>
                <a:lnTo>
                  <a:pt x="1657" y="704"/>
                </a:lnTo>
                <a:lnTo>
                  <a:pt x="1655" y="684"/>
                </a:lnTo>
                <a:lnTo>
                  <a:pt x="1653" y="666"/>
                </a:lnTo>
                <a:lnTo>
                  <a:pt x="1650" y="647"/>
                </a:lnTo>
                <a:lnTo>
                  <a:pt x="1646" y="627"/>
                </a:lnTo>
                <a:lnTo>
                  <a:pt x="1642" y="608"/>
                </a:lnTo>
                <a:lnTo>
                  <a:pt x="1638" y="590"/>
                </a:lnTo>
                <a:lnTo>
                  <a:pt x="1634" y="571"/>
                </a:lnTo>
                <a:lnTo>
                  <a:pt x="1627" y="554"/>
                </a:lnTo>
                <a:lnTo>
                  <a:pt x="1622" y="536"/>
                </a:lnTo>
                <a:lnTo>
                  <a:pt x="1615" y="517"/>
                </a:lnTo>
                <a:lnTo>
                  <a:pt x="1609" y="500"/>
                </a:lnTo>
                <a:lnTo>
                  <a:pt x="1602" y="483"/>
                </a:lnTo>
                <a:lnTo>
                  <a:pt x="1594" y="465"/>
                </a:lnTo>
                <a:lnTo>
                  <a:pt x="1586" y="448"/>
                </a:lnTo>
                <a:lnTo>
                  <a:pt x="1578" y="433"/>
                </a:lnTo>
                <a:lnTo>
                  <a:pt x="1569" y="416"/>
                </a:lnTo>
                <a:lnTo>
                  <a:pt x="1559" y="399"/>
                </a:lnTo>
                <a:lnTo>
                  <a:pt x="1550" y="383"/>
                </a:lnTo>
                <a:lnTo>
                  <a:pt x="1540" y="368"/>
                </a:lnTo>
                <a:lnTo>
                  <a:pt x="1529" y="351"/>
                </a:lnTo>
                <a:lnTo>
                  <a:pt x="1518" y="337"/>
                </a:lnTo>
                <a:lnTo>
                  <a:pt x="1506" y="321"/>
                </a:lnTo>
                <a:lnTo>
                  <a:pt x="1494" y="306"/>
                </a:lnTo>
                <a:lnTo>
                  <a:pt x="1482" y="292"/>
                </a:lnTo>
                <a:lnTo>
                  <a:pt x="1470" y="278"/>
                </a:lnTo>
                <a:lnTo>
                  <a:pt x="1457" y="263"/>
                </a:lnTo>
                <a:lnTo>
                  <a:pt x="1444" y="250"/>
                </a:lnTo>
                <a:lnTo>
                  <a:pt x="1430" y="237"/>
                </a:lnTo>
                <a:lnTo>
                  <a:pt x="1416" y="223"/>
                </a:lnTo>
                <a:lnTo>
                  <a:pt x="1402" y="210"/>
                </a:lnTo>
                <a:lnTo>
                  <a:pt x="1388" y="198"/>
                </a:lnTo>
                <a:lnTo>
                  <a:pt x="1357" y="175"/>
                </a:lnTo>
                <a:lnTo>
                  <a:pt x="1327" y="152"/>
                </a:lnTo>
                <a:lnTo>
                  <a:pt x="1293" y="130"/>
                </a:lnTo>
                <a:lnTo>
                  <a:pt x="1260" y="110"/>
                </a:lnTo>
                <a:lnTo>
                  <a:pt x="1225" y="92"/>
                </a:lnTo>
                <a:lnTo>
                  <a:pt x="1207" y="84"/>
                </a:lnTo>
                <a:lnTo>
                  <a:pt x="1189" y="75"/>
                </a:lnTo>
                <a:lnTo>
                  <a:pt x="1171" y="67"/>
                </a:lnTo>
                <a:lnTo>
                  <a:pt x="1152" y="61"/>
                </a:lnTo>
                <a:lnTo>
                  <a:pt x="1134" y="53"/>
                </a:lnTo>
                <a:lnTo>
                  <a:pt x="1115" y="47"/>
                </a:lnTo>
                <a:lnTo>
                  <a:pt x="1095" y="41"/>
                </a:lnTo>
                <a:lnTo>
                  <a:pt x="1076" y="34"/>
                </a:lnTo>
                <a:lnTo>
                  <a:pt x="1056" y="28"/>
                </a:lnTo>
                <a:lnTo>
                  <a:pt x="1036" y="24"/>
                </a:lnTo>
                <a:lnTo>
                  <a:pt x="1016" y="19"/>
                </a:lnTo>
                <a:lnTo>
                  <a:pt x="997" y="16"/>
                </a:lnTo>
                <a:lnTo>
                  <a:pt x="977" y="11"/>
                </a:lnTo>
                <a:lnTo>
                  <a:pt x="955" y="8"/>
                </a:lnTo>
                <a:lnTo>
                  <a:pt x="935" y="7"/>
                </a:lnTo>
                <a:lnTo>
                  <a:pt x="914" y="4"/>
                </a:lnTo>
                <a:lnTo>
                  <a:pt x="893" y="2"/>
                </a:lnTo>
                <a:lnTo>
                  <a:pt x="871" y="0"/>
                </a:lnTo>
                <a:lnTo>
                  <a:pt x="850" y="0"/>
                </a:lnTo>
                <a:lnTo>
                  <a:pt x="829" y="0"/>
                </a:lnTo>
                <a:close/>
              </a:path>
            </a:pathLst>
          </a:custGeom>
          <a:solidFill>
            <a:srgbClr val="886D7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2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5313892" y="2851452"/>
            <a:ext cx="3661833" cy="3386667"/>
          </a:xfrm>
          <a:custGeom>
            <a:avLst/>
            <a:gdLst>
              <a:gd name="T0" fmla="*/ 766 w 1660"/>
              <a:gd name="T1" fmla="*/ 3 h 1526"/>
              <a:gd name="T2" fmla="*/ 683 w 1660"/>
              <a:gd name="T3" fmla="*/ 12 h 1526"/>
              <a:gd name="T4" fmla="*/ 603 w 1660"/>
              <a:gd name="T5" fmla="*/ 29 h 1526"/>
              <a:gd name="T6" fmla="*/ 526 w 1660"/>
              <a:gd name="T7" fmla="*/ 54 h 1526"/>
              <a:gd name="T8" fmla="*/ 452 w 1660"/>
              <a:gd name="T9" fmla="*/ 85 h 1526"/>
              <a:gd name="T10" fmla="*/ 333 w 1660"/>
              <a:gd name="T11" fmla="*/ 153 h 1526"/>
              <a:gd name="T12" fmla="*/ 243 w 1660"/>
              <a:gd name="T13" fmla="*/ 224 h 1526"/>
              <a:gd name="T14" fmla="*/ 189 w 1660"/>
              <a:gd name="T15" fmla="*/ 278 h 1526"/>
              <a:gd name="T16" fmla="*/ 141 w 1660"/>
              <a:gd name="T17" fmla="*/ 336 h 1526"/>
              <a:gd name="T18" fmla="*/ 100 w 1660"/>
              <a:gd name="T19" fmla="*/ 399 h 1526"/>
              <a:gd name="T20" fmla="*/ 66 w 1660"/>
              <a:gd name="T21" fmla="*/ 466 h 1526"/>
              <a:gd name="T22" fmla="*/ 38 w 1660"/>
              <a:gd name="T23" fmla="*/ 537 h 1526"/>
              <a:gd name="T24" fmla="*/ 16 w 1660"/>
              <a:gd name="T25" fmla="*/ 609 h 1526"/>
              <a:gd name="T26" fmla="*/ 4 w 1660"/>
              <a:gd name="T27" fmla="*/ 685 h 1526"/>
              <a:gd name="T28" fmla="*/ 0 w 1660"/>
              <a:gd name="T29" fmla="*/ 762 h 1526"/>
              <a:gd name="T30" fmla="*/ 4 w 1660"/>
              <a:gd name="T31" fmla="*/ 841 h 1526"/>
              <a:gd name="T32" fmla="*/ 16 w 1660"/>
              <a:gd name="T33" fmla="*/ 916 h 1526"/>
              <a:gd name="T34" fmla="*/ 38 w 1660"/>
              <a:gd name="T35" fmla="*/ 990 h 1526"/>
              <a:gd name="T36" fmla="*/ 66 w 1660"/>
              <a:gd name="T37" fmla="*/ 1060 h 1526"/>
              <a:gd name="T38" fmla="*/ 100 w 1660"/>
              <a:gd name="T39" fmla="*/ 1126 h 1526"/>
              <a:gd name="T40" fmla="*/ 141 w 1660"/>
              <a:gd name="T41" fmla="*/ 1189 h 1526"/>
              <a:gd name="T42" fmla="*/ 189 w 1660"/>
              <a:gd name="T43" fmla="*/ 1248 h 1526"/>
              <a:gd name="T44" fmla="*/ 243 w 1660"/>
              <a:gd name="T45" fmla="*/ 1302 h 1526"/>
              <a:gd name="T46" fmla="*/ 333 w 1660"/>
              <a:gd name="T47" fmla="*/ 1373 h 1526"/>
              <a:gd name="T48" fmla="*/ 452 w 1660"/>
              <a:gd name="T49" fmla="*/ 1443 h 1526"/>
              <a:gd name="T50" fmla="*/ 526 w 1660"/>
              <a:gd name="T51" fmla="*/ 1472 h 1526"/>
              <a:gd name="T52" fmla="*/ 603 w 1660"/>
              <a:gd name="T53" fmla="*/ 1497 h 1526"/>
              <a:gd name="T54" fmla="*/ 683 w 1660"/>
              <a:gd name="T55" fmla="*/ 1514 h 1526"/>
              <a:gd name="T56" fmla="*/ 766 w 1660"/>
              <a:gd name="T57" fmla="*/ 1523 h 1526"/>
              <a:gd name="T58" fmla="*/ 851 w 1660"/>
              <a:gd name="T59" fmla="*/ 1524 h 1526"/>
              <a:gd name="T60" fmla="*/ 936 w 1660"/>
              <a:gd name="T61" fmla="*/ 1520 h 1526"/>
              <a:gd name="T62" fmla="*/ 1017 w 1660"/>
              <a:gd name="T63" fmla="*/ 1506 h 1526"/>
              <a:gd name="T64" fmla="*/ 1096 w 1660"/>
              <a:gd name="T65" fmla="*/ 1486 h 1526"/>
              <a:gd name="T66" fmla="*/ 1172 w 1660"/>
              <a:gd name="T67" fmla="*/ 1458 h 1526"/>
              <a:gd name="T68" fmla="*/ 1261 w 1660"/>
              <a:gd name="T69" fmla="*/ 1415 h 1526"/>
              <a:gd name="T70" fmla="*/ 1388 w 1660"/>
              <a:gd name="T71" fmla="*/ 1327 h 1526"/>
              <a:gd name="T72" fmla="*/ 1444 w 1660"/>
              <a:gd name="T73" fmla="*/ 1276 h 1526"/>
              <a:gd name="T74" fmla="*/ 1495 w 1660"/>
              <a:gd name="T75" fmla="*/ 1219 h 1526"/>
              <a:gd name="T76" fmla="*/ 1540 w 1660"/>
              <a:gd name="T77" fmla="*/ 1159 h 1526"/>
              <a:gd name="T78" fmla="*/ 1579 w 1660"/>
              <a:gd name="T79" fmla="*/ 1094 h 1526"/>
              <a:gd name="T80" fmla="*/ 1609 w 1660"/>
              <a:gd name="T81" fmla="*/ 1024 h 1526"/>
              <a:gd name="T82" fmla="*/ 1633 w 1660"/>
              <a:gd name="T83" fmla="*/ 953 h 1526"/>
              <a:gd name="T84" fmla="*/ 1651 w 1660"/>
              <a:gd name="T85" fmla="*/ 879 h 1526"/>
              <a:gd name="T86" fmla="*/ 1659 w 1660"/>
              <a:gd name="T87" fmla="*/ 802 h 1526"/>
              <a:gd name="T88" fmla="*/ 1659 w 1660"/>
              <a:gd name="T89" fmla="*/ 723 h 1526"/>
              <a:gd name="T90" fmla="*/ 1651 w 1660"/>
              <a:gd name="T91" fmla="*/ 646 h 1526"/>
              <a:gd name="T92" fmla="*/ 1633 w 1660"/>
              <a:gd name="T93" fmla="*/ 572 h 1526"/>
              <a:gd name="T94" fmla="*/ 1609 w 1660"/>
              <a:gd name="T95" fmla="*/ 501 h 1526"/>
              <a:gd name="T96" fmla="*/ 1579 w 1660"/>
              <a:gd name="T97" fmla="*/ 432 h 1526"/>
              <a:gd name="T98" fmla="*/ 1540 w 1660"/>
              <a:gd name="T99" fmla="*/ 367 h 1526"/>
              <a:gd name="T100" fmla="*/ 1495 w 1660"/>
              <a:gd name="T101" fmla="*/ 307 h 1526"/>
              <a:gd name="T102" fmla="*/ 1444 w 1660"/>
              <a:gd name="T103" fmla="*/ 250 h 1526"/>
              <a:gd name="T104" fmla="*/ 1388 w 1660"/>
              <a:gd name="T105" fmla="*/ 199 h 1526"/>
              <a:gd name="T106" fmla="*/ 1261 w 1660"/>
              <a:gd name="T107" fmla="*/ 111 h 1526"/>
              <a:gd name="T108" fmla="*/ 1172 w 1660"/>
              <a:gd name="T109" fmla="*/ 68 h 1526"/>
              <a:gd name="T110" fmla="*/ 1096 w 1660"/>
              <a:gd name="T111" fmla="*/ 40 h 1526"/>
              <a:gd name="T112" fmla="*/ 1017 w 1660"/>
              <a:gd name="T113" fmla="*/ 20 h 1526"/>
              <a:gd name="T114" fmla="*/ 936 w 1660"/>
              <a:gd name="T115" fmla="*/ 6 h 1526"/>
              <a:gd name="T116" fmla="*/ 851 w 1660"/>
              <a:gd name="T117" fmla="*/ 1 h 152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660"/>
              <a:gd name="T178" fmla="*/ 0 h 1526"/>
              <a:gd name="T179" fmla="*/ 1660 w 1660"/>
              <a:gd name="T180" fmla="*/ 1526 h 152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660" h="1526">
                <a:moveTo>
                  <a:pt x="829" y="1"/>
                </a:moveTo>
                <a:lnTo>
                  <a:pt x="808" y="1"/>
                </a:lnTo>
                <a:lnTo>
                  <a:pt x="787" y="1"/>
                </a:lnTo>
                <a:lnTo>
                  <a:pt x="766" y="3"/>
                </a:lnTo>
                <a:lnTo>
                  <a:pt x="744" y="4"/>
                </a:lnTo>
                <a:lnTo>
                  <a:pt x="724" y="6"/>
                </a:lnTo>
                <a:lnTo>
                  <a:pt x="703" y="9"/>
                </a:lnTo>
                <a:lnTo>
                  <a:pt x="683" y="12"/>
                </a:lnTo>
                <a:lnTo>
                  <a:pt x="663" y="17"/>
                </a:lnTo>
                <a:lnTo>
                  <a:pt x="642" y="20"/>
                </a:lnTo>
                <a:lnTo>
                  <a:pt x="622" y="24"/>
                </a:lnTo>
                <a:lnTo>
                  <a:pt x="603" y="29"/>
                </a:lnTo>
                <a:lnTo>
                  <a:pt x="583" y="35"/>
                </a:lnTo>
                <a:lnTo>
                  <a:pt x="563" y="40"/>
                </a:lnTo>
                <a:lnTo>
                  <a:pt x="545" y="48"/>
                </a:lnTo>
                <a:lnTo>
                  <a:pt x="526" y="54"/>
                </a:lnTo>
                <a:lnTo>
                  <a:pt x="506" y="60"/>
                </a:lnTo>
                <a:lnTo>
                  <a:pt x="489" y="68"/>
                </a:lnTo>
                <a:lnTo>
                  <a:pt x="470" y="75"/>
                </a:lnTo>
                <a:lnTo>
                  <a:pt x="452" y="85"/>
                </a:lnTo>
                <a:lnTo>
                  <a:pt x="434" y="92"/>
                </a:lnTo>
                <a:lnTo>
                  <a:pt x="400" y="111"/>
                </a:lnTo>
                <a:lnTo>
                  <a:pt x="366" y="131"/>
                </a:lnTo>
                <a:lnTo>
                  <a:pt x="333" y="153"/>
                </a:lnTo>
                <a:lnTo>
                  <a:pt x="302" y="174"/>
                </a:lnTo>
                <a:lnTo>
                  <a:pt x="272" y="199"/>
                </a:lnTo>
                <a:lnTo>
                  <a:pt x="257" y="211"/>
                </a:lnTo>
                <a:lnTo>
                  <a:pt x="243" y="224"/>
                </a:lnTo>
                <a:lnTo>
                  <a:pt x="229" y="237"/>
                </a:lnTo>
                <a:lnTo>
                  <a:pt x="216" y="250"/>
                </a:lnTo>
                <a:lnTo>
                  <a:pt x="203" y="264"/>
                </a:lnTo>
                <a:lnTo>
                  <a:pt x="189" y="278"/>
                </a:lnTo>
                <a:lnTo>
                  <a:pt x="177" y="293"/>
                </a:lnTo>
                <a:lnTo>
                  <a:pt x="164" y="307"/>
                </a:lnTo>
                <a:lnTo>
                  <a:pt x="153" y="322"/>
                </a:lnTo>
                <a:lnTo>
                  <a:pt x="141" y="336"/>
                </a:lnTo>
                <a:lnTo>
                  <a:pt x="131" y="352"/>
                </a:lnTo>
                <a:lnTo>
                  <a:pt x="120" y="367"/>
                </a:lnTo>
                <a:lnTo>
                  <a:pt x="109" y="384"/>
                </a:lnTo>
                <a:lnTo>
                  <a:pt x="100" y="399"/>
                </a:lnTo>
                <a:lnTo>
                  <a:pt x="91" y="416"/>
                </a:lnTo>
                <a:lnTo>
                  <a:pt x="82" y="432"/>
                </a:lnTo>
                <a:lnTo>
                  <a:pt x="74" y="449"/>
                </a:lnTo>
                <a:lnTo>
                  <a:pt x="66" y="466"/>
                </a:lnTo>
                <a:lnTo>
                  <a:pt x="58" y="483"/>
                </a:lnTo>
                <a:lnTo>
                  <a:pt x="50" y="501"/>
                </a:lnTo>
                <a:lnTo>
                  <a:pt x="43" y="518"/>
                </a:lnTo>
                <a:lnTo>
                  <a:pt x="38" y="537"/>
                </a:lnTo>
                <a:lnTo>
                  <a:pt x="31" y="554"/>
                </a:lnTo>
                <a:lnTo>
                  <a:pt x="26" y="572"/>
                </a:lnTo>
                <a:lnTo>
                  <a:pt x="20" y="591"/>
                </a:lnTo>
                <a:lnTo>
                  <a:pt x="16" y="609"/>
                </a:lnTo>
                <a:lnTo>
                  <a:pt x="12" y="628"/>
                </a:lnTo>
                <a:lnTo>
                  <a:pt x="10" y="646"/>
                </a:lnTo>
                <a:lnTo>
                  <a:pt x="7" y="666"/>
                </a:lnTo>
                <a:lnTo>
                  <a:pt x="4" y="685"/>
                </a:lnTo>
                <a:lnTo>
                  <a:pt x="2" y="703"/>
                </a:lnTo>
                <a:lnTo>
                  <a:pt x="0" y="723"/>
                </a:lnTo>
                <a:lnTo>
                  <a:pt x="0" y="744"/>
                </a:lnTo>
                <a:lnTo>
                  <a:pt x="0" y="762"/>
                </a:lnTo>
                <a:lnTo>
                  <a:pt x="0" y="782"/>
                </a:lnTo>
                <a:lnTo>
                  <a:pt x="0" y="802"/>
                </a:lnTo>
                <a:lnTo>
                  <a:pt x="2" y="822"/>
                </a:lnTo>
                <a:lnTo>
                  <a:pt x="4" y="841"/>
                </a:lnTo>
                <a:lnTo>
                  <a:pt x="7" y="861"/>
                </a:lnTo>
                <a:lnTo>
                  <a:pt x="10" y="879"/>
                </a:lnTo>
                <a:lnTo>
                  <a:pt x="12" y="898"/>
                </a:lnTo>
                <a:lnTo>
                  <a:pt x="16" y="916"/>
                </a:lnTo>
                <a:lnTo>
                  <a:pt x="20" y="935"/>
                </a:lnTo>
                <a:lnTo>
                  <a:pt x="26" y="953"/>
                </a:lnTo>
                <a:lnTo>
                  <a:pt x="31" y="972"/>
                </a:lnTo>
                <a:lnTo>
                  <a:pt x="38" y="990"/>
                </a:lnTo>
                <a:lnTo>
                  <a:pt x="43" y="1007"/>
                </a:lnTo>
                <a:lnTo>
                  <a:pt x="50" y="1024"/>
                </a:lnTo>
                <a:lnTo>
                  <a:pt x="58" y="1043"/>
                </a:lnTo>
                <a:lnTo>
                  <a:pt x="66" y="1060"/>
                </a:lnTo>
                <a:lnTo>
                  <a:pt x="74" y="1077"/>
                </a:lnTo>
                <a:lnTo>
                  <a:pt x="82" y="1094"/>
                </a:lnTo>
                <a:lnTo>
                  <a:pt x="91" y="1111"/>
                </a:lnTo>
                <a:lnTo>
                  <a:pt x="100" y="1126"/>
                </a:lnTo>
                <a:lnTo>
                  <a:pt x="109" y="1143"/>
                </a:lnTo>
                <a:lnTo>
                  <a:pt x="120" y="1159"/>
                </a:lnTo>
                <a:lnTo>
                  <a:pt x="131" y="1174"/>
                </a:lnTo>
                <a:lnTo>
                  <a:pt x="141" y="1189"/>
                </a:lnTo>
                <a:lnTo>
                  <a:pt x="153" y="1205"/>
                </a:lnTo>
                <a:lnTo>
                  <a:pt x="164" y="1219"/>
                </a:lnTo>
                <a:lnTo>
                  <a:pt x="177" y="1234"/>
                </a:lnTo>
                <a:lnTo>
                  <a:pt x="189" y="1248"/>
                </a:lnTo>
                <a:lnTo>
                  <a:pt x="203" y="1262"/>
                </a:lnTo>
                <a:lnTo>
                  <a:pt x="216" y="1276"/>
                </a:lnTo>
                <a:lnTo>
                  <a:pt x="229" y="1288"/>
                </a:lnTo>
                <a:lnTo>
                  <a:pt x="243" y="1302"/>
                </a:lnTo>
                <a:lnTo>
                  <a:pt x="257" y="1314"/>
                </a:lnTo>
                <a:lnTo>
                  <a:pt x="272" y="1327"/>
                </a:lnTo>
                <a:lnTo>
                  <a:pt x="302" y="1351"/>
                </a:lnTo>
                <a:lnTo>
                  <a:pt x="333" y="1373"/>
                </a:lnTo>
                <a:lnTo>
                  <a:pt x="366" y="1395"/>
                </a:lnTo>
                <a:lnTo>
                  <a:pt x="400" y="1415"/>
                </a:lnTo>
                <a:lnTo>
                  <a:pt x="434" y="1433"/>
                </a:lnTo>
                <a:lnTo>
                  <a:pt x="452" y="1443"/>
                </a:lnTo>
                <a:lnTo>
                  <a:pt x="470" y="1450"/>
                </a:lnTo>
                <a:lnTo>
                  <a:pt x="489" y="1458"/>
                </a:lnTo>
                <a:lnTo>
                  <a:pt x="506" y="1466"/>
                </a:lnTo>
                <a:lnTo>
                  <a:pt x="526" y="1472"/>
                </a:lnTo>
                <a:lnTo>
                  <a:pt x="545" y="1480"/>
                </a:lnTo>
                <a:lnTo>
                  <a:pt x="563" y="1486"/>
                </a:lnTo>
                <a:lnTo>
                  <a:pt x="583" y="1490"/>
                </a:lnTo>
                <a:lnTo>
                  <a:pt x="603" y="1497"/>
                </a:lnTo>
                <a:lnTo>
                  <a:pt x="622" y="1501"/>
                </a:lnTo>
                <a:lnTo>
                  <a:pt x="642" y="1506"/>
                </a:lnTo>
                <a:lnTo>
                  <a:pt x="663" y="1510"/>
                </a:lnTo>
                <a:lnTo>
                  <a:pt x="683" y="1514"/>
                </a:lnTo>
                <a:lnTo>
                  <a:pt x="703" y="1517"/>
                </a:lnTo>
                <a:lnTo>
                  <a:pt x="724" y="1520"/>
                </a:lnTo>
                <a:lnTo>
                  <a:pt x="744" y="1521"/>
                </a:lnTo>
                <a:lnTo>
                  <a:pt x="766" y="1523"/>
                </a:lnTo>
                <a:lnTo>
                  <a:pt x="787" y="1524"/>
                </a:lnTo>
                <a:lnTo>
                  <a:pt x="808" y="1524"/>
                </a:lnTo>
                <a:lnTo>
                  <a:pt x="829" y="1526"/>
                </a:lnTo>
                <a:lnTo>
                  <a:pt x="851" y="1524"/>
                </a:lnTo>
                <a:lnTo>
                  <a:pt x="872" y="1524"/>
                </a:lnTo>
                <a:lnTo>
                  <a:pt x="893" y="1523"/>
                </a:lnTo>
                <a:lnTo>
                  <a:pt x="915" y="1521"/>
                </a:lnTo>
                <a:lnTo>
                  <a:pt x="936" y="1520"/>
                </a:lnTo>
                <a:lnTo>
                  <a:pt x="956" y="1517"/>
                </a:lnTo>
                <a:lnTo>
                  <a:pt x="977" y="1514"/>
                </a:lnTo>
                <a:lnTo>
                  <a:pt x="997" y="1510"/>
                </a:lnTo>
                <a:lnTo>
                  <a:pt x="1017" y="1506"/>
                </a:lnTo>
                <a:lnTo>
                  <a:pt x="1037" y="1501"/>
                </a:lnTo>
                <a:lnTo>
                  <a:pt x="1057" y="1497"/>
                </a:lnTo>
                <a:lnTo>
                  <a:pt x="1077" y="1490"/>
                </a:lnTo>
                <a:lnTo>
                  <a:pt x="1096" y="1486"/>
                </a:lnTo>
                <a:lnTo>
                  <a:pt x="1116" y="1480"/>
                </a:lnTo>
                <a:lnTo>
                  <a:pt x="1134" y="1472"/>
                </a:lnTo>
                <a:lnTo>
                  <a:pt x="1153" y="1466"/>
                </a:lnTo>
                <a:lnTo>
                  <a:pt x="1172" y="1458"/>
                </a:lnTo>
                <a:lnTo>
                  <a:pt x="1190" y="1450"/>
                </a:lnTo>
                <a:lnTo>
                  <a:pt x="1207" y="1443"/>
                </a:lnTo>
                <a:lnTo>
                  <a:pt x="1226" y="1433"/>
                </a:lnTo>
                <a:lnTo>
                  <a:pt x="1261" y="1415"/>
                </a:lnTo>
                <a:lnTo>
                  <a:pt x="1294" y="1395"/>
                </a:lnTo>
                <a:lnTo>
                  <a:pt x="1326" y="1373"/>
                </a:lnTo>
                <a:lnTo>
                  <a:pt x="1358" y="1351"/>
                </a:lnTo>
                <a:lnTo>
                  <a:pt x="1388" y="1327"/>
                </a:lnTo>
                <a:lnTo>
                  <a:pt x="1403" y="1314"/>
                </a:lnTo>
                <a:lnTo>
                  <a:pt x="1416" y="1302"/>
                </a:lnTo>
                <a:lnTo>
                  <a:pt x="1431" y="1288"/>
                </a:lnTo>
                <a:lnTo>
                  <a:pt x="1444" y="1276"/>
                </a:lnTo>
                <a:lnTo>
                  <a:pt x="1458" y="1262"/>
                </a:lnTo>
                <a:lnTo>
                  <a:pt x="1471" y="1248"/>
                </a:lnTo>
                <a:lnTo>
                  <a:pt x="1483" y="1234"/>
                </a:lnTo>
                <a:lnTo>
                  <a:pt x="1495" y="1219"/>
                </a:lnTo>
                <a:lnTo>
                  <a:pt x="1507" y="1205"/>
                </a:lnTo>
                <a:lnTo>
                  <a:pt x="1518" y="1189"/>
                </a:lnTo>
                <a:lnTo>
                  <a:pt x="1530" y="1174"/>
                </a:lnTo>
                <a:lnTo>
                  <a:pt x="1540" y="1159"/>
                </a:lnTo>
                <a:lnTo>
                  <a:pt x="1549" y="1142"/>
                </a:lnTo>
                <a:lnTo>
                  <a:pt x="1560" y="1126"/>
                </a:lnTo>
                <a:lnTo>
                  <a:pt x="1569" y="1109"/>
                </a:lnTo>
                <a:lnTo>
                  <a:pt x="1579" y="1094"/>
                </a:lnTo>
                <a:lnTo>
                  <a:pt x="1587" y="1077"/>
                </a:lnTo>
                <a:lnTo>
                  <a:pt x="1595" y="1060"/>
                </a:lnTo>
                <a:lnTo>
                  <a:pt x="1603" y="1043"/>
                </a:lnTo>
                <a:lnTo>
                  <a:pt x="1609" y="1024"/>
                </a:lnTo>
                <a:lnTo>
                  <a:pt x="1616" y="1007"/>
                </a:lnTo>
                <a:lnTo>
                  <a:pt x="1623" y="989"/>
                </a:lnTo>
                <a:lnTo>
                  <a:pt x="1628" y="972"/>
                </a:lnTo>
                <a:lnTo>
                  <a:pt x="1633" y="953"/>
                </a:lnTo>
                <a:lnTo>
                  <a:pt x="1639" y="935"/>
                </a:lnTo>
                <a:lnTo>
                  <a:pt x="1643" y="916"/>
                </a:lnTo>
                <a:lnTo>
                  <a:pt x="1647" y="898"/>
                </a:lnTo>
                <a:lnTo>
                  <a:pt x="1651" y="879"/>
                </a:lnTo>
                <a:lnTo>
                  <a:pt x="1653" y="859"/>
                </a:lnTo>
                <a:lnTo>
                  <a:pt x="1656" y="841"/>
                </a:lnTo>
                <a:lnTo>
                  <a:pt x="1657" y="821"/>
                </a:lnTo>
                <a:lnTo>
                  <a:pt x="1659" y="802"/>
                </a:lnTo>
                <a:lnTo>
                  <a:pt x="1660" y="782"/>
                </a:lnTo>
                <a:lnTo>
                  <a:pt x="1660" y="762"/>
                </a:lnTo>
                <a:lnTo>
                  <a:pt x="1660" y="744"/>
                </a:lnTo>
                <a:lnTo>
                  <a:pt x="1659" y="723"/>
                </a:lnTo>
                <a:lnTo>
                  <a:pt x="1657" y="705"/>
                </a:lnTo>
                <a:lnTo>
                  <a:pt x="1656" y="685"/>
                </a:lnTo>
                <a:lnTo>
                  <a:pt x="1653" y="666"/>
                </a:lnTo>
                <a:lnTo>
                  <a:pt x="1651" y="646"/>
                </a:lnTo>
                <a:lnTo>
                  <a:pt x="1647" y="628"/>
                </a:lnTo>
                <a:lnTo>
                  <a:pt x="1643" y="609"/>
                </a:lnTo>
                <a:lnTo>
                  <a:pt x="1639" y="591"/>
                </a:lnTo>
                <a:lnTo>
                  <a:pt x="1633" y="572"/>
                </a:lnTo>
                <a:lnTo>
                  <a:pt x="1628" y="554"/>
                </a:lnTo>
                <a:lnTo>
                  <a:pt x="1623" y="537"/>
                </a:lnTo>
                <a:lnTo>
                  <a:pt x="1616" y="518"/>
                </a:lnTo>
                <a:lnTo>
                  <a:pt x="1609" y="501"/>
                </a:lnTo>
                <a:lnTo>
                  <a:pt x="1603" y="483"/>
                </a:lnTo>
                <a:lnTo>
                  <a:pt x="1595" y="466"/>
                </a:lnTo>
                <a:lnTo>
                  <a:pt x="1587" y="449"/>
                </a:lnTo>
                <a:lnTo>
                  <a:pt x="1579" y="432"/>
                </a:lnTo>
                <a:lnTo>
                  <a:pt x="1569" y="416"/>
                </a:lnTo>
                <a:lnTo>
                  <a:pt x="1560" y="399"/>
                </a:lnTo>
                <a:lnTo>
                  <a:pt x="1549" y="384"/>
                </a:lnTo>
                <a:lnTo>
                  <a:pt x="1540" y="367"/>
                </a:lnTo>
                <a:lnTo>
                  <a:pt x="1530" y="352"/>
                </a:lnTo>
                <a:lnTo>
                  <a:pt x="1518" y="336"/>
                </a:lnTo>
                <a:lnTo>
                  <a:pt x="1507" y="322"/>
                </a:lnTo>
                <a:lnTo>
                  <a:pt x="1495" y="307"/>
                </a:lnTo>
                <a:lnTo>
                  <a:pt x="1483" y="293"/>
                </a:lnTo>
                <a:lnTo>
                  <a:pt x="1471" y="278"/>
                </a:lnTo>
                <a:lnTo>
                  <a:pt x="1458" y="264"/>
                </a:lnTo>
                <a:lnTo>
                  <a:pt x="1444" y="250"/>
                </a:lnTo>
                <a:lnTo>
                  <a:pt x="1431" y="237"/>
                </a:lnTo>
                <a:lnTo>
                  <a:pt x="1416" y="224"/>
                </a:lnTo>
                <a:lnTo>
                  <a:pt x="1403" y="211"/>
                </a:lnTo>
                <a:lnTo>
                  <a:pt x="1388" y="199"/>
                </a:lnTo>
                <a:lnTo>
                  <a:pt x="1358" y="174"/>
                </a:lnTo>
                <a:lnTo>
                  <a:pt x="1326" y="153"/>
                </a:lnTo>
                <a:lnTo>
                  <a:pt x="1294" y="131"/>
                </a:lnTo>
                <a:lnTo>
                  <a:pt x="1261" y="111"/>
                </a:lnTo>
                <a:lnTo>
                  <a:pt x="1226" y="92"/>
                </a:lnTo>
                <a:lnTo>
                  <a:pt x="1207" y="85"/>
                </a:lnTo>
                <a:lnTo>
                  <a:pt x="1190" y="75"/>
                </a:lnTo>
                <a:lnTo>
                  <a:pt x="1172" y="68"/>
                </a:lnTo>
                <a:lnTo>
                  <a:pt x="1153" y="60"/>
                </a:lnTo>
                <a:lnTo>
                  <a:pt x="1134" y="54"/>
                </a:lnTo>
                <a:lnTo>
                  <a:pt x="1116" y="46"/>
                </a:lnTo>
                <a:lnTo>
                  <a:pt x="1096" y="40"/>
                </a:lnTo>
                <a:lnTo>
                  <a:pt x="1077" y="35"/>
                </a:lnTo>
                <a:lnTo>
                  <a:pt x="1057" y="29"/>
                </a:lnTo>
                <a:lnTo>
                  <a:pt x="1037" y="24"/>
                </a:lnTo>
                <a:lnTo>
                  <a:pt x="1017" y="20"/>
                </a:lnTo>
                <a:lnTo>
                  <a:pt x="997" y="17"/>
                </a:lnTo>
                <a:lnTo>
                  <a:pt x="977" y="12"/>
                </a:lnTo>
                <a:lnTo>
                  <a:pt x="956" y="9"/>
                </a:lnTo>
                <a:lnTo>
                  <a:pt x="936" y="6"/>
                </a:lnTo>
                <a:lnTo>
                  <a:pt x="915" y="4"/>
                </a:lnTo>
                <a:lnTo>
                  <a:pt x="893" y="3"/>
                </a:lnTo>
                <a:lnTo>
                  <a:pt x="872" y="1"/>
                </a:lnTo>
                <a:lnTo>
                  <a:pt x="851" y="1"/>
                </a:lnTo>
                <a:lnTo>
                  <a:pt x="829" y="0"/>
                </a:lnTo>
                <a:lnTo>
                  <a:pt x="829" y="1"/>
                </a:lnTo>
                <a:close/>
              </a:path>
            </a:pathLst>
          </a:custGeom>
          <a:solidFill>
            <a:srgbClr val="E2B6C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2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5313891" y="2853568"/>
            <a:ext cx="2489200" cy="1526117"/>
          </a:xfrm>
          <a:custGeom>
            <a:avLst/>
            <a:gdLst>
              <a:gd name="T0" fmla="*/ 296 w 1176"/>
              <a:gd name="T1" fmla="*/ 170 h 721"/>
              <a:gd name="T2" fmla="*/ 324 w 1176"/>
              <a:gd name="T3" fmla="*/ 150 h 721"/>
              <a:gd name="T4" fmla="*/ 357 w 1176"/>
              <a:gd name="T5" fmla="*/ 130 h 721"/>
              <a:gd name="T6" fmla="*/ 401 w 1176"/>
              <a:gd name="T7" fmla="*/ 107 h 721"/>
              <a:gd name="T8" fmla="*/ 457 w 1176"/>
              <a:gd name="T9" fmla="*/ 76 h 721"/>
              <a:gd name="T10" fmla="*/ 527 w 1176"/>
              <a:gd name="T11" fmla="*/ 50 h 721"/>
              <a:gd name="T12" fmla="*/ 614 w 1176"/>
              <a:gd name="T13" fmla="*/ 25 h 721"/>
              <a:gd name="T14" fmla="*/ 710 w 1176"/>
              <a:gd name="T15" fmla="*/ 10 h 721"/>
              <a:gd name="T16" fmla="*/ 810 w 1176"/>
              <a:gd name="T17" fmla="*/ 0 h 721"/>
              <a:gd name="T18" fmla="*/ 899 w 1176"/>
              <a:gd name="T19" fmla="*/ 6 h 721"/>
              <a:gd name="T20" fmla="*/ 983 w 1176"/>
              <a:gd name="T21" fmla="*/ 17 h 721"/>
              <a:gd name="T22" fmla="*/ 1054 w 1176"/>
              <a:gd name="T23" fmla="*/ 33 h 721"/>
              <a:gd name="T24" fmla="*/ 1110 w 1176"/>
              <a:gd name="T25" fmla="*/ 50 h 721"/>
              <a:gd name="T26" fmla="*/ 1166 w 1176"/>
              <a:gd name="T27" fmla="*/ 73 h 721"/>
              <a:gd name="T28" fmla="*/ 1169 w 1176"/>
              <a:gd name="T29" fmla="*/ 130 h 721"/>
              <a:gd name="T30" fmla="*/ 1153 w 1176"/>
              <a:gd name="T31" fmla="*/ 189 h 721"/>
              <a:gd name="T32" fmla="*/ 1130 w 1176"/>
              <a:gd name="T33" fmla="*/ 247 h 721"/>
              <a:gd name="T34" fmla="*/ 1102 w 1176"/>
              <a:gd name="T35" fmla="*/ 303 h 721"/>
              <a:gd name="T36" fmla="*/ 1072 w 1176"/>
              <a:gd name="T37" fmla="*/ 354 h 721"/>
              <a:gd name="T38" fmla="*/ 1042 w 1176"/>
              <a:gd name="T39" fmla="*/ 397 h 721"/>
              <a:gd name="T40" fmla="*/ 1010 w 1176"/>
              <a:gd name="T41" fmla="*/ 435 h 721"/>
              <a:gd name="T42" fmla="*/ 980 w 1176"/>
              <a:gd name="T43" fmla="*/ 468 h 721"/>
              <a:gd name="T44" fmla="*/ 952 w 1176"/>
              <a:gd name="T45" fmla="*/ 494 h 721"/>
              <a:gd name="T46" fmla="*/ 927 w 1176"/>
              <a:gd name="T47" fmla="*/ 517 h 721"/>
              <a:gd name="T48" fmla="*/ 904 w 1176"/>
              <a:gd name="T49" fmla="*/ 539 h 721"/>
              <a:gd name="T50" fmla="*/ 880 w 1176"/>
              <a:gd name="T51" fmla="*/ 556 h 721"/>
              <a:gd name="T52" fmla="*/ 852 w 1176"/>
              <a:gd name="T53" fmla="*/ 574 h 721"/>
              <a:gd name="T54" fmla="*/ 819 w 1176"/>
              <a:gd name="T55" fmla="*/ 594 h 721"/>
              <a:gd name="T56" fmla="*/ 776 w 1176"/>
              <a:gd name="T57" fmla="*/ 622 h 721"/>
              <a:gd name="T58" fmla="*/ 722 w 1176"/>
              <a:gd name="T59" fmla="*/ 647 h 721"/>
              <a:gd name="T60" fmla="*/ 652 w 1176"/>
              <a:gd name="T61" fmla="*/ 673 h 721"/>
              <a:gd name="T62" fmla="*/ 570 w 1176"/>
              <a:gd name="T63" fmla="*/ 698 h 721"/>
              <a:gd name="T64" fmla="*/ 475 w 1176"/>
              <a:gd name="T65" fmla="*/ 716 h 721"/>
              <a:gd name="T66" fmla="*/ 378 w 1176"/>
              <a:gd name="T67" fmla="*/ 721 h 721"/>
              <a:gd name="T68" fmla="*/ 286 w 1176"/>
              <a:gd name="T69" fmla="*/ 721 h 721"/>
              <a:gd name="T70" fmla="*/ 205 w 1176"/>
              <a:gd name="T71" fmla="*/ 709 h 721"/>
              <a:gd name="T72" fmla="*/ 133 w 1176"/>
              <a:gd name="T73" fmla="*/ 695 h 721"/>
              <a:gd name="T74" fmla="*/ 76 w 1176"/>
              <a:gd name="T75" fmla="*/ 678 h 721"/>
              <a:gd name="T76" fmla="*/ 22 w 1176"/>
              <a:gd name="T77" fmla="*/ 653 h 721"/>
              <a:gd name="T78" fmla="*/ 7 w 1176"/>
              <a:gd name="T79" fmla="*/ 604 h 721"/>
              <a:gd name="T80" fmla="*/ 23 w 1176"/>
              <a:gd name="T81" fmla="*/ 542 h 721"/>
              <a:gd name="T82" fmla="*/ 46 w 1176"/>
              <a:gd name="T83" fmla="*/ 486 h 721"/>
              <a:gd name="T84" fmla="*/ 72 w 1176"/>
              <a:gd name="T85" fmla="*/ 431 h 721"/>
              <a:gd name="T86" fmla="*/ 101 w 1176"/>
              <a:gd name="T87" fmla="*/ 377 h 721"/>
              <a:gd name="T88" fmla="*/ 132 w 1176"/>
              <a:gd name="T89" fmla="*/ 334 h 721"/>
              <a:gd name="T90" fmla="*/ 165 w 1176"/>
              <a:gd name="T91" fmla="*/ 292 h 721"/>
              <a:gd name="T92" fmla="*/ 196 w 1176"/>
              <a:gd name="T93" fmla="*/ 260 h 721"/>
              <a:gd name="T94" fmla="*/ 221 w 1176"/>
              <a:gd name="T95" fmla="*/ 232 h 721"/>
              <a:gd name="T96" fmla="*/ 249 w 1176"/>
              <a:gd name="T97" fmla="*/ 209 h 721"/>
              <a:gd name="T98" fmla="*/ 272 w 1176"/>
              <a:gd name="T99" fmla="*/ 189 h 72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176"/>
              <a:gd name="T151" fmla="*/ 0 h 721"/>
              <a:gd name="T152" fmla="*/ 1176 w 1176"/>
              <a:gd name="T153" fmla="*/ 721 h 721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176" h="721">
                <a:moveTo>
                  <a:pt x="284" y="181"/>
                </a:moveTo>
                <a:lnTo>
                  <a:pt x="296" y="170"/>
                </a:lnTo>
                <a:lnTo>
                  <a:pt x="309" y="162"/>
                </a:lnTo>
                <a:lnTo>
                  <a:pt x="324" y="150"/>
                </a:lnTo>
                <a:lnTo>
                  <a:pt x="340" y="142"/>
                </a:lnTo>
                <a:lnTo>
                  <a:pt x="357" y="130"/>
                </a:lnTo>
                <a:lnTo>
                  <a:pt x="380" y="119"/>
                </a:lnTo>
                <a:lnTo>
                  <a:pt x="401" y="107"/>
                </a:lnTo>
                <a:lnTo>
                  <a:pt x="426" y="91"/>
                </a:lnTo>
                <a:lnTo>
                  <a:pt x="457" y="76"/>
                </a:lnTo>
                <a:lnTo>
                  <a:pt x="491" y="62"/>
                </a:lnTo>
                <a:lnTo>
                  <a:pt x="527" y="50"/>
                </a:lnTo>
                <a:lnTo>
                  <a:pt x="570" y="36"/>
                </a:lnTo>
                <a:lnTo>
                  <a:pt x="614" y="25"/>
                </a:lnTo>
                <a:lnTo>
                  <a:pt x="662" y="14"/>
                </a:lnTo>
                <a:lnTo>
                  <a:pt x="710" y="10"/>
                </a:lnTo>
                <a:lnTo>
                  <a:pt x="759" y="3"/>
                </a:lnTo>
                <a:lnTo>
                  <a:pt x="810" y="0"/>
                </a:lnTo>
                <a:lnTo>
                  <a:pt x="856" y="3"/>
                </a:lnTo>
                <a:lnTo>
                  <a:pt x="899" y="6"/>
                </a:lnTo>
                <a:lnTo>
                  <a:pt x="940" y="13"/>
                </a:lnTo>
                <a:lnTo>
                  <a:pt x="983" y="17"/>
                </a:lnTo>
                <a:lnTo>
                  <a:pt x="1018" y="25"/>
                </a:lnTo>
                <a:lnTo>
                  <a:pt x="1054" y="33"/>
                </a:lnTo>
                <a:lnTo>
                  <a:pt x="1084" y="42"/>
                </a:lnTo>
                <a:lnTo>
                  <a:pt x="1110" y="50"/>
                </a:lnTo>
                <a:lnTo>
                  <a:pt x="1137" y="62"/>
                </a:lnTo>
                <a:lnTo>
                  <a:pt x="1166" y="73"/>
                </a:lnTo>
                <a:lnTo>
                  <a:pt x="1176" y="98"/>
                </a:lnTo>
                <a:lnTo>
                  <a:pt x="1169" y="130"/>
                </a:lnTo>
                <a:lnTo>
                  <a:pt x="1160" y="159"/>
                </a:lnTo>
                <a:lnTo>
                  <a:pt x="1153" y="189"/>
                </a:lnTo>
                <a:lnTo>
                  <a:pt x="1141" y="218"/>
                </a:lnTo>
                <a:lnTo>
                  <a:pt x="1130" y="247"/>
                </a:lnTo>
                <a:lnTo>
                  <a:pt x="1116" y="277"/>
                </a:lnTo>
                <a:lnTo>
                  <a:pt x="1102" y="303"/>
                </a:lnTo>
                <a:lnTo>
                  <a:pt x="1088" y="331"/>
                </a:lnTo>
                <a:lnTo>
                  <a:pt x="1072" y="354"/>
                </a:lnTo>
                <a:lnTo>
                  <a:pt x="1056" y="377"/>
                </a:lnTo>
                <a:lnTo>
                  <a:pt x="1042" y="397"/>
                </a:lnTo>
                <a:lnTo>
                  <a:pt x="1024" y="418"/>
                </a:lnTo>
                <a:lnTo>
                  <a:pt x="1010" y="435"/>
                </a:lnTo>
                <a:lnTo>
                  <a:pt x="996" y="454"/>
                </a:lnTo>
                <a:lnTo>
                  <a:pt x="980" y="468"/>
                </a:lnTo>
                <a:lnTo>
                  <a:pt x="967" y="482"/>
                </a:lnTo>
                <a:lnTo>
                  <a:pt x="952" y="494"/>
                </a:lnTo>
                <a:lnTo>
                  <a:pt x="939" y="506"/>
                </a:lnTo>
                <a:lnTo>
                  <a:pt x="927" y="517"/>
                </a:lnTo>
                <a:lnTo>
                  <a:pt x="912" y="530"/>
                </a:lnTo>
                <a:lnTo>
                  <a:pt x="904" y="539"/>
                </a:lnTo>
                <a:lnTo>
                  <a:pt x="892" y="548"/>
                </a:lnTo>
                <a:lnTo>
                  <a:pt x="880" y="556"/>
                </a:lnTo>
                <a:lnTo>
                  <a:pt x="867" y="565"/>
                </a:lnTo>
                <a:lnTo>
                  <a:pt x="852" y="574"/>
                </a:lnTo>
                <a:lnTo>
                  <a:pt x="836" y="587"/>
                </a:lnTo>
                <a:lnTo>
                  <a:pt x="819" y="594"/>
                </a:lnTo>
                <a:lnTo>
                  <a:pt x="798" y="607"/>
                </a:lnTo>
                <a:lnTo>
                  <a:pt x="776" y="622"/>
                </a:lnTo>
                <a:lnTo>
                  <a:pt x="752" y="633"/>
                </a:lnTo>
                <a:lnTo>
                  <a:pt x="722" y="647"/>
                </a:lnTo>
                <a:lnTo>
                  <a:pt x="690" y="662"/>
                </a:lnTo>
                <a:lnTo>
                  <a:pt x="652" y="673"/>
                </a:lnTo>
                <a:lnTo>
                  <a:pt x="614" y="689"/>
                </a:lnTo>
                <a:lnTo>
                  <a:pt x="570" y="698"/>
                </a:lnTo>
                <a:lnTo>
                  <a:pt x="523" y="709"/>
                </a:lnTo>
                <a:lnTo>
                  <a:pt x="475" y="716"/>
                </a:lnTo>
                <a:lnTo>
                  <a:pt x="426" y="721"/>
                </a:lnTo>
                <a:lnTo>
                  <a:pt x="378" y="721"/>
                </a:lnTo>
                <a:lnTo>
                  <a:pt x="332" y="721"/>
                </a:lnTo>
                <a:lnTo>
                  <a:pt x="286" y="721"/>
                </a:lnTo>
                <a:lnTo>
                  <a:pt x="244" y="716"/>
                </a:lnTo>
                <a:lnTo>
                  <a:pt x="205" y="709"/>
                </a:lnTo>
                <a:lnTo>
                  <a:pt x="171" y="701"/>
                </a:lnTo>
                <a:lnTo>
                  <a:pt x="133" y="695"/>
                </a:lnTo>
                <a:lnTo>
                  <a:pt x="104" y="685"/>
                </a:lnTo>
                <a:lnTo>
                  <a:pt x="76" y="678"/>
                </a:lnTo>
                <a:lnTo>
                  <a:pt x="51" y="665"/>
                </a:lnTo>
                <a:lnTo>
                  <a:pt x="22" y="653"/>
                </a:lnTo>
                <a:lnTo>
                  <a:pt x="0" y="636"/>
                </a:lnTo>
                <a:lnTo>
                  <a:pt x="7" y="604"/>
                </a:lnTo>
                <a:lnTo>
                  <a:pt x="14" y="574"/>
                </a:lnTo>
                <a:lnTo>
                  <a:pt x="23" y="542"/>
                </a:lnTo>
                <a:lnTo>
                  <a:pt x="35" y="516"/>
                </a:lnTo>
                <a:lnTo>
                  <a:pt x="46" y="486"/>
                </a:lnTo>
                <a:lnTo>
                  <a:pt x="58" y="456"/>
                </a:lnTo>
                <a:lnTo>
                  <a:pt x="72" y="431"/>
                </a:lnTo>
                <a:lnTo>
                  <a:pt x="86" y="403"/>
                </a:lnTo>
                <a:lnTo>
                  <a:pt x="101" y="377"/>
                </a:lnTo>
                <a:lnTo>
                  <a:pt x="117" y="354"/>
                </a:lnTo>
                <a:lnTo>
                  <a:pt x="132" y="334"/>
                </a:lnTo>
                <a:lnTo>
                  <a:pt x="149" y="312"/>
                </a:lnTo>
                <a:lnTo>
                  <a:pt x="165" y="292"/>
                </a:lnTo>
                <a:lnTo>
                  <a:pt x="180" y="275"/>
                </a:lnTo>
                <a:lnTo>
                  <a:pt x="196" y="260"/>
                </a:lnTo>
                <a:lnTo>
                  <a:pt x="209" y="247"/>
                </a:lnTo>
                <a:lnTo>
                  <a:pt x="221" y="232"/>
                </a:lnTo>
                <a:lnTo>
                  <a:pt x="237" y="221"/>
                </a:lnTo>
                <a:lnTo>
                  <a:pt x="249" y="209"/>
                </a:lnTo>
                <a:lnTo>
                  <a:pt x="260" y="198"/>
                </a:lnTo>
                <a:lnTo>
                  <a:pt x="272" y="189"/>
                </a:lnTo>
                <a:lnTo>
                  <a:pt x="284" y="181"/>
                </a:lnTo>
                <a:close/>
              </a:path>
            </a:pathLst>
          </a:custGeom>
          <a:solidFill>
            <a:srgbClr val="B99ED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2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3258609" y="2838752"/>
            <a:ext cx="3515783" cy="3225800"/>
          </a:xfrm>
          <a:custGeom>
            <a:avLst/>
            <a:gdLst>
              <a:gd name="T0" fmla="*/ 766 w 1661"/>
              <a:gd name="T1" fmla="*/ 3 h 1524"/>
              <a:gd name="T2" fmla="*/ 684 w 1661"/>
              <a:gd name="T3" fmla="*/ 12 h 1524"/>
              <a:gd name="T4" fmla="*/ 603 w 1661"/>
              <a:gd name="T5" fmla="*/ 29 h 1524"/>
              <a:gd name="T6" fmla="*/ 525 w 1661"/>
              <a:gd name="T7" fmla="*/ 54 h 1524"/>
              <a:gd name="T8" fmla="*/ 452 w 1661"/>
              <a:gd name="T9" fmla="*/ 83 h 1524"/>
              <a:gd name="T10" fmla="*/ 334 w 1661"/>
              <a:gd name="T11" fmla="*/ 152 h 1524"/>
              <a:gd name="T12" fmla="*/ 243 w 1661"/>
              <a:gd name="T13" fmla="*/ 223 h 1524"/>
              <a:gd name="T14" fmla="*/ 190 w 1661"/>
              <a:gd name="T15" fmla="*/ 277 h 1524"/>
              <a:gd name="T16" fmla="*/ 142 w 1661"/>
              <a:gd name="T17" fmla="*/ 336 h 1524"/>
              <a:gd name="T18" fmla="*/ 101 w 1661"/>
              <a:gd name="T19" fmla="*/ 399 h 1524"/>
              <a:gd name="T20" fmla="*/ 65 w 1661"/>
              <a:gd name="T21" fmla="*/ 466 h 1524"/>
              <a:gd name="T22" fmla="*/ 37 w 1661"/>
              <a:gd name="T23" fmla="*/ 535 h 1524"/>
              <a:gd name="T24" fmla="*/ 17 w 1661"/>
              <a:gd name="T25" fmla="*/ 609 h 1524"/>
              <a:gd name="T26" fmla="*/ 5 w 1661"/>
              <a:gd name="T27" fmla="*/ 685 h 1524"/>
              <a:gd name="T28" fmla="*/ 0 w 1661"/>
              <a:gd name="T29" fmla="*/ 762 h 1524"/>
              <a:gd name="T30" fmla="*/ 5 w 1661"/>
              <a:gd name="T31" fmla="*/ 841 h 1524"/>
              <a:gd name="T32" fmla="*/ 17 w 1661"/>
              <a:gd name="T33" fmla="*/ 916 h 1524"/>
              <a:gd name="T34" fmla="*/ 37 w 1661"/>
              <a:gd name="T35" fmla="*/ 989 h 1524"/>
              <a:gd name="T36" fmla="*/ 65 w 1661"/>
              <a:gd name="T37" fmla="*/ 1060 h 1524"/>
              <a:gd name="T38" fmla="*/ 101 w 1661"/>
              <a:gd name="T39" fmla="*/ 1126 h 1524"/>
              <a:gd name="T40" fmla="*/ 142 w 1661"/>
              <a:gd name="T41" fmla="*/ 1189 h 1524"/>
              <a:gd name="T42" fmla="*/ 190 w 1661"/>
              <a:gd name="T43" fmla="*/ 1248 h 1524"/>
              <a:gd name="T44" fmla="*/ 243 w 1661"/>
              <a:gd name="T45" fmla="*/ 1302 h 1524"/>
              <a:gd name="T46" fmla="*/ 334 w 1661"/>
              <a:gd name="T47" fmla="*/ 1373 h 1524"/>
              <a:gd name="T48" fmla="*/ 452 w 1661"/>
              <a:gd name="T49" fmla="*/ 1441 h 1524"/>
              <a:gd name="T50" fmla="*/ 525 w 1661"/>
              <a:gd name="T51" fmla="*/ 1472 h 1524"/>
              <a:gd name="T52" fmla="*/ 603 w 1661"/>
              <a:gd name="T53" fmla="*/ 1496 h 1524"/>
              <a:gd name="T54" fmla="*/ 684 w 1661"/>
              <a:gd name="T55" fmla="*/ 1513 h 1524"/>
              <a:gd name="T56" fmla="*/ 766 w 1661"/>
              <a:gd name="T57" fmla="*/ 1523 h 1524"/>
              <a:gd name="T58" fmla="*/ 852 w 1661"/>
              <a:gd name="T59" fmla="*/ 1524 h 1524"/>
              <a:gd name="T60" fmla="*/ 937 w 1661"/>
              <a:gd name="T61" fmla="*/ 1518 h 1524"/>
              <a:gd name="T62" fmla="*/ 1018 w 1661"/>
              <a:gd name="T63" fmla="*/ 1506 h 1524"/>
              <a:gd name="T64" fmla="*/ 1096 w 1661"/>
              <a:gd name="T65" fmla="*/ 1484 h 1524"/>
              <a:gd name="T66" fmla="*/ 1172 w 1661"/>
              <a:gd name="T67" fmla="*/ 1458 h 1524"/>
              <a:gd name="T68" fmla="*/ 1261 w 1661"/>
              <a:gd name="T69" fmla="*/ 1415 h 1524"/>
              <a:gd name="T70" fmla="*/ 1388 w 1661"/>
              <a:gd name="T71" fmla="*/ 1327 h 1524"/>
              <a:gd name="T72" fmla="*/ 1445 w 1661"/>
              <a:gd name="T73" fmla="*/ 1276 h 1524"/>
              <a:gd name="T74" fmla="*/ 1496 w 1661"/>
              <a:gd name="T75" fmla="*/ 1219 h 1524"/>
              <a:gd name="T76" fmla="*/ 1540 w 1661"/>
              <a:gd name="T77" fmla="*/ 1158 h 1524"/>
              <a:gd name="T78" fmla="*/ 1578 w 1661"/>
              <a:gd name="T79" fmla="*/ 1094 h 1524"/>
              <a:gd name="T80" fmla="*/ 1610 w 1661"/>
              <a:gd name="T81" fmla="*/ 1024 h 1524"/>
              <a:gd name="T82" fmla="*/ 1634 w 1661"/>
              <a:gd name="T83" fmla="*/ 953 h 1524"/>
              <a:gd name="T84" fmla="*/ 1650 w 1661"/>
              <a:gd name="T85" fmla="*/ 879 h 1524"/>
              <a:gd name="T86" fmla="*/ 1659 w 1661"/>
              <a:gd name="T87" fmla="*/ 802 h 1524"/>
              <a:gd name="T88" fmla="*/ 1659 w 1661"/>
              <a:gd name="T89" fmla="*/ 723 h 1524"/>
              <a:gd name="T90" fmla="*/ 1651 w 1661"/>
              <a:gd name="T91" fmla="*/ 646 h 1524"/>
              <a:gd name="T92" fmla="*/ 1634 w 1661"/>
              <a:gd name="T93" fmla="*/ 572 h 1524"/>
              <a:gd name="T94" fmla="*/ 1610 w 1661"/>
              <a:gd name="T95" fmla="*/ 501 h 1524"/>
              <a:gd name="T96" fmla="*/ 1578 w 1661"/>
              <a:gd name="T97" fmla="*/ 432 h 1524"/>
              <a:gd name="T98" fmla="*/ 1540 w 1661"/>
              <a:gd name="T99" fmla="*/ 367 h 1524"/>
              <a:gd name="T100" fmla="*/ 1496 w 1661"/>
              <a:gd name="T101" fmla="*/ 307 h 1524"/>
              <a:gd name="T102" fmla="*/ 1445 w 1661"/>
              <a:gd name="T103" fmla="*/ 250 h 1524"/>
              <a:gd name="T104" fmla="*/ 1388 w 1661"/>
              <a:gd name="T105" fmla="*/ 199 h 1524"/>
              <a:gd name="T106" fmla="*/ 1261 w 1661"/>
              <a:gd name="T107" fmla="*/ 111 h 1524"/>
              <a:gd name="T108" fmla="*/ 1172 w 1661"/>
              <a:gd name="T109" fmla="*/ 67 h 1524"/>
              <a:gd name="T110" fmla="*/ 1096 w 1661"/>
              <a:gd name="T111" fmla="*/ 40 h 1524"/>
              <a:gd name="T112" fmla="*/ 1018 w 1661"/>
              <a:gd name="T113" fmla="*/ 20 h 1524"/>
              <a:gd name="T114" fmla="*/ 937 w 1661"/>
              <a:gd name="T115" fmla="*/ 6 h 1524"/>
              <a:gd name="T116" fmla="*/ 852 w 1661"/>
              <a:gd name="T117" fmla="*/ 1 h 152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661"/>
              <a:gd name="T178" fmla="*/ 0 h 1524"/>
              <a:gd name="T179" fmla="*/ 1661 w 1661"/>
              <a:gd name="T180" fmla="*/ 1524 h 1524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661" h="1524">
                <a:moveTo>
                  <a:pt x="830" y="0"/>
                </a:moveTo>
                <a:lnTo>
                  <a:pt x="809" y="1"/>
                </a:lnTo>
                <a:lnTo>
                  <a:pt x="788" y="1"/>
                </a:lnTo>
                <a:lnTo>
                  <a:pt x="766" y="3"/>
                </a:lnTo>
                <a:lnTo>
                  <a:pt x="745" y="4"/>
                </a:lnTo>
                <a:lnTo>
                  <a:pt x="725" y="6"/>
                </a:lnTo>
                <a:lnTo>
                  <a:pt x="704" y="9"/>
                </a:lnTo>
                <a:lnTo>
                  <a:pt x="684" y="12"/>
                </a:lnTo>
                <a:lnTo>
                  <a:pt x="663" y="15"/>
                </a:lnTo>
                <a:lnTo>
                  <a:pt x="643" y="20"/>
                </a:lnTo>
                <a:lnTo>
                  <a:pt x="623" y="24"/>
                </a:lnTo>
                <a:lnTo>
                  <a:pt x="603" y="29"/>
                </a:lnTo>
                <a:lnTo>
                  <a:pt x="584" y="35"/>
                </a:lnTo>
                <a:lnTo>
                  <a:pt x="564" y="40"/>
                </a:lnTo>
                <a:lnTo>
                  <a:pt x="545" y="46"/>
                </a:lnTo>
                <a:lnTo>
                  <a:pt x="525" y="54"/>
                </a:lnTo>
                <a:lnTo>
                  <a:pt x="507" y="60"/>
                </a:lnTo>
                <a:lnTo>
                  <a:pt x="488" y="67"/>
                </a:lnTo>
                <a:lnTo>
                  <a:pt x="471" y="75"/>
                </a:lnTo>
                <a:lnTo>
                  <a:pt x="452" y="83"/>
                </a:lnTo>
                <a:lnTo>
                  <a:pt x="435" y="92"/>
                </a:lnTo>
                <a:lnTo>
                  <a:pt x="400" y="111"/>
                </a:lnTo>
                <a:lnTo>
                  <a:pt x="366" y="131"/>
                </a:lnTo>
                <a:lnTo>
                  <a:pt x="334" y="152"/>
                </a:lnTo>
                <a:lnTo>
                  <a:pt x="302" y="174"/>
                </a:lnTo>
                <a:lnTo>
                  <a:pt x="273" y="199"/>
                </a:lnTo>
                <a:lnTo>
                  <a:pt x="258" y="211"/>
                </a:lnTo>
                <a:lnTo>
                  <a:pt x="243" y="223"/>
                </a:lnTo>
                <a:lnTo>
                  <a:pt x="230" y="237"/>
                </a:lnTo>
                <a:lnTo>
                  <a:pt x="215" y="250"/>
                </a:lnTo>
                <a:lnTo>
                  <a:pt x="202" y="263"/>
                </a:lnTo>
                <a:lnTo>
                  <a:pt x="190" y="277"/>
                </a:lnTo>
                <a:lnTo>
                  <a:pt x="177" y="291"/>
                </a:lnTo>
                <a:lnTo>
                  <a:pt x="165" y="307"/>
                </a:lnTo>
                <a:lnTo>
                  <a:pt x="153" y="321"/>
                </a:lnTo>
                <a:lnTo>
                  <a:pt x="142" y="336"/>
                </a:lnTo>
                <a:lnTo>
                  <a:pt x="132" y="351"/>
                </a:lnTo>
                <a:lnTo>
                  <a:pt x="121" y="367"/>
                </a:lnTo>
                <a:lnTo>
                  <a:pt x="110" y="382"/>
                </a:lnTo>
                <a:lnTo>
                  <a:pt x="101" y="399"/>
                </a:lnTo>
                <a:lnTo>
                  <a:pt x="92" y="415"/>
                </a:lnTo>
                <a:lnTo>
                  <a:pt x="82" y="432"/>
                </a:lnTo>
                <a:lnTo>
                  <a:pt x="73" y="449"/>
                </a:lnTo>
                <a:lnTo>
                  <a:pt x="65" y="466"/>
                </a:lnTo>
                <a:lnTo>
                  <a:pt x="58" y="483"/>
                </a:lnTo>
                <a:lnTo>
                  <a:pt x="50" y="500"/>
                </a:lnTo>
                <a:lnTo>
                  <a:pt x="44" y="518"/>
                </a:lnTo>
                <a:lnTo>
                  <a:pt x="37" y="535"/>
                </a:lnTo>
                <a:lnTo>
                  <a:pt x="32" y="554"/>
                </a:lnTo>
                <a:lnTo>
                  <a:pt x="26" y="572"/>
                </a:lnTo>
                <a:lnTo>
                  <a:pt x="21" y="591"/>
                </a:lnTo>
                <a:lnTo>
                  <a:pt x="17" y="609"/>
                </a:lnTo>
                <a:lnTo>
                  <a:pt x="13" y="628"/>
                </a:lnTo>
                <a:lnTo>
                  <a:pt x="9" y="646"/>
                </a:lnTo>
                <a:lnTo>
                  <a:pt x="6" y="665"/>
                </a:lnTo>
                <a:lnTo>
                  <a:pt x="5" y="685"/>
                </a:lnTo>
                <a:lnTo>
                  <a:pt x="2" y="703"/>
                </a:lnTo>
                <a:lnTo>
                  <a:pt x="1" y="723"/>
                </a:lnTo>
                <a:lnTo>
                  <a:pt x="0" y="742"/>
                </a:lnTo>
                <a:lnTo>
                  <a:pt x="0" y="762"/>
                </a:lnTo>
                <a:lnTo>
                  <a:pt x="1" y="782"/>
                </a:lnTo>
                <a:lnTo>
                  <a:pt x="1" y="802"/>
                </a:lnTo>
                <a:lnTo>
                  <a:pt x="2" y="821"/>
                </a:lnTo>
                <a:lnTo>
                  <a:pt x="5" y="841"/>
                </a:lnTo>
                <a:lnTo>
                  <a:pt x="6" y="859"/>
                </a:lnTo>
                <a:lnTo>
                  <a:pt x="10" y="879"/>
                </a:lnTo>
                <a:lnTo>
                  <a:pt x="13" y="898"/>
                </a:lnTo>
                <a:lnTo>
                  <a:pt x="17" y="916"/>
                </a:lnTo>
                <a:lnTo>
                  <a:pt x="21" y="935"/>
                </a:lnTo>
                <a:lnTo>
                  <a:pt x="26" y="953"/>
                </a:lnTo>
                <a:lnTo>
                  <a:pt x="32" y="972"/>
                </a:lnTo>
                <a:lnTo>
                  <a:pt x="37" y="989"/>
                </a:lnTo>
                <a:lnTo>
                  <a:pt x="44" y="1007"/>
                </a:lnTo>
                <a:lnTo>
                  <a:pt x="50" y="1024"/>
                </a:lnTo>
                <a:lnTo>
                  <a:pt x="58" y="1043"/>
                </a:lnTo>
                <a:lnTo>
                  <a:pt x="65" y="1060"/>
                </a:lnTo>
                <a:lnTo>
                  <a:pt x="73" y="1077"/>
                </a:lnTo>
                <a:lnTo>
                  <a:pt x="82" y="1094"/>
                </a:lnTo>
                <a:lnTo>
                  <a:pt x="92" y="1109"/>
                </a:lnTo>
                <a:lnTo>
                  <a:pt x="101" y="1126"/>
                </a:lnTo>
                <a:lnTo>
                  <a:pt x="110" y="1141"/>
                </a:lnTo>
                <a:lnTo>
                  <a:pt x="121" y="1158"/>
                </a:lnTo>
                <a:lnTo>
                  <a:pt x="132" y="1174"/>
                </a:lnTo>
                <a:lnTo>
                  <a:pt x="142" y="1189"/>
                </a:lnTo>
                <a:lnTo>
                  <a:pt x="153" y="1203"/>
                </a:lnTo>
                <a:lnTo>
                  <a:pt x="165" y="1219"/>
                </a:lnTo>
                <a:lnTo>
                  <a:pt x="177" y="1233"/>
                </a:lnTo>
                <a:lnTo>
                  <a:pt x="190" y="1248"/>
                </a:lnTo>
                <a:lnTo>
                  <a:pt x="202" y="1262"/>
                </a:lnTo>
                <a:lnTo>
                  <a:pt x="215" y="1276"/>
                </a:lnTo>
                <a:lnTo>
                  <a:pt x="230" y="1288"/>
                </a:lnTo>
                <a:lnTo>
                  <a:pt x="243" y="1302"/>
                </a:lnTo>
                <a:lnTo>
                  <a:pt x="258" y="1314"/>
                </a:lnTo>
                <a:lnTo>
                  <a:pt x="273" y="1327"/>
                </a:lnTo>
                <a:lnTo>
                  <a:pt x="302" y="1351"/>
                </a:lnTo>
                <a:lnTo>
                  <a:pt x="334" y="1373"/>
                </a:lnTo>
                <a:lnTo>
                  <a:pt x="366" y="1395"/>
                </a:lnTo>
                <a:lnTo>
                  <a:pt x="400" y="1415"/>
                </a:lnTo>
                <a:lnTo>
                  <a:pt x="435" y="1433"/>
                </a:lnTo>
                <a:lnTo>
                  <a:pt x="452" y="1441"/>
                </a:lnTo>
                <a:lnTo>
                  <a:pt x="471" y="1450"/>
                </a:lnTo>
                <a:lnTo>
                  <a:pt x="488" y="1458"/>
                </a:lnTo>
                <a:lnTo>
                  <a:pt x="507" y="1466"/>
                </a:lnTo>
                <a:lnTo>
                  <a:pt x="525" y="1472"/>
                </a:lnTo>
                <a:lnTo>
                  <a:pt x="545" y="1478"/>
                </a:lnTo>
                <a:lnTo>
                  <a:pt x="564" y="1484"/>
                </a:lnTo>
                <a:lnTo>
                  <a:pt x="584" y="1490"/>
                </a:lnTo>
                <a:lnTo>
                  <a:pt x="603" y="1496"/>
                </a:lnTo>
                <a:lnTo>
                  <a:pt x="623" y="1501"/>
                </a:lnTo>
                <a:lnTo>
                  <a:pt x="643" y="1506"/>
                </a:lnTo>
                <a:lnTo>
                  <a:pt x="663" y="1509"/>
                </a:lnTo>
                <a:lnTo>
                  <a:pt x="684" y="1513"/>
                </a:lnTo>
                <a:lnTo>
                  <a:pt x="704" y="1516"/>
                </a:lnTo>
                <a:lnTo>
                  <a:pt x="725" y="1518"/>
                </a:lnTo>
                <a:lnTo>
                  <a:pt x="745" y="1521"/>
                </a:lnTo>
                <a:lnTo>
                  <a:pt x="766" y="1523"/>
                </a:lnTo>
                <a:lnTo>
                  <a:pt x="788" y="1524"/>
                </a:lnTo>
                <a:lnTo>
                  <a:pt x="809" y="1524"/>
                </a:lnTo>
                <a:lnTo>
                  <a:pt x="830" y="1524"/>
                </a:lnTo>
                <a:lnTo>
                  <a:pt x="852" y="1524"/>
                </a:lnTo>
                <a:lnTo>
                  <a:pt x="873" y="1524"/>
                </a:lnTo>
                <a:lnTo>
                  <a:pt x="894" y="1523"/>
                </a:lnTo>
                <a:lnTo>
                  <a:pt x="915" y="1521"/>
                </a:lnTo>
                <a:lnTo>
                  <a:pt x="937" y="1518"/>
                </a:lnTo>
                <a:lnTo>
                  <a:pt x="957" y="1516"/>
                </a:lnTo>
                <a:lnTo>
                  <a:pt x="978" y="1513"/>
                </a:lnTo>
                <a:lnTo>
                  <a:pt x="998" y="1509"/>
                </a:lnTo>
                <a:lnTo>
                  <a:pt x="1018" y="1506"/>
                </a:lnTo>
                <a:lnTo>
                  <a:pt x="1038" y="1501"/>
                </a:lnTo>
                <a:lnTo>
                  <a:pt x="1058" y="1496"/>
                </a:lnTo>
                <a:lnTo>
                  <a:pt x="1078" y="1490"/>
                </a:lnTo>
                <a:lnTo>
                  <a:pt x="1096" y="1484"/>
                </a:lnTo>
                <a:lnTo>
                  <a:pt x="1116" y="1478"/>
                </a:lnTo>
                <a:lnTo>
                  <a:pt x="1135" y="1472"/>
                </a:lnTo>
                <a:lnTo>
                  <a:pt x="1154" y="1466"/>
                </a:lnTo>
                <a:lnTo>
                  <a:pt x="1172" y="1458"/>
                </a:lnTo>
                <a:lnTo>
                  <a:pt x="1191" y="1450"/>
                </a:lnTo>
                <a:lnTo>
                  <a:pt x="1208" y="1441"/>
                </a:lnTo>
                <a:lnTo>
                  <a:pt x="1226" y="1433"/>
                </a:lnTo>
                <a:lnTo>
                  <a:pt x="1261" y="1415"/>
                </a:lnTo>
                <a:lnTo>
                  <a:pt x="1295" y="1395"/>
                </a:lnTo>
                <a:lnTo>
                  <a:pt x="1327" y="1373"/>
                </a:lnTo>
                <a:lnTo>
                  <a:pt x="1359" y="1351"/>
                </a:lnTo>
                <a:lnTo>
                  <a:pt x="1388" y="1327"/>
                </a:lnTo>
                <a:lnTo>
                  <a:pt x="1403" y="1314"/>
                </a:lnTo>
                <a:lnTo>
                  <a:pt x="1417" y="1302"/>
                </a:lnTo>
                <a:lnTo>
                  <a:pt x="1432" y="1288"/>
                </a:lnTo>
                <a:lnTo>
                  <a:pt x="1445" y="1276"/>
                </a:lnTo>
                <a:lnTo>
                  <a:pt x="1458" y="1262"/>
                </a:lnTo>
                <a:lnTo>
                  <a:pt x="1470" y="1248"/>
                </a:lnTo>
                <a:lnTo>
                  <a:pt x="1484" y="1233"/>
                </a:lnTo>
                <a:lnTo>
                  <a:pt x="1496" y="1219"/>
                </a:lnTo>
                <a:lnTo>
                  <a:pt x="1508" y="1203"/>
                </a:lnTo>
                <a:lnTo>
                  <a:pt x="1518" y="1189"/>
                </a:lnTo>
                <a:lnTo>
                  <a:pt x="1529" y="1174"/>
                </a:lnTo>
                <a:lnTo>
                  <a:pt x="1540" y="1158"/>
                </a:lnTo>
                <a:lnTo>
                  <a:pt x="1550" y="1141"/>
                </a:lnTo>
                <a:lnTo>
                  <a:pt x="1560" y="1126"/>
                </a:lnTo>
                <a:lnTo>
                  <a:pt x="1569" y="1109"/>
                </a:lnTo>
                <a:lnTo>
                  <a:pt x="1578" y="1094"/>
                </a:lnTo>
                <a:lnTo>
                  <a:pt x="1588" y="1077"/>
                </a:lnTo>
                <a:lnTo>
                  <a:pt x="1596" y="1060"/>
                </a:lnTo>
                <a:lnTo>
                  <a:pt x="1602" y="1043"/>
                </a:lnTo>
                <a:lnTo>
                  <a:pt x="1610" y="1024"/>
                </a:lnTo>
                <a:lnTo>
                  <a:pt x="1617" y="1007"/>
                </a:lnTo>
                <a:lnTo>
                  <a:pt x="1623" y="989"/>
                </a:lnTo>
                <a:lnTo>
                  <a:pt x="1629" y="972"/>
                </a:lnTo>
                <a:lnTo>
                  <a:pt x="1634" y="953"/>
                </a:lnTo>
                <a:lnTo>
                  <a:pt x="1639" y="935"/>
                </a:lnTo>
                <a:lnTo>
                  <a:pt x="1643" y="916"/>
                </a:lnTo>
                <a:lnTo>
                  <a:pt x="1647" y="898"/>
                </a:lnTo>
                <a:lnTo>
                  <a:pt x="1650" y="879"/>
                </a:lnTo>
                <a:lnTo>
                  <a:pt x="1654" y="859"/>
                </a:lnTo>
                <a:lnTo>
                  <a:pt x="1655" y="841"/>
                </a:lnTo>
                <a:lnTo>
                  <a:pt x="1658" y="821"/>
                </a:lnTo>
                <a:lnTo>
                  <a:pt x="1659" y="802"/>
                </a:lnTo>
                <a:lnTo>
                  <a:pt x="1659" y="782"/>
                </a:lnTo>
                <a:lnTo>
                  <a:pt x="1661" y="762"/>
                </a:lnTo>
                <a:lnTo>
                  <a:pt x="1661" y="743"/>
                </a:lnTo>
                <a:lnTo>
                  <a:pt x="1659" y="723"/>
                </a:lnTo>
                <a:lnTo>
                  <a:pt x="1658" y="703"/>
                </a:lnTo>
                <a:lnTo>
                  <a:pt x="1657" y="685"/>
                </a:lnTo>
                <a:lnTo>
                  <a:pt x="1654" y="665"/>
                </a:lnTo>
                <a:lnTo>
                  <a:pt x="1651" y="646"/>
                </a:lnTo>
                <a:lnTo>
                  <a:pt x="1647" y="628"/>
                </a:lnTo>
                <a:lnTo>
                  <a:pt x="1643" y="609"/>
                </a:lnTo>
                <a:lnTo>
                  <a:pt x="1639" y="591"/>
                </a:lnTo>
                <a:lnTo>
                  <a:pt x="1634" y="572"/>
                </a:lnTo>
                <a:lnTo>
                  <a:pt x="1629" y="554"/>
                </a:lnTo>
                <a:lnTo>
                  <a:pt x="1623" y="535"/>
                </a:lnTo>
                <a:lnTo>
                  <a:pt x="1617" y="518"/>
                </a:lnTo>
                <a:lnTo>
                  <a:pt x="1610" y="501"/>
                </a:lnTo>
                <a:lnTo>
                  <a:pt x="1604" y="483"/>
                </a:lnTo>
                <a:lnTo>
                  <a:pt x="1596" y="466"/>
                </a:lnTo>
                <a:lnTo>
                  <a:pt x="1588" y="449"/>
                </a:lnTo>
                <a:lnTo>
                  <a:pt x="1578" y="432"/>
                </a:lnTo>
                <a:lnTo>
                  <a:pt x="1570" y="415"/>
                </a:lnTo>
                <a:lnTo>
                  <a:pt x="1561" y="399"/>
                </a:lnTo>
                <a:lnTo>
                  <a:pt x="1550" y="382"/>
                </a:lnTo>
                <a:lnTo>
                  <a:pt x="1540" y="367"/>
                </a:lnTo>
                <a:lnTo>
                  <a:pt x="1530" y="351"/>
                </a:lnTo>
                <a:lnTo>
                  <a:pt x="1518" y="336"/>
                </a:lnTo>
                <a:lnTo>
                  <a:pt x="1508" y="321"/>
                </a:lnTo>
                <a:lnTo>
                  <a:pt x="1496" y="307"/>
                </a:lnTo>
                <a:lnTo>
                  <a:pt x="1484" y="291"/>
                </a:lnTo>
                <a:lnTo>
                  <a:pt x="1470" y="277"/>
                </a:lnTo>
                <a:lnTo>
                  <a:pt x="1458" y="263"/>
                </a:lnTo>
                <a:lnTo>
                  <a:pt x="1445" y="250"/>
                </a:lnTo>
                <a:lnTo>
                  <a:pt x="1432" y="237"/>
                </a:lnTo>
                <a:lnTo>
                  <a:pt x="1417" y="223"/>
                </a:lnTo>
                <a:lnTo>
                  <a:pt x="1403" y="211"/>
                </a:lnTo>
                <a:lnTo>
                  <a:pt x="1388" y="199"/>
                </a:lnTo>
                <a:lnTo>
                  <a:pt x="1359" y="174"/>
                </a:lnTo>
                <a:lnTo>
                  <a:pt x="1327" y="152"/>
                </a:lnTo>
                <a:lnTo>
                  <a:pt x="1295" y="131"/>
                </a:lnTo>
                <a:lnTo>
                  <a:pt x="1261" y="111"/>
                </a:lnTo>
                <a:lnTo>
                  <a:pt x="1226" y="92"/>
                </a:lnTo>
                <a:lnTo>
                  <a:pt x="1208" y="83"/>
                </a:lnTo>
                <a:lnTo>
                  <a:pt x="1190" y="75"/>
                </a:lnTo>
                <a:lnTo>
                  <a:pt x="1172" y="67"/>
                </a:lnTo>
                <a:lnTo>
                  <a:pt x="1154" y="60"/>
                </a:lnTo>
                <a:lnTo>
                  <a:pt x="1135" y="54"/>
                </a:lnTo>
                <a:lnTo>
                  <a:pt x="1116" y="46"/>
                </a:lnTo>
                <a:lnTo>
                  <a:pt x="1096" y="40"/>
                </a:lnTo>
                <a:lnTo>
                  <a:pt x="1078" y="35"/>
                </a:lnTo>
                <a:lnTo>
                  <a:pt x="1058" y="29"/>
                </a:lnTo>
                <a:lnTo>
                  <a:pt x="1038" y="24"/>
                </a:lnTo>
                <a:lnTo>
                  <a:pt x="1018" y="20"/>
                </a:lnTo>
                <a:lnTo>
                  <a:pt x="998" y="15"/>
                </a:lnTo>
                <a:lnTo>
                  <a:pt x="977" y="12"/>
                </a:lnTo>
                <a:lnTo>
                  <a:pt x="957" y="9"/>
                </a:lnTo>
                <a:lnTo>
                  <a:pt x="937" y="6"/>
                </a:lnTo>
                <a:lnTo>
                  <a:pt x="915" y="4"/>
                </a:lnTo>
                <a:lnTo>
                  <a:pt x="894" y="3"/>
                </a:lnTo>
                <a:lnTo>
                  <a:pt x="873" y="1"/>
                </a:lnTo>
                <a:lnTo>
                  <a:pt x="852" y="1"/>
                </a:lnTo>
                <a:lnTo>
                  <a:pt x="830" y="0"/>
                </a:lnTo>
                <a:close/>
              </a:path>
            </a:pathLst>
          </a:custGeom>
          <a:solidFill>
            <a:srgbClr val="E6E8B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2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3284008" y="2866268"/>
            <a:ext cx="3511549" cy="3227917"/>
          </a:xfrm>
          <a:custGeom>
            <a:avLst/>
            <a:gdLst>
              <a:gd name="T0" fmla="*/ 765 w 1659"/>
              <a:gd name="T1" fmla="*/ 2 h 1525"/>
              <a:gd name="T2" fmla="*/ 683 w 1659"/>
              <a:gd name="T3" fmla="*/ 11 h 1525"/>
              <a:gd name="T4" fmla="*/ 603 w 1659"/>
              <a:gd name="T5" fmla="*/ 28 h 1525"/>
              <a:gd name="T6" fmla="*/ 525 w 1659"/>
              <a:gd name="T7" fmla="*/ 53 h 1525"/>
              <a:gd name="T8" fmla="*/ 451 w 1659"/>
              <a:gd name="T9" fmla="*/ 84 h 1525"/>
              <a:gd name="T10" fmla="*/ 332 w 1659"/>
              <a:gd name="T11" fmla="*/ 152 h 1525"/>
              <a:gd name="T12" fmla="*/ 242 w 1659"/>
              <a:gd name="T13" fmla="*/ 223 h 1525"/>
              <a:gd name="T14" fmla="*/ 189 w 1659"/>
              <a:gd name="T15" fmla="*/ 277 h 1525"/>
              <a:gd name="T16" fmla="*/ 141 w 1659"/>
              <a:gd name="T17" fmla="*/ 337 h 1525"/>
              <a:gd name="T18" fmla="*/ 100 w 1659"/>
              <a:gd name="T19" fmla="*/ 399 h 1525"/>
              <a:gd name="T20" fmla="*/ 65 w 1659"/>
              <a:gd name="T21" fmla="*/ 465 h 1525"/>
              <a:gd name="T22" fmla="*/ 37 w 1659"/>
              <a:gd name="T23" fmla="*/ 536 h 1525"/>
              <a:gd name="T24" fmla="*/ 16 w 1659"/>
              <a:gd name="T25" fmla="*/ 608 h 1525"/>
              <a:gd name="T26" fmla="*/ 4 w 1659"/>
              <a:gd name="T27" fmla="*/ 684 h 1525"/>
              <a:gd name="T28" fmla="*/ 0 w 1659"/>
              <a:gd name="T29" fmla="*/ 763 h 1525"/>
              <a:gd name="T30" fmla="*/ 4 w 1659"/>
              <a:gd name="T31" fmla="*/ 840 h 1525"/>
              <a:gd name="T32" fmla="*/ 16 w 1659"/>
              <a:gd name="T33" fmla="*/ 916 h 1525"/>
              <a:gd name="T34" fmla="*/ 37 w 1659"/>
              <a:gd name="T35" fmla="*/ 990 h 1525"/>
              <a:gd name="T36" fmla="*/ 65 w 1659"/>
              <a:gd name="T37" fmla="*/ 1059 h 1525"/>
              <a:gd name="T38" fmla="*/ 100 w 1659"/>
              <a:gd name="T39" fmla="*/ 1125 h 1525"/>
              <a:gd name="T40" fmla="*/ 141 w 1659"/>
              <a:gd name="T41" fmla="*/ 1189 h 1525"/>
              <a:gd name="T42" fmla="*/ 189 w 1659"/>
              <a:gd name="T43" fmla="*/ 1247 h 1525"/>
              <a:gd name="T44" fmla="*/ 242 w 1659"/>
              <a:gd name="T45" fmla="*/ 1301 h 1525"/>
              <a:gd name="T46" fmla="*/ 332 w 1659"/>
              <a:gd name="T47" fmla="*/ 1374 h 1525"/>
              <a:gd name="T48" fmla="*/ 451 w 1659"/>
              <a:gd name="T49" fmla="*/ 1442 h 1525"/>
              <a:gd name="T50" fmla="*/ 525 w 1659"/>
              <a:gd name="T51" fmla="*/ 1471 h 1525"/>
              <a:gd name="T52" fmla="*/ 603 w 1659"/>
              <a:gd name="T53" fmla="*/ 1496 h 1525"/>
              <a:gd name="T54" fmla="*/ 683 w 1659"/>
              <a:gd name="T55" fmla="*/ 1513 h 1525"/>
              <a:gd name="T56" fmla="*/ 765 w 1659"/>
              <a:gd name="T57" fmla="*/ 1522 h 1525"/>
              <a:gd name="T58" fmla="*/ 850 w 1659"/>
              <a:gd name="T59" fmla="*/ 1525 h 1525"/>
              <a:gd name="T60" fmla="*/ 935 w 1659"/>
              <a:gd name="T61" fmla="*/ 1519 h 1525"/>
              <a:gd name="T62" fmla="*/ 1017 w 1659"/>
              <a:gd name="T63" fmla="*/ 1505 h 1525"/>
              <a:gd name="T64" fmla="*/ 1095 w 1659"/>
              <a:gd name="T65" fmla="*/ 1485 h 1525"/>
              <a:gd name="T66" fmla="*/ 1171 w 1659"/>
              <a:gd name="T67" fmla="*/ 1457 h 1525"/>
              <a:gd name="T68" fmla="*/ 1260 w 1659"/>
              <a:gd name="T69" fmla="*/ 1414 h 1525"/>
              <a:gd name="T70" fmla="*/ 1388 w 1659"/>
              <a:gd name="T71" fmla="*/ 1326 h 1525"/>
              <a:gd name="T72" fmla="*/ 1444 w 1659"/>
              <a:gd name="T73" fmla="*/ 1275 h 1525"/>
              <a:gd name="T74" fmla="*/ 1494 w 1659"/>
              <a:gd name="T75" fmla="*/ 1218 h 1525"/>
              <a:gd name="T76" fmla="*/ 1540 w 1659"/>
              <a:gd name="T77" fmla="*/ 1158 h 1525"/>
              <a:gd name="T78" fmla="*/ 1578 w 1659"/>
              <a:gd name="T79" fmla="*/ 1093 h 1525"/>
              <a:gd name="T80" fmla="*/ 1609 w 1659"/>
              <a:gd name="T81" fmla="*/ 1025 h 1525"/>
              <a:gd name="T82" fmla="*/ 1633 w 1659"/>
              <a:gd name="T83" fmla="*/ 953 h 1525"/>
              <a:gd name="T84" fmla="*/ 1650 w 1659"/>
              <a:gd name="T85" fmla="*/ 878 h 1525"/>
              <a:gd name="T86" fmla="*/ 1658 w 1659"/>
              <a:gd name="T87" fmla="*/ 801 h 1525"/>
              <a:gd name="T88" fmla="*/ 1658 w 1659"/>
              <a:gd name="T89" fmla="*/ 723 h 1525"/>
              <a:gd name="T90" fmla="*/ 1650 w 1659"/>
              <a:gd name="T91" fmla="*/ 645 h 1525"/>
              <a:gd name="T92" fmla="*/ 1633 w 1659"/>
              <a:gd name="T93" fmla="*/ 571 h 1525"/>
              <a:gd name="T94" fmla="*/ 1609 w 1659"/>
              <a:gd name="T95" fmla="*/ 500 h 1525"/>
              <a:gd name="T96" fmla="*/ 1578 w 1659"/>
              <a:gd name="T97" fmla="*/ 433 h 1525"/>
              <a:gd name="T98" fmla="*/ 1540 w 1659"/>
              <a:gd name="T99" fmla="*/ 368 h 1525"/>
              <a:gd name="T100" fmla="*/ 1494 w 1659"/>
              <a:gd name="T101" fmla="*/ 306 h 1525"/>
              <a:gd name="T102" fmla="*/ 1444 w 1659"/>
              <a:gd name="T103" fmla="*/ 250 h 1525"/>
              <a:gd name="T104" fmla="*/ 1388 w 1659"/>
              <a:gd name="T105" fmla="*/ 198 h 1525"/>
              <a:gd name="T106" fmla="*/ 1260 w 1659"/>
              <a:gd name="T107" fmla="*/ 110 h 1525"/>
              <a:gd name="T108" fmla="*/ 1171 w 1659"/>
              <a:gd name="T109" fmla="*/ 67 h 1525"/>
              <a:gd name="T110" fmla="*/ 1095 w 1659"/>
              <a:gd name="T111" fmla="*/ 41 h 1525"/>
              <a:gd name="T112" fmla="*/ 1017 w 1659"/>
              <a:gd name="T113" fmla="*/ 19 h 1525"/>
              <a:gd name="T114" fmla="*/ 935 w 1659"/>
              <a:gd name="T115" fmla="*/ 7 h 1525"/>
              <a:gd name="T116" fmla="*/ 850 w 1659"/>
              <a:gd name="T117" fmla="*/ 0 h 152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659"/>
              <a:gd name="T178" fmla="*/ 0 h 1525"/>
              <a:gd name="T179" fmla="*/ 1659 w 1659"/>
              <a:gd name="T180" fmla="*/ 1525 h 1525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659" h="1525">
                <a:moveTo>
                  <a:pt x="829" y="0"/>
                </a:moveTo>
                <a:lnTo>
                  <a:pt x="808" y="0"/>
                </a:lnTo>
                <a:lnTo>
                  <a:pt x="786" y="0"/>
                </a:lnTo>
                <a:lnTo>
                  <a:pt x="765" y="2"/>
                </a:lnTo>
                <a:lnTo>
                  <a:pt x="745" y="4"/>
                </a:lnTo>
                <a:lnTo>
                  <a:pt x="724" y="7"/>
                </a:lnTo>
                <a:lnTo>
                  <a:pt x="702" y="8"/>
                </a:lnTo>
                <a:lnTo>
                  <a:pt x="683" y="11"/>
                </a:lnTo>
                <a:lnTo>
                  <a:pt x="663" y="16"/>
                </a:lnTo>
                <a:lnTo>
                  <a:pt x="643" y="19"/>
                </a:lnTo>
                <a:lnTo>
                  <a:pt x="623" y="24"/>
                </a:lnTo>
                <a:lnTo>
                  <a:pt x="603" y="28"/>
                </a:lnTo>
                <a:lnTo>
                  <a:pt x="583" y="34"/>
                </a:lnTo>
                <a:lnTo>
                  <a:pt x="563" y="41"/>
                </a:lnTo>
                <a:lnTo>
                  <a:pt x="544" y="47"/>
                </a:lnTo>
                <a:lnTo>
                  <a:pt x="525" y="53"/>
                </a:lnTo>
                <a:lnTo>
                  <a:pt x="507" y="61"/>
                </a:lnTo>
                <a:lnTo>
                  <a:pt x="488" y="67"/>
                </a:lnTo>
                <a:lnTo>
                  <a:pt x="470" y="75"/>
                </a:lnTo>
                <a:lnTo>
                  <a:pt x="451" y="84"/>
                </a:lnTo>
                <a:lnTo>
                  <a:pt x="434" y="92"/>
                </a:lnTo>
                <a:lnTo>
                  <a:pt x="399" y="110"/>
                </a:lnTo>
                <a:lnTo>
                  <a:pt x="366" y="130"/>
                </a:lnTo>
                <a:lnTo>
                  <a:pt x="332" y="152"/>
                </a:lnTo>
                <a:lnTo>
                  <a:pt x="302" y="175"/>
                </a:lnTo>
                <a:lnTo>
                  <a:pt x="271" y="198"/>
                </a:lnTo>
                <a:lnTo>
                  <a:pt x="257" y="210"/>
                </a:lnTo>
                <a:lnTo>
                  <a:pt x="242" y="223"/>
                </a:lnTo>
                <a:lnTo>
                  <a:pt x="229" y="237"/>
                </a:lnTo>
                <a:lnTo>
                  <a:pt x="215" y="250"/>
                </a:lnTo>
                <a:lnTo>
                  <a:pt x="202" y="263"/>
                </a:lnTo>
                <a:lnTo>
                  <a:pt x="189" y="277"/>
                </a:lnTo>
                <a:lnTo>
                  <a:pt x="177" y="292"/>
                </a:lnTo>
                <a:lnTo>
                  <a:pt x="165" y="306"/>
                </a:lnTo>
                <a:lnTo>
                  <a:pt x="153" y="321"/>
                </a:lnTo>
                <a:lnTo>
                  <a:pt x="141" y="337"/>
                </a:lnTo>
                <a:lnTo>
                  <a:pt x="130" y="351"/>
                </a:lnTo>
                <a:lnTo>
                  <a:pt x="120" y="368"/>
                </a:lnTo>
                <a:lnTo>
                  <a:pt x="109" y="383"/>
                </a:lnTo>
                <a:lnTo>
                  <a:pt x="100" y="399"/>
                </a:lnTo>
                <a:lnTo>
                  <a:pt x="90" y="416"/>
                </a:lnTo>
                <a:lnTo>
                  <a:pt x="81" y="433"/>
                </a:lnTo>
                <a:lnTo>
                  <a:pt x="73" y="448"/>
                </a:lnTo>
                <a:lnTo>
                  <a:pt x="65" y="465"/>
                </a:lnTo>
                <a:lnTo>
                  <a:pt x="57" y="483"/>
                </a:lnTo>
                <a:lnTo>
                  <a:pt x="50" y="500"/>
                </a:lnTo>
                <a:lnTo>
                  <a:pt x="42" y="517"/>
                </a:lnTo>
                <a:lnTo>
                  <a:pt x="37" y="536"/>
                </a:lnTo>
                <a:lnTo>
                  <a:pt x="30" y="553"/>
                </a:lnTo>
                <a:lnTo>
                  <a:pt x="25" y="571"/>
                </a:lnTo>
                <a:lnTo>
                  <a:pt x="21" y="590"/>
                </a:lnTo>
                <a:lnTo>
                  <a:pt x="16" y="608"/>
                </a:lnTo>
                <a:lnTo>
                  <a:pt x="12" y="627"/>
                </a:lnTo>
                <a:lnTo>
                  <a:pt x="9" y="645"/>
                </a:lnTo>
                <a:lnTo>
                  <a:pt x="6" y="666"/>
                </a:lnTo>
                <a:lnTo>
                  <a:pt x="4" y="684"/>
                </a:lnTo>
                <a:lnTo>
                  <a:pt x="1" y="704"/>
                </a:lnTo>
                <a:lnTo>
                  <a:pt x="0" y="723"/>
                </a:lnTo>
                <a:lnTo>
                  <a:pt x="0" y="743"/>
                </a:lnTo>
                <a:lnTo>
                  <a:pt x="0" y="763"/>
                </a:lnTo>
                <a:lnTo>
                  <a:pt x="0" y="781"/>
                </a:lnTo>
                <a:lnTo>
                  <a:pt x="1" y="801"/>
                </a:lnTo>
                <a:lnTo>
                  <a:pt x="2" y="821"/>
                </a:lnTo>
                <a:lnTo>
                  <a:pt x="4" y="840"/>
                </a:lnTo>
                <a:lnTo>
                  <a:pt x="6" y="860"/>
                </a:lnTo>
                <a:lnTo>
                  <a:pt x="9" y="878"/>
                </a:lnTo>
                <a:lnTo>
                  <a:pt x="12" y="897"/>
                </a:lnTo>
                <a:lnTo>
                  <a:pt x="16" y="916"/>
                </a:lnTo>
                <a:lnTo>
                  <a:pt x="21" y="934"/>
                </a:lnTo>
                <a:lnTo>
                  <a:pt x="25" y="953"/>
                </a:lnTo>
                <a:lnTo>
                  <a:pt x="30" y="971"/>
                </a:lnTo>
                <a:lnTo>
                  <a:pt x="37" y="990"/>
                </a:lnTo>
                <a:lnTo>
                  <a:pt x="42" y="1007"/>
                </a:lnTo>
                <a:lnTo>
                  <a:pt x="50" y="1025"/>
                </a:lnTo>
                <a:lnTo>
                  <a:pt x="57" y="1042"/>
                </a:lnTo>
                <a:lnTo>
                  <a:pt x="65" y="1059"/>
                </a:lnTo>
                <a:lnTo>
                  <a:pt x="73" y="1076"/>
                </a:lnTo>
                <a:lnTo>
                  <a:pt x="81" y="1093"/>
                </a:lnTo>
                <a:lnTo>
                  <a:pt x="90" y="1110"/>
                </a:lnTo>
                <a:lnTo>
                  <a:pt x="100" y="1125"/>
                </a:lnTo>
                <a:lnTo>
                  <a:pt x="109" y="1142"/>
                </a:lnTo>
                <a:lnTo>
                  <a:pt x="120" y="1158"/>
                </a:lnTo>
                <a:lnTo>
                  <a:pt x="130" y="1173"/>
                </a:lnTo>
                <a:lnTo>
                  <a:pt x="141" y="1189"/>
                </a:lnTo>
                <a:lnTo>
                  <a:pt x="153" y="1204"/>
                </a:lnTo>
                <a:lnTo>
                  <a:pt x="165" y="1218"/>
                </a:lnTo>
                <a:lnTo>
                  <a:pt x="177" y="1233"/>
                </a:lnTo>
                <a:lnTo>
                  <a:pt x="189" y="1247"/>
                </a:lnTo>
                <a:lnTo>
                  <a:pt x="202" y="1261"/>
                </a:lnTo>
                <a:lnTo>
                  <a:pt x="215" y="1275"/>
                </a:lnTo>
                <a:lnTo>
                  <a:pt x="229" y="1289"/>
                </a:lnTo>
                <a:lnTo>
                  <a:pt x="242" y="1301"/>
                </a:lnTo>
                <a:lnTo>
                  <a:pt x="257" y="1314"/>
                </a:lnTo>
                <a:lnTo>
                  <a:pt x="271" y="1326"/>
                </a:lnTo>
                <a:lnTo>
                  <a:pt x="302" y="1351"/>
                </a:lnTo>
                <a:lnTo>
                  <a:pt x="332" y="1374"/>
                </a:lnTo>
                <a:lnTo>
                  <a:pt x="366" y="1394"/>
                </a:lnTo>
                <a:lnTo>
                  <a:pt x="399" y="1414"/>
                </a:lnTo>
                <a:lnTo>
                  <a:pt x="434" y="1432"/>
                </a:lnTo>
                <a:lnTo>
                  <a:pt x="451" y="1442"/>
                </a:lnTo>
                <a:lnTo>
                  <a:pt x="470" y="1449"/>
                </a:lnTo>
                <a:lnTo>
                  <a:pt x="488" y="1457"/>
                </a:lnTo>
                <a:lnTo>
                  <a:pt x="507" y="1465"/>
                </a:lnTo>
                <a:lnTo>
                  <a:pt x="525" y="1471"/>
                </a:lnTo>
                <a:lnTo>
                  <a:pt x="544" y="1479"/>
                </a:lnTo>
                <a:lnTo>
                  <a:pt x="563" y="1485"/>
                </a:lnTo>
                <a:lnTo>
                  <a:pt x="583" y="1490"/>
                </a:lnTo>
                <a:lnTo>
                  <a:pt x="603" y="1496"/>
                </a:lnTo>
                <a:lnTo>
                  <a:pt x="621" y="1500"/>
                </a:lnTo>
                <a:lnTo>
                  <a:pt x="641" y="1505"/>
                </a:lnTo>
                <a:lnTo>
                  <a:pt x="663" y="1510"/>
                </a:lnTo>
                <a:lnTo>
                  <a:pt x="683" y="1513"/>
                </a:lnTo>
                <a:lnTo>
                  <a:pt x="702" y="1516"/>
                </a:lnTo>
                <a:lnTo>
                  <a:pt x="724" y="1519"/>
                </a:lnTo>
                <a:lnTo>
                  <a:pt x="745" y="1520"/>
                </a:lnTo>
                <a:lnTo>
                  <a:pt x="765" y="1522"/>
                </a:lnTo>
                <a:lnTo>
                  <a:pt x="786" y="1523"/>
                </a:lnTo>
                <a:lnTo>
                  <a:pt x="808" y="1523"/>
                </a:lnTo>
                <a:lnTo>
                  <a:pt x="829" y="1525"/>
                </a:lnTo>
                <a:lnTo>
                  <a:pt x="850" y="1525"/>
                </a:lnTo>
                <a:lnTo>
                  <a:pt x="872" y="1523"/>
                </a:lnTo>
                <a:lnTo>
                  <a:pt x="893" y="1522"/>
                </a:lnTo>
                <a:lnTo>
                  <a:pt x="914" y="1520"/>
                </a:lnTo>
                <a:lnTo>
                  <a:pt x="935" y="1519"/>
                </a:lnTo>
                <a:lnTo>
                  <a:pt x="955" y="1516"/>
                </a:lnTo>
                <a:lnTo>
                  <a:pt x="977" y="1513"/>
                </a:lnTo>
                <a:lnTo>
                  <a:pt x="997" y="1510"/>
                </a:lnTo>
                <a:lnTo>
                  <a:pt x="1017" y="1505"/>
                </a:lnTo>
                <a:lnTo>
                  <a:pt x="1037" y="1500"/>
                </a:lnTo>
                <a:lnTo>
                  <a:pt x="1056" y="1496"/>
                </a:lnTo>
                <a:lnTo>
                  <a:pt x="1076" y="1491"/>
                </a:lnTo>
                <a:lnTo>
                  <a:pt x="1095" y="1485"/>
                </a:lnTo>
                <a:lnTo>
                  <a:pt x="1115" y="1479"/>
                </a:lnTo>
                <a:lnTo>
                  <a:pt x="1134" y="1471"/>
                </a:lnTo>
                <a:lnTo>
                  <a:pt x="1152" y="1465"/>
                </a:lnTo>
                <a:lnTo>
                  <a:pt x="1171" y="1457"/>
                </a:lnTo>
                <a:lnTo>
                  <a:pt x="1190" y="1449"/>
                </a:lnTo>
                <a:lnTo>
                  <a:pt x="1207" y="1442"/>
                </a:lnTo>
                <a:lnTo>
                  <a:pt x="1226" y="1432"/>
                </a:lnTo>
                <a:lnTo>
                  <a:pt x="1260" y="1414"/>
                </a:lnTo>
                <a:lnTo>
                  <a:pt x="1293" y="1394"/>
                </a:lnTo>
                <a:lnTo>
                  <a:pt x="1327" y="1374"/>
                </a:lnTo>
                <a:lnTo>
                  <a:pt x="1357" y="1351"/>
                </a:lnTo>
                <a:lnTo>
                  <a:pt x="1388" y="1326"/>
                </a:lnTo>
                <a:lnTo>
                  <a:pt x="1403" y="1314"/>
                </a:lnTo>
                <a:lnTo>
                  <a:pt x="1416" y="1301"/>
                </a:lnTo>
                <a:lnTo>
                  <a:pt x="1430" y="1289"/>
                </a:lnTo>
                <a:lnTo>
                  <a:pt x="1444" y="1275"/>
                </a:lnTo>
                <a:lnTo>
                  <a:pt x="1457" y="1261"/>
                </a:lnTo>
                <a:lnTo>
                  <a:pt x="1470" y="1247"/>
                </a:lnTo>
                <a:lnTo>
                  <a:pt x="1482" y="1233"/>
                </a:lnTo>
                <a:lnTo>
                  <a:pt x="1494" y="1218"/>
                </a:lnTo>
                <a:lnTo>
                  <a:pt x="1506" y="1204"/>
                </a:lnTo>
                <a:lnTo>
                  <a:pt x="1518" y="1189"/>
                </a:lnTo>
                <a:lnTo>
                  <a:pt x="1529" y="1173"/>
                </a:lnTo>
                <a:lnTo>
                  <a:pt x="1540" y="1158"/>
                </a:lnTo>
                <a:lnTo>
                  <a:pt x="1549" y="1142"/>
                </a:lnTo>
                <a:lnTo>
                  <a:pt x="1560" y="1125"/>
                </a:lnTo>
                <a:lnTo>
                  <a:pt x="1569" y="1110"/>
                </a:lnTo>
                <a:lnTo>
                  <a:pt x="1578" y="1093"/>
                </a:lnTo>
                <a:lnTo>
                  <a:pt x="1586" y="1076"/>
                </a:lnTo>
                <a:lnTo>
                  <a:pt x="1594" y="1059"/>
                </a:lnTo>
                <a:lnTo>
                  <a:pt x="1602" y="1042"/>
                </a:lnTo>
                <a:lnTo>
                  <a:pt x="1609" y="1025"/>
                </a:lnTo>
                <a:lnTo>
                  <a:pt x="1615" y="1007"/>
                </a:lnTo>
                <a:lnTo>
                  <a:pt x="1622" y="990"/>
                </a:lnTo>
                <a:lnTo>
                  <a:pt x="1627" y="971"/>
                </a:lnTo>
                <a:lnTo>
                  <a:pt x="1633" y="953"/>
                </a:lnTo>
                <a:lnTo>
                  <a:pt x="1638" y="934"/>
                </a:lnTo>
                <a:lnTo>
                  <a:pt x="1642" y="916"/>
                </a:lnTo>
                <a:lnTo>
                  <a:pt x="1646" y="897"/>
                </a:lnTo>
                <a:lnTo>
                  <a:pt x="1650" y="878"/>
                </a:lnTo>
                <a:lnTo>
                  <a:pt x="1653" y="860"/>
                </a:lnTo>
                <a:lnTo>
                  <a:pt x="1655" y="840"/>
                </a:lnTo>
                <a:lnTo>
                  <a:pt x="1657" y="821"/>
                </a:lnTo>
                <a:lnTo>
                  <a:pt x="1658" y="801"/>
                </a:lnTo>
                <a:lnTo>
                  <a:pt x="1659" y="781"/>
                </a:lnTo>
                <a:lnTo>
                  <a:pt x="1659" y="763"/>
                </a:lnTo>
                <a:lnTo>
                  <a:pt x="1659" y="743"/>
                </a:lnTo>
                <a:lnTo>
                  <a:pt x="1658" y="723"/>
                </a:lnTo>
                <a:lnTo>
                  <a:pt x="1657" y="704"/>
                </a:lnTo>
                <a:lnTo>
                  <a:pt x="1655" y="684"/>
                </a:lnTo>
                <a:lnTo>
                  <a:pt x="1653" y="666"/>
                </a:lnTo>
                <a:lnTo>
                  <a:pt x="1650" y="645"/>
                </a:lnTo>
                <a:lnTo>
                  <a:pt x="1646" y="627"/>
                </a:lnTo>
                <a:lnTo>
                  <a:pt x="1642" y="608"/>
                </a:lnTo>
                <a:lnTo>
                  <a:pt x="1638" y="590"/>
                </a:lnTo>
                <a:lnTo>
                  <a:pt x="1633" y="571"/>
                </a:lnTo>
                <a:lnTo>
                  <a:pt x="1627" y="553"/>
                </a:lnTo>
                <a:lnTo>
                  <a:pt x="1622" y="536"/>
                </a:lnTo>
                <a:lnTo>
                  <a:pt x="1615" y="517"/>
                </a:lnTo>
                <a:lnTo>
                  <a:pt x="1609" y="500"/>
                </a:lnTo>
                <a:lnTo>
                  <a:pt x="1602" y="483"/>
                </a:lnTo>
                <a:lnTo>
                  <a:pt x="1594" y="465"/>
                </a:lnTo>
                <a:lnTo>
                  <a:pt x="1586" y="448"/>
                </a:lnTo>
                <a:lnTo>
                  <a:pt x="1578" y="433"/>
                </a:lnTo>
                <a:lnTo>
                  <a:pt x="1569" y="416"/>
                </a:lnTo>
                <a:lnTo>
                  <a:pt x="1560" y="399"/>
                </a:lnTo>
                <a:lnTo>
                  <a:pt x="1549" y="383"/>
                </a:lnTo>
                <a:lnTo>
                  <a:pt x="1540" y="368"/>
                </a:lnTo>
                <a:lnTo>
                  <a:pt x="1529" y="351"/>
                </a:lnTo>
                <a:lnTo>
                  <a:pt x="1518" y="337"/>
                </a:lnTo>
                <a:lnTo>
                  <a:pt x="1506" y="321"/>
                </a:lnTo>
                <a:lnTo>
                  <a:pt x="1494" y="306"/>
                </a:lnTo>
                <a:lnTo>
                  <a:pt x="1482" y="292"/>
                </a:lnTo>
                <a:lnTo>
                  <a:pt x="1470" y="277"/>
                </a:lnTo>
                <a:lnTo>
                  <a:pt x="1457" y="263"/>
                </a:lnTo>
                <a:lnTo>
                  <a:pt x="1444" y="250"/>
                </a:lnTo>
                <a:lnTo>
                  <a:pt x="1430" y="237"/>
                </a:lnTo>
                <a:lnTo>
                  <a:pt x="1416" y="223"/>
                </a:lnTo>
                <a:lnTo>
                  <a:pt x="1403" y="210"/>
                </a:lnTo>
                <a:lnTo>
                  <a:pt x="1388" y="198"/>
                </a:lnTo>
                <a:lnTo>
                  <a:pt x="1357" y="175"/>
                </a:lnTo>
                <a:lnTo>
                  <a:pt x="1327" y="152"/>
                </a:lnTo>
                <a:lnTo>
                  <a:pt x="1293" y="130"/>
                </a:lnTo>
                <a:lnTo>
                  <a:pt x="1260" y="110"/>
                </a:lnTo>
                <a:lnTo>
                  <a:pt x="1226" y="92"/>
                </a:lnTo>
                <a:lnTo>
                  <a:pt x="1207" y="84"/>
                </a:lnTo>
                <a:lnTo>
                  <a:pt x="1190" y="75"/>
                </a:lnTo>
                <a:lnTo>
                  <a:pt x="1171" y="67"/>
                </a:lnTo>
                <a:lnTo>
                  <a:pt x="1152" y="59"/>
                </a:lnTo>
                <a:lnTo>
                  <a:pt x="1134" y="53"/>
                </a:lnTo>
                <a:lnTo>
                  <a:pt x="1115" y="47"/>
                </a:lnTo>
                <a:lnTo>
                  <a:pt x="1095" y="41"/>
                </a:lnTo>
                <a:lnTo>
                  <a:pt x="1076" y="34"/>
                </a:lnTo>
                <a:lnTo>
                  <a:pt x="1056" y="28"/>
                </a:lnTo>
                <a:lnTo>
                  <a:pt x="1037" y="24"/>
                </a:lnTo>
                <a:lnTo>
                  <a:pt x="1017" y="19"/>
                </a:lnTo>
                <a:lnTo>
                  <a:pt x="997" y="16"/>
                </a:lnTo>
                <a:lnTo>
                  <a:pt x="977" y="11"/>
                </a:lnTo>
                <a:lnTo>
                  <a:pt x="955" y="8"/>
                </a:lnTo>
                <a:lnTo>
                  <a:pt x="935" y="7"/>
                </a:lnTo>
                <a:lnTo>
                  <a:pt x="914" y="4"/>
                </a:lnTo>
                <a:lnTo>
                  <a:pt x="893" y="2"/>
                </a:lnTo>
                <a:lnTo>
                  <a:pt x="872" y="0"/>
                </a:lnTo>
                <a:lnTo>
                  <a:pt x="850" y="0"/>
                </a:lnTo>
                <a:lnTo>
                  <a:pt x="829" y="0"/>
                </a:lnTo>
                <a:close/>
              </a:path>
            </a:pathLst>
          </a:custGeom>
          <a:solidFill>
            <a:srgbClr val="80825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2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3215681" y="2851453"/>
            <a:ext cx="3568700" cy="3289300"/>
          </a:xfrm>
          <a:custGeom>
            <a:avLst/>
            <a:gdLst>
              <a:gd name="T0" fmla="*/ 766 w 1660"/>
              <a:gd name="T1" fmla="*/ 3 h 1524"/>
              <a:gd name="T2" fmla="*/ 683 w 1660"/>
              <a:gd name="T3" fmla="*/ 12 h 1524"/>
              <a:gd name="T4" fmla="*/ 603 w 1660"/>
              <a:gd name="T5" fmla="*/ 29 h 1524"/>
              <a:gd name="T6" fmla="*/ 526 w 1660"/>
              <a:gd name="T7" fmla="*/ 54 h 1524"/>
              <a:gd name="T8" fmla="*/ 452 w 1660"/>
              <a:gd name="T9" fmla="*/ 85 h 1524"/>
              <a:gd name="T10" fmla="*/ 333 w 1660"/>
              <a:gd name="T11" fmla="*/ 153 h 1524"/>
              <a:gd name="T12" fmla="*/ 243 w 1660"/>
              <a:gd name="T13" fmla="*/ 224 h 1524"/>
              <a:gd name="T14" fmla="*/ 189 w 1660"/>
              <a:gd name="T15" fmla="*/ 278 h 1524"/>
              <a:gd name="T16" fmla="*/ 142 w 1660"/>
              <a:gd name="T17" fmla="*/ 336 h 1524"/>
              <a:gd name="T18" fmla="*/ 100 w 1660"/>
              <a:gd name="T19" fmla="*/ 399 h 1524"/>
              <a:gd name="T20" fmla="*/ 66 w 1660"/>
              <a:gd name="T21" fmla="*/ 466 h 1524"/>
              <a:gd name="T22" fmla="*/ 38 w 1660"/>
              <a:gd name="T23" fmla="*/ 537 h 1524"/>
              <a:gd name="T24" fmla="*/ 16 w 1660"/>
              <a:gd name="T25" fmla="*/ 609 h 1524"/>
              <a:gd name="T26" fmla="*/ 4 w 1660"/>
              <a:gd name="T27" fmla="*/ 685 h 1524"/>
              <a:gd name="T28" fmla="*/ 0 w 1660"/>
              <a:gd name="T29" fmla="*/ 764 h 1524"/>
              <a:gd name="T30" fmla="*/ 4 w 1660"/>
              <a:gd name="T31" fmla="*/ 841 h 1524"/>
              <a:gd name="T32" fmla="*/ 16 w 1660"/>
              <a:gd name="T33" fmla="*/ 916 h 1524"/>
              <a:gd name="T34" fmla="*/ 38 w 1660"/>
              <a:gd name="T35" fmla="*/ 989 h 1524"/>
              <a:gd name="T36" fmla="*/ 66 w 1660"/>
              <a:gd name="T37" fmla="*/ 1060 h 1524"/>
              <a:gd name="T38" fmla="*/ 100 w 1660"/>
              <a:gd name="T39" fmla="*/ 1126 h 1524"/>
              <a:gd name="T40" fmla="*/ 142 w 1660"/>
              <a:gd name="T41" fmla="*/ 1189 h 1524"/>
              <a:gd name="T42" fmla="*/ 189 w 1660"/>
              <a:gd name="T43" fmla="*/ 1248 h 1524"/>
              <a:gd name="T44" fmla="*/ 243 w 1660"/>
              <a:gd name="T45" fmla="*/ 1302 h 1524"/>
              <a:gd name="T46" fmla="*/ 333 w 1660"/>
              <a:gd name="T47" fmla="*/ 1373 h 1524"/>
              <a:gd name="T48" fmla="*/ 452 w 1660"/>
              <a:gd name="T49" fmla="*/ 1443 h 1524"/>
              <a:gd name="T50" fmla="*/ 526 w 1660"/>
              <a:gd name="T51" fmla="*/ 1472 h 1524"/>
              <a:gd name="T52" fmla="*/ 603 w 1660"/>
              <a:gd name="T53" fmla="*/ 1497 h 1524"/>
              <a:gd name="T54" fmla="*/ 683 w 1660"/>
              <a:gd name="T55" fmla="*/ 1514 h 1524"/>
              <a:gd name="T56" fmla="*/ 766 w 1660"/>
              <a:gd name="T57" fmla="*/ 1523 h 1524"/>
              <a:gd name="T58" fmla="*/ 851 w 1660"/>
              <a:gd name="T59" fmla="*/ 1524 h 1524"/>
              <a:gd name="T60" fmla="*/ 936 w 1660"/>
              <a:gd name="T61" fmla="*/ 1520 h 1524"/>
              <a:gd name="T62" fmla="*/ 1017 w 1660"/>
              <a:gd name="T63" fmla="*/ 1506 h 1524"/>
              <a:gd name="T64" fmla="*/ 1096 w 1660"/>
              <a:gd name="T65" fmla="*/ 1486 h 1524"/>
              <a:gd name="T66" fmla="*/ 1172 w 1660"/>
              <a:gd name="T67" fmla="*/ 1458 h 1524"/>
              <a:gd name="T68" fmla="*/ 1261 w 1660"/>
              <a:gd name="T69" fmla="*/ 1415 h 1524"/>
              <a:gd name="T70" fmla="*/ 1389 w 1660"/>
              <a:gd name="T71" fmla="*/ 1327 h 1524"/>
              <a:gd name="T72" fmla="*/ 1444 w 1660"/>
              <a:gd name="T73" fmla="*/ 1276 h 1524"/>
              <a:gd name="T74" fmla="*/ 1495 w 1660"/>
              <a:gd name="T75" fmla="*/ 1219 h 1524"/>
              <a:gd name="T76" fmla="*/ 1540 w 1660"/>
              <a:gd name="T77" fmla="*/ 1159 h 1524"/>
              <a:gd name="T78" fmla="*/ 1578 w 1660"/>
              <a:gd name="T79" fmla="*/ 1094 h 1524"/>
              <a:gd name="T80" fmla="*/ 1609 w 1660"/>
              <a:gd name="T81" fmla="*/ 1024 h 1524"/>
              <a:gd name="T82" fmla="*/ 1633 w 1660"/>
              <a:gd name="T83" fmla="*/ 953 h 1524"/>
              <a:gd name="T84" fmla="*/ 1651 w 1660"/>
              <a:gd name="T85" fmla="*/ 879 h 1524"/>
              <a:gd name="T86" fmla="*/ 1659 w 1660"/>
              <a:gd name="T87" fmla="*/ 802 h 1524"/>
              <a:gd name="T88" fmla="*/ 1659 w 1660"/>
              <a:gd name="T89" fmla="*/ 723 h 1524"/>
              <a:gd name="T90" fmla="*/ 1651 w 1660"/>
              <a:gd name="T91" fmla="*/ 646 h 1524"/>
              <a:gd name="T92" fmla="*/ 1633 w 1660"/>
              <a:gd name="T93" fmla="*/ 572 h 1524"/>
              <a:gd name="T94" fmla="*/ 1609 w 1660"/>
              <a:gd name="T95" fmla="*/ 501 h 1524"/>
              <a:gd name="T96" fmla="*/ 1578 w 1660"/>
              <a:gd name="T97" fmla="*/ 432 h 1524"/>
              <a:gd name="T98" fmla="*/ 1540 w 1660"/>
              <a:gd name="T99" fmla="*/ 367 h 1524"/>
              <a:gd name="T100" fmla="*/ 1495 w 1660"/>
              <a:gd name="T101" fmla="*/ 307 h 1524"/>
              <a:gd name="T102" fmla="*/ 1444 w 1660"/>
              <a:gd name="T103" fmla="*/ 250 h 1524"/>
              <a:gd name="T104" fmla="*/ 1389 w 1660"/>
              <a:gd name="T105" fmla="*/ 199 h 1524"/>
              <a:gd name="T106" fmla="*/ 1261 w 1660"/>
              <a:gd name="T107" fmla="*/ 111 h 1524"/>
              <a:gd name="T108" fmla="*/ 1172 w 1660"/>
              <a:gd name="T109" fmla="*/ 68 h 1524"/>
              <a:gd name="T110" fmla="*/ 1096 w 1660"/>
              <a:gd name="T111" fmla="*/ 40 h 1524"/>
              <a:gd name="T112" fmla="*/ 1017 w 1660"/>
              <a:gd name="T113" fmla="*/ 20 h 1524"/>
              <a:gd name="T114" fmla="*/ 936 w 1660"/>
              <a:gd name="T115" fmla="*/ 6 h 1524"/>
              <a:gd name="T116" fmla="*/ 851 w 1660"/>
              <a:gd name="T117" fmla="*/ 0 h 152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660"/>
              <a:gd name="T178" fmla="*/ 0 h 1524"/>
              <a:gd name="T179" fmla="*/ 1660 w 1660"/>
              <a:gd name="T180" fmla="*/ 1524 h 1524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660" h="1524">
                <a:moveTo>
                  <a:pt x="830" y="1"/>
                </a:moveTo>
                <a:lnTo>
                  <a:pt x="808" y="1"/>
                </a:lnTo>
                <a:lnTo>
                  <a:pt x="787" y="1"/>
                </a:lnTo>
                <a:lnTo>
                  <a:pt x="766" y="3"/>
                </a:lnTo>
                <a:lnTo>
                  <a:pt x="744" y="4"/>
                </a:lnTo>
                <a:lnTo>
                  <a:pt x="724" y="6"/>
                </a:lnTo>
                <a:lnTo>
                  <a:pt x="703" y="9"/>
                </a:lnTo>
                <a:lnTo>
                  <a:pt x="683" y="12"/>
                </a:lnTo>
                <a:lnTo>
                  <a:pt x="663" y="17"/>
                </a:lnTo>
                <a:lnTo>
                  <a:pt x="642" y="20"/>
                </a:lnTo>
                <a:lnTo>
                  <a:pt x="622" y="24"/>
                </a:lnTo>
                <a:lnTo>
                  <a:pt x="603" y="29"/>
                </a:lnTo>
                <a:lnTo>
                  <a:pt x="583" y="35"/>
                </a:lnTo>
                <a:lnTo>
                  <a:pt x="563" y="40"/>
                </a:lnTo>
                <a:lnTo>
                  <a:pt x="545" y="48"/>
                </a:lnTo>
                <a:lnTo>
                  <a:pt x="526" y="54"/>
                </a:lnTo>
                <a:lnTo>
                  <a:pt x="506" y="60"/>
                </a:lnTo>
                <a:lnTo>
                  <a:pt x="489" y="68"/>
                </a:lnTo>
                <a:lnTo>
                  <a:pt x="470" y="75"/>
                </a:lnTo>
                <a:lnTo>
                  <a:pt x="452" y="85"/>
                </a:lnTo>
                <a:lnTo>
                  <a:pt x="434" y="92"/>
                </a:lnTo>
                <a:lnTo>
                  <a:pt x="400" y="111"/>
                </a:lnTo>
                <a:lnTo>
                  <a:pt x="366" y="131"/>
                </a:lnTo>
                <a:lnTo>
                  <a:pt x="333" y="153"/>
                </a:lnTo>
                <a:lnTo>
                  <a:pt x="303" y="174"/>
                </a:lnTo>
                <a:lnTo>
                  <a:pt x="272" y="199"/>
                </a:lnTo>
                <a:lnTo>
                  <a:pt x="257" y="211"/>
                </a:lnTo>
                <a:lnTo>
                  <a:pt x="243" y="224"/>
                </a:lnTo>
                <a:lnTo>
                  <a:pt x="229" y="237"/>
                </a:lnTo>
                <a:lnTo>
                  <a:pt x="216" y="250"/>
                </a:lnTo>
                <a:lnTo>
                  <a:pt x="203" y="264"/>
                </a:lnTo>
                <a:lnTo>
                  <a:pt x="189" y="278"/>
                </a:lnTo>
                <a:lnTo>
                  <a:pt x="177" y="293"/>
                </a:lnTo>
                <a:lnTo>
                  <a:pt x="164" y="307"/>
                </a:lnTo>
                <a:lnTo>
                  <a:pt x="154" y="322"/>
                </a:lnTo>
                <a:lnTo>
                  <a:pt x="142" y="336"/>
                </a:lnTo>
                <a:lnTo>
                  <a:pt x="131" y="352"/>
                </a:lnTo>
                <a:lnTo>
                  <a:pt x="120" y="367"/>
                </a:lnTo>
                <a:lnTo>
                  <a:pt x="110" y="384"/>
                </a:lnTo>
                <a:lnTo>
                  <a:pt x="100" y="399"/>
                </a:lnTo>
                <a:lnTo>
                  <a:pt x="91" y="416"/>
                </a:lnTo>
                <a:lnTo>
                  <a:pt x="82" y="432"/>
                </a:lnTo>
                <a:lnTo>
                  <a:pt x="74" y="449"/>
                </a:lnTo>
                <a:lnTo>
                  <a:pt x="66" y="466"/>
                </a:lnTo>
                <a:lnTo>
                  <a:pt x="58" y="483"/>
                </a:lnTo>
                <a:lnTo>
                  <a:pt x="50" y="501"/>
                </a:lnTo>
                <a:lnTo>
                  <a:pt x="43" y="518"/>
                </a:lnTo>
                <a:lnTo>
                  <a:pt x="38" y="537"/>
                </a:lnTo>
                <a:lnTo>
                  <a:pt x="31" y="554"/>
                </a:lnTo>
                <a:lnTo>
                  <a:pt x="26" y="572"/>
                </a:lnTo>
                <a:lnTo>
                  <a:pt x="20" y="591"/>
                </a:lnTo>
                <a:lnTo>
                  <a:pt x="16" y="609"/>
                </a:lnTo>
                <a:lnTo>
                  <a:pt x="12" y="628"/>
                </a:lnTo>
                <a:lnTo>
                  <a:pt x="10" y="646"/>
                </a:lnTo>
                <a:lnTo>
                  <a:pt x="7" y="666"/>
                </a:lnTo>
                <a:lnTo>
                  <a:pt x="4" y="685"/>
                </a:lnTo>
                <a:lnTo>
                  <a:pt x="2" y="705"/>
                </a:lnTo>
                <a:lnTo>
                  <a:pt x="0" y="723"/>
                </a:lnTo>
                <a:lnTo>
                  <a:pt x="0" y="744"/>
                </a:lnTo>
                <a:lnTo>
                  <a:pt x="0" y="764"/>
                </a:lnTo>
                <a:lnTo>
                  <a:pt x="0" y="782"/>
                </a:lnTo>
                <a:lnTo>
                  <a:pt x="0" y="802"/>
                </a:lnTo>
                <a:lnTo>
                  <a:pt x="2" y="822"/>
                </a:lnTo>
                <a:lnTo>
                  <a:pt x="4" y="841"/>
                </a:lnTo>
                <a:lnTo>
                  <a:pt x="7" y="861"/>
                </a:lnTo>
                <a:lnTo>
                  <a:pt x="10" y="879"/>
                </a:lnTo>
                <a:lnTo>
                  <a:pt x="12" y="898"/>
                </a:lnTo>
                <a:lnTo>
                  <a:pt x="16" y="916"/>
                </a:lnTo>
                <a:lnTo>
                  <a:pt x="20" y="935"/>
                </a:lnTo>
                <a:lnTo>
                  <a:pt x="26" y="953"/>
                </a:lnTo>
                <a:lnTo>
                  <a:pt x="31" y="972"/>
                </a:lnTo>
                <a:lnTo>
                  <a:pt x="38" y="989"/>
                </a:lnTo>
                <a:lnTo>
                  <a:pt x="43" y="1007"/>
                </a:lnTo>
                <a:lnTo>
                  <a:pt x="50" y="1024"/>
                </a:lnTo>
                <a:lnTo>
                  <a:pt x="58" y="1043"/>
                </a:lnTo>
                <a:lnTo>
                  <a:pt x="66" y="1060"/>
                </a:lnTo>
                <a:lnTo>
                  <a:pt x="74" y="1077"/>
                </a:lnTo>
                <a:lnTo>
                  <a:pt x="82" y="1094"/>
                </a:lnTo>
                <a:lnTo>
                  <a:pt x="91" y="1109"/>
                </a:lnTo>
                <a:lnTo>
                  <a:pt x="100" y="1126"/>
                </a:lnTo>
                <a:lnTo>
                  <a:pt x="110" y="1142"/>
                </a:lnTo>
                <a:lnTo>
                  <a:pt x="120" y="1159"/>
                </a:lnTo>
                <a:lnTo>
                  <a:pt x="131" y="1174"/>
                </a:lnTo>
                <a:lnTo>
                  <a:pt x="142" y="1189"/>
                </a:lnTo>
                <a:lnTo>
                  <a:pt x="154" y="1205"/>
                </a:lnTo>
                <a:lnTo>
                  <a:pt x="164" y="1219"/>
                </a:lnTo>
                <a:lnTo>
                  <a:pt x="177" y="1234"/>
                </a:lnTo>
                <a:lnTo>
                  <a:pt x="189" y="1248"/>
                </a:lnTo>
                <a:lnTo>
                  <a:pt x="203" y="1262"/>
                </a:lnTo>
                <a:lnTo>
                  <a:pt x="216" y="1276"/>
                </a:lnTo>
                <a:lnTo>
                  <a:pt x="229" y="1288"/>
                </a:lnTo>
                <a:lnTo>
                  <a:pt x="243" y="1302"/>
                </a:lnTo>
                <a:lnTo>
                  <a:pt x="257" y="1314"/>
                </a:lnTo>
                <a:lnTo>
                  <a:pt x="272" y="1327"/>
                </a:lnTo>
                <a:lnTo>
                  <a:pt x="303" y="1351"/>
                </a:lnTo>
                <a:lnTo>
                  <a:pt x="333" y="1373"/>
                </a:lnTo>
                <a:lnTo>
                  <a:pt x="366" y="1395"/>
                </a:lnTo>
                <a:lnTo>
                  <a:pt x="400" y="1415"/>
                </a:lnTo>
                <a:lnTo>
                  <a:pt x="434" y="1433"/>
                </a:lnTo>
                <a:lnTo>
                  <a:pt x="452" y="1443"/>
                </a:lnTo>
                <a:lnTo>
                  <a:pt x="470" y="1450"/>
                </a:lnTo>
                <a:lnTo>
                  <a:pt x="489" y="1458"/>
                </a:lnTo>
                <a:lnTo>
                  <a:pt x="506" y="1466"/>
                </a:lnTo>
                <a:lnTo>
                  <a:pt x="526" y="1472"/>
                </a:lnTo>
                <a:lnTo>
                  <a:pt x="545" y="1480"/>
                </a:lnTo>
                <a:lnTo>
                  <a:pt x="563" y="1486"/>
                </a:lnTo>
                <a:lnTo>
                  <a:pt x="583" y="1490"/>
                </a:lnTo>
                <a:lnTo>
                  <a:pt x="603" y="1497"/>
                </a:lnTo>
                <a:lnTo>
                  <a:pt x="622" y="1501"/>
                </a:lnTo>
                <a:lnTo>
                  <a:pt x="642" y="1506"/>
                </a:lnTo>
                <a:lnTo>
                  <a:pt x="663" y="1509"/>
                </a:lnTo>
                <a:lnTo>
                  <a:pt x="683" y="1514"/>
                </a:lnTo>
                <a:lnTo>
                  <a:pt x="703" y="1517"/>
                </a:lnTo>
                <a:lnTo>
                  <a:pt x="724" y="1520"/>
                </a:lnTo>
                <a:lnTo>
                  <a:pt x="744" y="1521"/>
                </a:lnTo>
                <a:lnTo>
                  <a:pt x="766" y="1523"/>
                </a:lnTo>
                <a:lnTo>
                  <a:pt x="787" y="1524"/>
                </a:lnTo>
                <a:lnTo>
                  <a:pt x="808" y="1524"/>
                </a:lnTo>
                <a:lnTo>
                  <a:pt x="830" y="1524"/>
                </a:lnTo>
                <a:lnTo>
                  <a:pt x="851" y="1524"/>
                </a:lnTo>
                <a:lnTo>
                  <a:pt x="872" y="1524"/>
                </a:lnTo>
                <a:lnTo>
                  <a:pt x="893" y="1523"/>
                </a:lnTo>
                <a:lnTo>
                  <a:pt x="915" y="1521"/>
                </a:lnTo>
                <a:lnTo>
                  <a:pt x="936" y="1520"/>
                </a:lnTo>
                <a:lnTo>
                  <a:pt x="956" y="1517"/>
                </a:lnTo>
                <a:lnTo>
                  <a:pt x="977" y="1514"/>
                </a:lnTo>
                <a:lnTo>
                  <a:pt x="997" y="1510"/>
                </a:lnTo>
                <a:lnTo>
                  <a:pt x="1017" y="1506"/>
                </a:lnTo>
                <a:lnTo>
                  <a:pt x="1037" y="1501"/>
                </a:lnTo>
                <a:lnTo>
                  <a:pt x="1057" y="1497"/>
                </a:lnTo>
                <a:lnTo>
                  <a:pt x="1077" y="1490"/>
                </a:lnTo>
                <a:lnTo>
                  <a:pt x="1096" y="1486"/>
                </a:lnTo>
                <a:lnTo>
                  <a:pt x="1116" y="1480"/>
                </a:lnTo>
                <a:lnTo>
                  <a:pt x="1134" y="1472"/>
                </a:lnTo>
                <a:lnTo>
                  <a:pt x="1153" y="1466"/>
                </a:lnTo>
                <a:lnTo>
                  <a:pt x="1172" y="1458"/>
                </a:lnTo>
                <a:lnTo>
                  <a:pt x="1190" y="1450"/>
                </a:lnTo>
                <a:lnTo>
                  <a:pt x="1208" y="1443"/>
                </a:lnTo>
                <a:lnTo>
                  <a:pt x="1226" y="1433"/>
                </a:lnTo>
                <a:lnTo>
                  <a:pt x="1261" y="1415"/>
                </a:lnTo>
                <a:lnTo>
                  <a:pt x="1294" y="1395"/>
                </a:lnTo>
                <a:lnTo>
                  <a:pt x="1326" y="1373"/>
                </a:lnTo>
                <a:lnTo>
                  <a:pt x="1358" y="1351"/>
                </a:lnTo>
                <a:lnTo>
                  <a:pt x="1389" y="1327"/>
                </a:lnTo>
                <a:lnTo>
                  <a:pt x="1403" y="1314"/>
                </a:lnTo>
                <a:lnTo>
                  <a:pt x="1417" y="1302"/>
                </a:lnTo>
                <a:lnTo>
                  <a:pt x="1431" y="1288"/>
                </a:lnTo>
                <a:lnTo>
                  <a:pt x="1444" y="1276"/>
                </a:lnTo>
                <a:lnTo>
                  <a:pt x="1458" y="1262"/>
                </a:lnTo>
                <a:lnTo>
                  <a:pt x="1471" y="1248"/>
                </a:lnTo>
                <a:lnTo>
                  <a:pt x="1483" y="1234"/>
                </a:lnTo>
                <a:lnTo>
                  <a:pt x="1495" y="1219"/>
                </a:lnTo>
                <a:lnTo>
                  <a:pt x="1507" y="1205"/>
                </a:lnTo>
                <a:lnTo>
                  <a:pt x="1518" y="1189"/>
                </a:lnTo>
                <a:lnTo>
                  <a:pt x="1530" y="1174"/>
                </a:lnTo>
                <a:lnTo>
                  <a:pt x="1540" y="1159"/>
                </a:lnTo>
                <a:lnTo>
                  <a:pt x="1550" y="1142"/>
                </a:lnTo>
                <a:lnTo>
                  <a:pt x="1560" y="1126"/>
                </a:lnTo>
                <a:lnTo>
                  <a:pt x="1570" y="1109"/>
                </a:lnTo>
                <a:lnTo>
                  <a:pt x="1578" y="1094"/>
                </a:lnTo>
                <a:lnTo>
                  <a:pt x="1587" y="1077"/>
                </a:lnTo>
                <a:lnTo>
                  <a:pt x="1595" y="1060"/>
                </a:lnTo>
                <a:lnTo>
                  <a:pt x="1603" y="1043"/>
                </a:lnTo>
                <a:lnTo>
                  <a:pt x="1609" y="1024"/>
                </a:lnTo>
                <a:lnTo>
                  <a:pt x="1616" y="1007"/>
                </a:lnTo>
                <a:lnTo>
                  <a:pt x="1623" y="989"/>
                </a:lnTo>
                <a:lnTo>
                  <a:pt x="1628" y="972"/>
                </a:lnTo>
                <a:lnTo>
                  <a:pt x="1633" y="953"/>
                </a:lnTo>
                <a:lnTo>
                  <a:pt x="1639" y="935"/>
                </a:lnTo>
                <a:lnTo>
                  <a:pt x="1643" y="916"/>
                </a:lnTo>
                <a:lnTo>
                  <a:pt x="1647" y="898"/>
                </a:lnTo>
                <a:lnTo>
                  <a:pt x="1651" y="879"/>
                </a:lnTo>
                <a:lnTo>
                  <a:pt x="1653" y="859"/>
                </a:lnTo>
                <a:lnTo>
                  <a:pt x="1656" y="841"/>
                </a:lnTo>
                <a:lnTo>
                  <a:pt x="1657" y="822"/>
                </a:lnTo>
                <a:lnTo>
                  <a:pt x="1659" y="802"/>
                </a:lnTo>
                <a:lnTo>
                  <a:pt x="1660" y="782"/>
                </a:lnTo>
                <a:lnTo>
                  <a:pt x="1660" y="764"/>
                </a:lnTo>
                <a:lnTo>
                  <a:pt x="1660" y="744"/>
                </a:lnTo>
                <a:lnTo>
                  <a:pt x="1659" y="723"/>
                </a:lnTo>
                <a:lnTo>
                  <a:pt x="1657" y="705"/>
                </a:lnTo>
                <a:lnTo>
                  <a:pt x="1656" y="685"/>
                </a:lnTo>
                <a:lnTo>
                  <a:pt x="1653" y="666"/>
                </a:lnTo>
                <a:lnTo>
                  <a:pt x="1651" y="646"/>
                </a:lnTo>
                <a:lnTo>
                  <a:pt x="1647" y="628"/>
                </a:lnTo>
                <a:lnTo>
                  <a:pt x="1643" y="609"/>
                </a:lnTo>
                <a:lnTo>
                  <a:pt x="1639" y="591"/>
                </a:lnTo>
                <a:lnTo>
                  <a:pt x="1633" y="572"/>
                </a:lnTo>
                <a:lnTo>
                  <a:pt x="1628" y="554"/>
                </a:lnTo>
                <a:lnTo>
                  <a:pt x="1623" y="537"/>
                </a:lnTo>
                <a:lnTo>
                  <a:pt x="1616" y="518"/>
                </a:lnTo>
                <a:lnTo>
                  <a:pt x="1609" y="501"/>
                </a:lnTo>
                <a:lnTo>
                  <a:pt x="1603" y="483"/>
                </a:lnTo>
                <a:lnTo>
                  <a:pt x="1595" y="466"/>
                </a:lnTo>
                <a:lnTo>
                  <a:pt x="1587" y="449"/>
                </a:lnTo>
                <a:lnTo>
                  <a:pt x="1578" y="432"/>
                </a:lnTo>
                <a:lnTo>
                  <a:pt x="1570" y="416"/>
                </a:lnTo>
                <a:lnTo>
                  <a:pt x="1560" y="399"/>
                </a:lnTo>
                <a:lnTo>
                  <a:pt x="1550" y="384"/>
                </a:lnTo>
                <a:lnTo>
                  <a:pt x="1540" y="367"/>
                </a:lnTo>
                <a:lnTo>
                  <a:pt x="1530" y="352"/>
                </a:lnTo>
                <a:lnTo>
                  <a:pt x="1518" y="336"/>
                </a:lnTo>
                <a:lnTo>
                  <a:pt x="1507" y="322"/>
                </a:lnTo>
                <a:lnTo>
                  <a:pt x="1495" y="307"/>
                </a:lnTo>
                <a:lnTo>
                  <a:pt x="1483" y="293"/>
                </a:lnTo>
                <a:lnTo>
                  <a:pt x="1471" y="278"/>
                </a:lnTo>
                <a:lnTo>
                  <a:pt x="1458" y="264"/>
                </a:lnTo>
                <a:lnTo>
                  <a:pt x="1444" y="250"/>
                </a:lnTo>
                <a:lnTo>
                  <a:pt x="1431" y="237"/>
                </a:lnTo>
                <a:lnTo>
                  <a:pt x="1417" y="224"/>
                </a:lnTo>
                <a:lnTo>
                  <a:pt x="1403" y="211"/>
                </a:lnTo>
                <a:lnTo>
                  <a:pt x="1389" y="199"/>
                </a:lnTo>
                <a:lnTo>
                  <a:pt x="1358" y="174"/>
                </a:lnTo>
                <a:lnTo>
                  <a:pt x="1326" y="153"/>
                </a:lnTo>
                <a:lnTo>
                  <a:pt x="1294" y="131"/>
                </a:lnTo>
                <a:lnTo>
                  <a:pt x="1261" y="111"/>
                </a:lnTo>
                <a:lnTo>
                  <a:pt x="1226" y="92"/>
                </a:lnTo>
                <a:lnTo>
                  <a:pt x="1208" y="85"/>
                </a:lnTo>
                <a:lnTo>
                  <a:pt x="1190" y="75"/>
                </a:lnTo>
                <a:lnTo>
                  <a:pt x="1172" y="68"/>
                </a:lnTo>
                <a:lnTo>
                  <a:pt x="1153" y="60"/>
                </a:lnTo>
                <a:lnTo>
                  <a:pt x="1134" y="54"/>
                </a:lnTo>
                <a:lnTo>
                  <a:pt x="1116" y="46"/>
                </a:lnTo>
                <a:lnTo>
                  <a:pt x="1096" y="40"/>
                </a:lnTo>
                <a:lnTo>
                  <a:pt x="1077" y="35"/>
                </a:lnTo>
                <a:lnTo>
                  <a:pt x="1057" y="29"/>
                </a:lnTo>
                <a:lnTo>
                  <a:pt x="1037" y="24"/>
                </a:lnTo>
                <a:lnTo>
                  <a:pt x="1017" y="20"/>
                </a:lnTo>
                <a:lnTo>
                  <a:pt x="997" y="15"/>
                </a:lnTo>
                <a:lnTo>
                  <a:pt x="977" y="12"/>
                </a:lnTo>
                <a:lnTo>
                  <a:pt x="956" y="9"/>
                </a:lnTo>
                <a:lnTo>
                  <a:pt x="936" y="6"/>
                </a:lnTo>
                <a:lnTo>
                  <a:pt x="915" y="4"/>
                </a:lnTo>
                <a:lnTo>
                  <a:pt x="893" y="3"/>
                </a:lnTo>
                <a:lnTo>
                  <a:pt x="872" y="1"/>
                </a:lnTo>
                <a:lnTo>
                  <a:pt x="851" y="0"/>
                </a:lnTo>
                <a:lnTo>
                  <a:pt x="830" y="0"/>
                </a:lnTo>
                <a:lnTo>
                  <a:pt x="830" y="1"/>
                </a:lnTo>
                <a:close/>
              </a:path>
            </a:pathLst>
          </a:custGeom>
          <a:solidFill>
            <a:srgbClr val="D6D88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2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313891" y="3181652"/>
            <a:ext cx="1409700" cy="2580216"/>
          </a:xfrm>
          <a:custGeom>
            <a:avLst/>
            <a:gdLst>
              <a:gd name="T0" fmla="*/ 148 w 666"/>
              <a:gd name="T1" fmla="*/ 169 h 1219"/>
              <a:gd name="T2" fmla="*/ 168 w 666"/>
              <a:gd name="T3" fmla="*/ 140 h 1219"/>
              <a:gd name="T4" fmla="*/ 196 w 666"/>
              <a:gd name="T5" fmla="*/ 111 h 1219"/>
              <a:gd name="T6" fmla="*/ 228 w 666"/>
              <a:gd name="T7" fmla="*/ 78 h 1219"/>
              <a:gd name="T8" fmla="*/ 263 w 666"/>
              <a:gd name="T9" fmla="*/ 47 h 1219"/>
              <a:gd name="T10" fmla="*/ 301 w 666"/>
              <a:gd name="T11" fmla="*/ 17 h 1219"/>
              <a:gd name="T12" fmla="*/ 346 w 666"/>
              <a:gd name="T13" fmla="*/ 10 h 1219"/>
              <a:gd name="T14" fmla="*/ 388 w 666"/>
              <a:gd name="T15" fmla="*/ 38 h 1219"/>
              <a:gd name="T16" fmla="*/ 425 w 666"/>
              <a:gd name="T17" fmla="*/ 71 h 1219"/>
              <a:gd name="T18" fmla="*/ 456 w 666"/>
              <a:gd name="T19" fmla="*/ 103 h 1219"/>
              <a:gd name="T20" fmla="*/ 483 w 666"/>
              <a:gd name="T21" fmla="*/ 132 h 1219"/>
              <a:gd name="T22" fmla="*/ 509 w 666"/>
              <a:gd name="T23" fmla="*/ 162 h 1219"/>
              <a:gd name="T24" fmla="*/ 530 w 666"/>
              <a:gd name="T25" fmla="*/ 186 h 1219"/>
              <a:gd name="T26" fmla="*/ 550 w 666"/>
              <a:gd name="T27" fmla="*/ 219 h 1219"/>
              <a:gd name="T28" fmla="*/ 574 w 666"/>
              <a:gd name="T29" fmla="*/ 259 h 1219"/>
              <a:gd name="T30" fmla="*/ 601 w 666"/>
              <a:gd name="T31" fmla="*/ 313 h 1219"/>
              <a:gd name="T32" fmla="*/ 629 w 666"/>
              <a:gd name="T33" fmla="*/ 384 h 1219"/>
              <a:gd name="T34" fmla="*/ 652 w 666"/>
              <a:gd name="T35" fmla="*/ 476 h 1219"/>
              <a:gd name="T36" fmla="*/ 666 w 666"/>
              <a:gd name="T37" fmla="*/ 588 h 1219"/>
              <a:gd name="T38" fmla="*/ 662 w 666"/>
              <a:gd name="T39" fmla="*/ 702 h 1219"/>
              <a:gd name="T40" fmla="*/ 641 w 666"/>
              <a:gd name="T41" fmla="*/ 800 h 1219"/>
              <a:gd name="T42" fmla="*/ 614 w 666"/>
              <a:gd name="T43" fmla="*/ 887 h 1219"/>
              <a:gd name="T44" fmla="*/ 587 w 666"/>
              <a:gd name="T45" fmla="*/ 946 h 1219"/>
              <a:gd name="T46" fmla="*/ 561 w 666"/>
              <a:gd name="T47" fmla="*/ 992 h 1219"/>
              <a:gd name="T48" fmla="*/ 541 w 666"/>
              <a:gd name="T49" fmla="*/ 1029 h 1219"/>
              <a:gd name="T50" fmla="*/ 519 w 666"/>
              <a:gd name="T51" fmla="*/ 1055 h 1219"/>
              <a:gd name="T52" fmla="*/ 497 w 666"/>
              <a:gd name="T53" fmla="*/ 1083 h 1219"/>
              <a:gd name="T54" fmla="*/ 470 w 666"/>
              <a:gd name="T55" fmla="*/ 1114 h 1219"/>
              <a:gd name="T56" fmla="*/ 441 w 666"/>
              <a:gd name="T57" fmla="*/ 1141 h 1219"/>
              <a:gd name="T58" fmla="*/ 406 w 666"/>
              <a:gd name="T59" fmla="*/ 1174 h 1219"/>
              <a:gd name="T60" fmla="*/ 368 w 666"/>
              <a:gd name="T61" fmla="*/ 1206 h 1219"/>
              <a:gd name="T62" fmla="*/ 322 w 666"/>
              <a:gd name="T63" fmla="*/ 1219 h 1219"/>
              <a:gd name="T64" fmla="*/ 280 w 666"/>
              <a:gd name="T65" fmla="*/ 1188 h 1219"/>
              <a:gd name="T66" fmla="*/ 247 w 666"/>
              <a:gd name="T67" fmla="*/ 1157 h 1219"/>
              <a:gd name="T68" fmla="*/ 213 w 666"/>
              <a:gd name="T69" fmla="*/ 1129 h 1219"/>
              <a:gd name="T70" fmla="*/ 184 w 666"/>
              <a:gd name="T71" fmla="*/ 1097 h 1219"/>
              <a:gd name="T72" fmla="*/ 160 w 666"/>
              <a:gd name="T73" fmla="*/ 1067 h 1219"/>
              <a:gd name="T74" fmla="*/ 139 w 666"/>
              <a:gd name="T75" fmla="*/ 1040 h 1219"/>
              <a:gd name="T76" fmla="*/ 119 w 666"/>
              <a:gd name="T77" fmla="*/ 1010 h 1219"/>
              <a:gd name="T78" fmla="*/ 95 w 666"/>
              <a:gd name="T79" fmla="*/ 972 h 1219"/>
              <a:gd name="T80" fmla="*/ 67 w 666"/>
              <a:gd name="T81" fmla="*/ 916 h 1219"/>
              <a:gd name="T82" fmla="*/ 39 w 666"/>
              <a:gd name="T83" fmla="*/ 850 h 1219"/>
              <a:gd name="T84" fmla="*/ 14 w 666"/>
              <a:gd name="T85" fmla="*/ 756 h 1219"/>
              <a:gd name="T86" fmla="*/ 0 w 666"/>
              <a:gd name="T87" fmla="*/ 645 h 1219"/>
              <a:gd name="T88" fmla="*/ 3 w 666"/>
              <a:gd name="T89" fmla="*/ 530 h 1219"/>
              <a:gd name="T90" fmla="*/ 22 w 666"/>
              <a:gd name="T91" fmla="*/ 424 h 1219"/>
              <a:gd name="T92" fmla="*/ 51 w 666"/>
              <a:gd name="T93" fmla="*/ 341 h 1219"/>
              <a:gd name="T94" fmla="*/ 78 w 666"/>
              <a:gd name="T95" fmla="*/ 279 h 1219"/>
              <a:gd name="T96" fmla="*/ 104 w 666"/>
              <a:gd name="T97" fmla="*/ 234 h 1219"/>
              <a:gd name="T98" fmla="*/ 125 w 666"/>
              <a:gd name="T99" fmla="*/ 196 h 12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666"/>
              <a:gd name="T151" fmla="*/ 0 h 1219"/>
              <a:gd name="T152" fmla="*/ 666 w 666"/>
              <a:gd name="T153" fmla="*/ 1219 h 121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666" h="1219">
                <a:moveTo>
                  <a:pt x="135" y="182"/>
                </a:moveTo>
                <a:lnTo>
                  <a:pt x="148" y="169"/>
                </a:lnTo>
                <a:lnTo>
                  <a:pt x="157" y="157"/>
                </a:lnTo>
                <a:lnTo>
                  <a:pt x="168" y="140"/>
                </a:lnTo>
                <a:lnTo>
                  <a:pt x="183" y="128"/>
                </a:lnTo>
                <a:lnTo>
                  <a:pt x="196" y="111"/>
                </a:lnTo>
                <a:lnTo>
                  <a:pt x="211" y="94"/>
                </a:lnTo>
                <a:lnTo>
                  <a:pt x="228" y="78"/>
                </a:lnTo>
                <a:lnTo>
                  <a:pt x="244" y="61"/>
                </a:lnTo>
                <a:lnTo>
                  <a:pt x="263" y="47"/>
                </a:lnTo>
                <a:lnTo>
                  <a:pt x="280" y="30"/>
                </a:lnTo>
                <a:lnTo>
                  <a:pt x="301" y="17"/>
                </a:lnTo>
                <a:lnTo>
                  <a:pt x="322" y="0"/>
                </a:lnTo>
                <a:lnTo>
                  <a:pt x="346" y="10"/>
                </a:lnTo>
                <a:lnTo>
                  <a:pt x="368" y="26"/>
                </a:lnTo>
                <a:lnTo>
                  <a:pt x="388" y="38"/>
                </a:lnTo>
                <a:lnTo>
                  <a:pt x="406" y="55"/>
                </a:lnTo>
                <a:lnTo>
                  <a:pt x="425" y="71"/>
                </a:lnTo>
                <a:lnTo>
                  <a:pt x="441" y="88"/>
                </a:lnTo>
                <a:lnTo>
                  <a:pt x="456" y="103"/>
                </a:lnTo>
                <a:lnTo>
                  <a:pt x="470" y="115"/>
                </a:lnTo>
                <a:lnTo>
                  <a:pt x="483" y="132"/>
                </a:lnTo>
                <a:lnTo>
                  <a:pt x="497" y="148"/>
                </a:lnTo>
                <a:lnTo>
                  <a:pt x="509" y="162"/>
                </a:lnTo>
                <a:lnTo>
                  <a:pt x="519" y="177"/>
                </a:lnTo>
                <a:lnTo>
                  <a:pt x="530" y="186"/>
                </a:lnTo>
                <a:lnTo>
                  <a:pt x="541" y="202"/>
                </a:lnTo>
                <a:lnTo>
                  <a:pt x="550" y="219"/>
                </a:lnTo>
                <a:lnTo>
                  <a:pt x="561" y="239"/>
                </a:lnTo>
                <a:lnTo>
                  <a:pt x="574" y="259"/>
                </a:lnTo>
                <a:lnTo>
                  <a:pt x="587" y="284"/>
                </a:lnTo>
                <a:lnTo>
                  <a:pt x="601" y="313"/>
                </a:lnTo>
                <a:lnTo>
                  <a:pt x="614" y="345"/>
                </a:lnTo>
                <a:lnTo>
                  <a:pt x="629" y="384"/>
                </a:lnTo>
                <a:lnTo>
                  <a:pt x="641" y="430"/>
                </a:lnTo>
                <a:lnTo>
                  <a:pt x="652" y="476"/>
                </a:lnTo>
                <a:lnTo>
                  <a:pt x="662" y="530"/>
                </a:lnTo>
                <a:lnTo>
                  <a:pt x="666" y="588"/>
                </a:lnTo>
                <a:lnTo>
                  <a:pt x="666" y="645"/>
                </a:lnTo>
                <a:lnTo>
                  <a:pt x="662" y="702"/>
                </a:lnTo>
                <a:lnTo>
                  <a:pt x="652" y="756"/>
                </a:lnTo>
                <a:lnTo>
                  <a:pt x="641" y="800"/>
                </a:lnTo>
                <a:lnTo>
                  <a:pt x="629" y="845"/>
                </a:lnTo>
                <a:lnTo>
                  <a:pt x="614" y="887"/>
                </a:lnTo>
                <a:lnTo>
                  <a:pt x="601" y="916"/>
                </a:lnTo>
                <a:lnTo>
                  <a:pt x="587" y="946"/>
                </a:lnTo>
                <a:lnTo>
                  <a:pt x="574" y="972"/>
                </a:lnTo>
                <a:lnTo>
                  <a:pt x="561" y="992"/>
                </a:lnTo>
                <a:lnTo>
                  <a:pt x="550" y="1010"/>
                </a:lnTo>
                <a:lnTo>
                  <a:pt x="541" y="1029"/>
                </a:lnTo>
                <a:lnTo>
                  <a:pt x="530" y="1043"/>
                </a:lnTo>
                <a:lnTo>
                  <a:pt x="519" y="1055"/>
                </a:lnTo>
                <a:lnTo>
                  <a:pt x="509" y="1067"/>
                </a:lnTo>
                <a:lnTo>
                  <a:pt x="497" y="1083"/>
                </a:lnTo>
                <a:lnTo>
                  <a:pt x="483" y="1097"/>
                </a:lnTo>
                <a:lnTo>
                  <a:pt x="470" y="1114"/>
                </a:lnTo>
                <a:lnTo>
                  <a:pt x="456" y="1129"/>
                </a:lnTo>
                <a:lnTo>
                  <a:pt x="441" y="1141"/>
                </a:lnTo>
                <a:lnTo>
                  <a:pt x="425" y="1160"/>
                </a:lnTo>
                <a:lnTo>
                  <a:pt x="406" y="1174"/>
                </a:lnTo>
                <a:lnTo>
                  <a:pt x="388" y="1191"/>
                </a:lnTo>
                <a:lnTo>
                  <a:pt x="368" y="1206"/>
                </a:lnTo>
                <a:lnTo>
                  <a:pt x="346" y="1219"/>
                </a:lnTo>
                <a:lnTo>
                  <a:pt x="322" y="1219"/>
                </a:lnTo>
                <a:lnTo>
                  <a:pt x="301" y="1203"/>
                </a:lnTo>
                <a:lnTo>
                  <a:pt x="280" y="1188"/>
                </a:lnTo>
                <a:lnTo>
                  <a:pt x="263" y="1174"/>
                </a:lnTo>
                <a:lnTo>
                  <a:pt x="247" y="1157"/>
                </a:lnTo>
                <a:lnTo>
                  <a:pt x="228" y="1141"/>
                </a:lnTo>
                <a:lnTo>
                  <a:pt x="213" y="1129"/>
                </a:lnTo>
                <a:lnTo>
                  <a:pt x="199" y="1114"/>
                </a:lnTo>
                <a:lnTo>
                  <a:pt x="184" y="1097"/>
                </a:lnTo>
                <a:lnTo>
                  <a:pt x="172" y="1083"/>
                </a:lnTo>
                <a:lnTo>
                  <a:pt x="160" y="1067"/>
                </a:lnTo>
                <a:lnTo>
                  <a:pt x="149" y="1055"/>
                </a:lnTo>
                <a:lnTo>
                  <a:pt x="139" y="1040"/>
                </a:lnTo>
                <a:lnTo>
                  <a:pt x="128" y="1029"/>
                </a:lnTo>
                <a:lnTo>
                  <a:pt x="119" y="1010"/>
                </a:lnTo>
                <a:lnTo>
                  <a:pt x="108" y="992"/>
                </a:lnTo>
                <a:lnTo>
                  <a:pt x="95" y="972"/>
                </a:lnTo>
                <a:lnTo>
                  <a:pt x="82" y="946"/>
                </a:lnTo>
                <a:lnTo>
                  <a:pt x="67" y="916"/>
                </a:lnTo>
                <a:lnTo>
                  <a:pt x="54" y="887"/>
                </a:lnTo>
                <a:lnTo>
                  <a:pt x="39" y="850"/>
                </a:lnTo>
                <a:lnTo>
                  <a:pt x="24" y="804"/>
                </a:lnTo>
                <a:lnTo>
                  <a:pt x="14" y="756"/>
                </a:lnTo>
                <a:lnTo>
                  <a:pt x="3" y="702"/>
                </a:lnTo>
                <a:lnTo>
                  <a:pt x="0" y="645"/>
                </a:lnTo>
                <a:lnTo>
                  <a:pt x="0" y="588"/>
                </a:lnTo>
                <a:lnTo>
                  <a:pt x="3" y="530"/>
                </a:lnTo>
                <a:lnTo>
                  <a:pt x="12" y="472"/>
                </a:lnTo>
                <a:lnTo>
                  <a:pt x="22" y="424"/>
                </a:lnTo>
                <a:lnTo>
                  <a:pt x="36" y="382"/>
                </a:lnTo>
                <a:lnTo>
                  <a:pt x="51" y="341"/>
                </a:lnTo>
                <a:lnTo>
                  <a:pt x="63" y="308"/>
                </a:lnTo>
                <a:lnTo>
                  <a:pt x="78" y="279"/>
                </a:lnTo>
                <a:lnTo>
                  <a:pt x="90" y="253"/>
                </a:lnTo>
                <a:lnTo>
                  <a:pt x="104" y="234"/>
                </a:lnTo>
                <a:lnTo>
                  <a:pt x="115" y="214"/>
                </a:lnTo>
                <a:lnTo>
                  <a:pt x="125" y="196"/>
                </a:lnTo>
                <a:lnTo>
                  <a:pt x="135" y="182"/>
                </a:lnTo>
                <a:close/>
              </a:path>
            </a:pathLst>
          </a:custGeom>
          <a:solidFill>
            <a:srgbClr val="C2A57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2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4257675" y="2853569"/>
            <a:ext cx="2491316" cy="1519767"/>
          </a:xfrm>
          <a:custGeom>
            <a:avLst/>
            <a:gdLst>
              <a:gd name="T0" fmla="*/ 96 w 1177"/>
              <a:gd name="T1" fmla="*/ 40 h 718"/>
              <a:gd name="T2" fmla="*/ 160 w 1177"/>
              <a:gd name="T3" fmla="*/ 23 h 718"/>
              <a:gd name="T4" fmla="*/ 238 w 1177"/>
              <a:gd name="T5" fmla="*/ 11 h 718"/>
              <a:gd name="T6" fmla="*/ 326 w 1177"/>
              <a:gd name="T7" fmla="*/ 2 h 718"/>
              <a:gd name="T8" fmla="*/ 423 w 1177"/>
              <a:gd name="T9" fmla="*/ 2 h 718"/>
              <a:gd name="T10" fmla="*/ 521 w 1177"/>
              <a:gd name="T11" fmla="*/ 13 h 718"/>
              <a:gd name="T12" fmla="*/ 612 w 1177"/>
              <a:gd name="T13" fmla="*/ 36 h 718"/>
              <a:gd name="T14" fmla="*/ 691 w 1177"/>
              <a:gd name="T15" fmla="*/ 60 h 718"/>
              <a:gd name="T16" fmla="*/ 754 w 1177"/>
              <a:gd name="T17" fmla="*/ 90 h 718"/>
              <a:gd name="T18" fmla="*/ 804 w 1177"/>
              <a:gd name="T19" fmla="*/ 118 h 718"/>
              <a:gd name="T20" fmla="*/ 841 w 1177"/>
              <a:gd name="T21" fmla="*/ 141 h 718"/>
              <a:gd name="T22" fmla="*/ 873 w 1177"/>
              <a:gd name="T23" fmla="*/ 161 h 718"/>
              <a:gd name="T24" fmla="*/ 896 w 1177"/>
              <a:gd name="T25" fmla="*/ 179 h 718"/>
              <a:gd name="T26" fmla="*/ 919 w 1177"/>
              <a:gd name="T27" fmla="*/ 196 h 718"/>
              <a:gd name="T28" fmla="*/ 943 w 1177"/>
              <a:gd name="T29" fmla="*/ 216 h 718"/>
              <a:gd name="T30" fmla="*/ 969 w 1177"/>
              <a:gd name="T31" fmla="*/ 243 h 718"/>
              <a:gd name="T32" fmla="*/ 1000 w 1177"/>
              <a:gd name="T33" fmla="*/ 273 h 718"/>
              <a:gd name="T34" fmla="*/ 1028 w 1177"/>
              <a:gd name="T35" fmla="*/ 309 h 718"/>
              <a:gd name="T36" fmla="*/ 1060 w 1177"/>
              <a:gd name="T37" fmla="*/ 349 h 718"/>
              <a:gd name="T38" fmla="*/ 1089 w 1177"/>
              <a:gd name="T39" fmla="*/ 395 h 718"/>
              <a:gd name="T40" fmla="*/ 1117 w 1177"/>
              <a:gd name="T41" fmla="*/ 449 h 718"/>
              <a:gd name="T42" fmla="*/ 1143 w 1177"/>
              <a:gd name="T43" fmla="*/ 505 h 718"/>
              <a:gd name="T44" fmla="*/ 1163 w 1177"/>
              <a:gd name="T45" fmla="*/ 567 h 718"/>
              <a:gd name="T46" fmla="*/ 1177 w 1177"/>
              <a:gd name="T47" fmla="*/ 625 h 718"/>
              <a:gd name="T48" fmla="*/ 1133 w 1177"/>
              <a:gd name="T49" fmla="*/ 659 h 718"/>
              <a:gd name="T50" fmla="*/ 1076 w 1177"/>
              <a:gd name="T51" fmla="*/ 676 h 718"/>
              <a:gd name="T52" fmla="*/ 1013 w 1177"/>
              <a:gd name="T53" fmla="*/ 695 h 718"/>
              <a:gd name="T54" fmla="*/ 937 w 1177"/>
              <a:gd name="T55" fmla="*/ 709 h 718"/>
              <a:gd name="T56" fmla="*/ 851 w 1177"/>
              <a:gd name="T57" fmla="*/ 715 h 718"/>
              <a:gd name="T58" fmla="*/ 755 w 1177"/>
              <a:gd name="T59" fmla="*/ 715 h 718"/>
              <a:gd name="T60" fmla="*/ 659 w 1177"/>
              <a:gd name="T61" fmla="*/ 702 h 718"/>
              <a:gd name="T62" fmla="*/ 569 w 1177"/>
              <a:gd name="T63" fmla="*/ 682 h 718"/>
              <a:gd name="T64" fmla="*/ 493 w 1177"/>
              <a:gd name="T65" fmla="*/ 656 h 718"/>
              <a:gd name="T66" fmla="*/ 429 w 1177"/>
              <a:gd name="T67" fmla="*/ 628 h 718"/>
              <a:gd name="T68" fmla="*/ 380 w 1177"/>
              <a:gd name="T69" fmla="*/ 602 h 718"/>
              <a:gd name="T70" fmla="*/ 342 w 1177"/>
              <a:gd name="T71" fmla="*/ 579 h 718"/>
              <a:gd name="T72" fmla="*/ 313 w 1177"/>
              <a:gd name="T73" fmla="*/ 559 h 718"/>
              <a:gd name="T74" fmla="*/ 288 w 1177"/>
              <a:gd name="T75" fmla="*/ 543 h 718"/>
              <a:gd name="T76" fmla="*/ 264 w 1177"/>
              <a:gd name="T77" fmla="*/ 523 h 718"/>
              <a:gd name="T78" fmla="*/ 242 w 1177"/>
              <a:gd name="T79" fmla="*/ 503 h 718"/>
              <a:gd name="T80" fmla="*/ 212 w 1177"/>
              <a:gd name="T81" fmla="*/ 480 h 718"/>
              <a:gd name="T82" fmla="*/ 184 w 1177"/>
              <a:gd name="T83" fmla="*/ 449 h 718"/>
              <a:gd name="T84" fmla="*/ 155 w 1177"/>
              <a:gd name="T85" fmla="*/ 414 h 718"/>
              <a:gd name="T86" fmla="*/ 121 w 1177"/>
              <a:gd name="T87" fmla="*/ 372 h 718"/>
              <a:gd name="T88" fmla="*/ 89 w 1177"/>
              <a:gd name="T89" fmla="*/ 326 h 718"/>
              <a:gd name="T90" fmla="*/ 61 w 1177"/>
              <a:gd name="T91" fmla="*/ 273 h 718"/>
              <a:gd name="T92" fmla="*/ 36 w 1177"/>
              <a:gd name="T93" fmla="*/ 216 h 718"/>
              <a:gd name="T94" fmla="*/ 16 w 1177"/>
              <a:gd name="T95" fmla="*/ 156 h 718"/>
              <a:gd name="T96" fmla="*/ 0 w 1177"/>
              <a:gd name="T97" fmla="*/ 94 h 718"/>
              <a:gd name="T98" fmla="*/ 43 w 1177"/>
              <a:gd name="T99" fmla="*/ 60 h 718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177"/>
              <a:gd name="T151" fmla="*/ 0 h 718"/>
              <a:gd name="T152" fmla="*/ 1177 w 1177"/>
              <a:gd name="T153" fmla="*/ 718 h 718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177" h="718">
                <a:moveTo>
                  <a:pt x="68" y="48"/>
                </a:moveTo>
                <a:lnTo>
                  <a:pt x="96" y="40"/>
                </a:lnTo>
                <a:lnTo>
                  <a:pt x="127" y="31"/>
                </a:lnTo>
                <a:lnTo>
                  <a:pt x="160" y="23"/>
                </a:lnTo>
                <a:lnTo>
                  <a:pt x="199" y="17"/>
                </a:lnTo>
                <a:lnTo>
                  <a:pt x="238" y="11"/>
                </a:lnTo>
                <a:lnTo>
                  <a:pt x="281" y="5"/>
                </a:lnTo>
                <a:lnTo>
                  <a:pt x="326" y="2"/>
                </a:lnTo>
                <a:lnTo>
                  <a:pt x="373" y="0"/>
                </a:lnTo>
                <a:lnTo>
                  <a:pt x="423" y="2"/>
                </a:lnTo>
                <a:lnTo>
                  <a:pt x="473" y="8"/>
                </a:lnTo>
                <a:lnTo>
                  <a:pt x="521" y="13"/>
                </a:lnTo>
                <a:lnTo>
                  <a:pt x="569" y="25"/>
                </a:lnTo>
                <a:lnTo>
                  <a:pt x="612" y="36"/>
                </a:lnTo>
                <a:lnTo>
                  <a:pt x="655" y="48"/>
                </a:lnTo>
                <a:lnTo>
                  <a:pt x="691" y="60"/>
                </a:lnTo>
                <a:lnTo>
                  <a:pt x="723" y="76"/>
                </a:lnTo>
                <a:lnTo>
                  <a:pt x="754" y="90"/>
                </a:lnTo>
                <a:lnTo>
                  <a:pt x="779" y="105"/>
                </a:lnTo>
                <a:lnTo>
                  <a:pt x="804" y="118"/>
                </a:lnTo>
                <a:lnTo>
                  <a:pt x="825" y="128"/>
                </a:lnTo>
                <a:lnTo>
                  <a:pt x="841" y="141"/>
                </a:lnTo>
                <a:lnTo>
                  <a:pt x="857" y="153"/>
                </a:lnTo>
                <a:lnTo>
                  <a:pt x="873" y="161"/>
                </a:lnTo>
                <a:lnTo>
                  <a:pt x="885" y="170"/>
                </a:lnTo>
                <a:lnTo>
                  <a:pt x="896" y="179"/>
                </a:lnTo>
                <a:lnTo>
                  <a:pt x="908" y="187"/>
                </a:lnTo>
                <a:lnTo>
                  <a:pt x="919" y="196"/>
                </a:lnTo>
                <a:lnTo>
                  <a:pt x="931" y="209"/>
                </a:lnTo>
                <a:lnTo>
                  <a:pt x="943" y="216"/>
                </a:lnTo>
                <a:lnTo>
                  <a:pt x="957" y="229"/>
                </a:lnTo>
                <a:lnTo>
                  <a:pt x="969" y="243"/>
                </a:lnTo>
                <a:lnTo>
                  <a:pt x="984" y="258"/>
                </a:lnTo>
                <a:lnTo>
                  <a:pt x="1000" y="273"/>
                </a:lnTo>
                <a:lnTo>
                  <a:pt x="1013" y="290"/>
                </a:lnTo>
                <a:lnTo>
                  <a:pt x="1028" y="309"/>
                </a:lnTo>
                <a:lnTo>
                  <a:pt x="1045" y="329"/>
                </a:lnTo>
                <a:lnTo>
                  <a:pt x="1060" y="349"/>
                </a:lnTo>
                <a:lnTo>
                  <a:pt x="1076" y="372"/>
                </a:lnTo>
                <a:lnTo>
                  <a:pt x="1089" y="395"/>
                </a:lnTo>
                <a:lnTo>
                  <a:pt x="1104" y="423"/>
                </a:lnTo>
                <a:lnTo>
                  <a:pt x="1117" y="449"/>
                </a:lnTo>
                <a:lnTo>
                  <a:pt x="1132" y="476"/>
                </a:lnTo>
                <a:lnTo>
                  <a:pt x="1143" y="505"/>
                </a:lnTo>
                <a:lnTo>
                  <a:pt x="1155" y="539"/>
                </a:lnTo>
                <a:lnTo>
                  <a:pt x="1163" y="567"/>
                </a:lnTo>
                <a:lnTo>
                  <a:pt x="1173" y="599"/>
                </a:lnTo>
                <a:lnTo>
                  <a:pt x="1177" y="625"/>
                </a:lnTo>
                <a:lnTo>
                  <a:pt x="1161" y="647"/>
                </a:lnTo>
                <a:lnTo>
                  <a:pt x="1133" y="659"/>
                </a:lnTo>
                <a:lnTo>
                  <a:pt x="1104" y="667"/>
                </a:lnTo>
                <a:lnTo>
                  <a:pt x="1076" y="676"/>
                </a:lnTo>
                <a:lnTo>
                  <a:pt x="1045" y="684"/>
                </a:lnTo>
                <a:lnTo>
                  <a:pt x="1013" y="695"/>
                </a:lnTo>
                <a:lnTo>
                  <a:pt x="978" y="702"/>
                </a:lnTo>
                <a:lnTo>
                  <a:pt x="937" y="709"/>
                </a:lnTo>
                <a:lnTo>
                  <a:pt x="896" y="712"/>
                </a:lnTo>
                <a:lnTo>
                  <a:pt x="851" y="715"/>
                </a:lnTo>
                <a:lnTo>
                  <a:pt x="804" y="718"/>
                </a:lnTo>
                <a:lnTo>
                  <a:pt x="755" y="715"/>
                </a:lnTo>
                <a:lnTo>
                  <a:pt x="707" y="709"/>
                </a:lnTo>
                <a:lnTo>
                  <a:pt x="659" y="702"/>
                </a:lnTo>
                <a:lnTo>
                  <a:pt x="612" y="695"/>
                </a:lnTo>
                <a:lnTo>
                  <a:pt x="569" y="682"/>
                </a:lnTo>
                <a:lnTo>
                  <a:pt x="529" y="672"/>
                </a:lnTo>
                <a:lnTo>
                  <a:pt x="493" y="656"/>
                </a:lnTo>
                <a:lnTo>
                  <a:pt x="458" y="644"/>
                </a:lnTo>
                <a:lnTo>
                  <a:pt x="429" y="628"/>
                </a:lnTo>
                <a:lnTo>
                  <a:pt x="402" y="618"/>
                </a:lnTo>
                <a:lnTo>
                  <a:pt x="380" y="602"/>
                </a:lnTo>
                <a:lnTo>
                  <a:pt x="358" y="590"/>
                </a:lnTo>
                <a:lnTo>
                  <a:pt x="342" y="579"/>
                </a:lnTo>
                <a:lnTo>
                  <a:pt x="325" y="570"/>
                </a:lnTo>
                <a:lnTo>
                  <a:pt x="313" y="559"/>
                </a:lnTo>
                <a:lnTo>
                  <a:pt x="298" y="550"/>
                </a:lnTo>
                <a:lnTo>
                  <a:pt x="288" y="543"/>
                </a:lnTo>
                <a:lnTo>
                  <a:pt x="276" y="536"/>
                </a:lnTo>
                <a:lnTo>
                  <a:pt x="264" y="523"/>
                </a:lnTo>
                <a:lnTo>
                  <a:pt x="250" y="514"/>
                </a:lnTo>
                <a:lnTo>
                  <a:pt x="242" y="503"/>
                </a:lnTo>
                <a:lnTo>
                  <a:pt x="228" y="491"/>
                </a:lnTo>
                <a:lnTo>
                  <a:pt x="212" y="480"/>
                </a:lnTo>
                <a:lnTo>
                  <a:pt x="199" y="465"/>
                </a:lnTo>
                <a:lnTo>
                  <a:pt x="184" y="449"/>
                </a:lnTo>
                <a:lnTo>
                  <a:pt x="168" y="432"/>
                </a:lnTo>
                <a:lnTo>
                  <a:pt x="155" y="414"/>
                </a:lnTo>
                <a:lnTo>
                  <a:pt x="136" y="394"/>
                </a:lnTo>
                <a:lnTo>
                  <a:pt x="121" y="372"/>
                </a:lnTo>
                <a:lnTo>
                  <a:pt x="105" y="349"/>
                </a:lnTo>
                <a:lnTo>
                  <a:pt x="89" y="326"/>
                </a:lnTo>
                <a:lnTo>
                  <a:pt x="76" y="300"/>
                </a:lnTo>
                <a:lnTo>
                  <a:pt x="61" y="273"/>
                </a:lnTo>
                <a:lnTo>
                  <a:pt x="48" y="247"/>
                </a:lnTo>
                <a:lnTo>
                  <a:pt x="36" y="216"/>
                </a:lnTo>
                <a:lnTo>
                  <a:pt x="22" y="184"/>
                </a:lnTo>
                <a:lnTo>
                  <a:pt x="16" y="156"/>
                </a:lnTo>
                <a:lnTo>
                  <a:pt x="6" y="122"/>
                </a:lnTo>
                <a:lnTo>
                  <a:pt x="0" y="94"/>
                </a:lnTo>
                <a:lnTo>
                  <a:pt x="14" y="73"/>
                </a:lnTo>
                <a:lnTo>
                  <a:pt x="43" y="60"/>
                </a:lnTo>
                <a:lnTo>
                  <a:pt x="68" y="48"/>
                </a:lnTo>
                <a:close/>
              </a:path>
            </a:pathLst>
          </a:custGeom>
          <a:solidFill>
            <a:srgbClr val="97C7B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2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5313891" y="3181652"/>
            <a:ext cx="1409700" cy="1143000"/>
          </a:xfrm>
          <a:custGeom>
            <a:avLst/>
            <a:gdLst>
              <a:gd name="T0" fmla="*/ 209 w 666"/>
              <a:gd name="T1" fmla="*/ 88 h 540"/>
              <a:gd name="T2" fmla="*/ 223 w 666"/>
              <a:gd name="T3" fmla="*/ 77 h 540"/>
              <a:gd name="T4" fmla="*/ 237 w 666"/>
              <a:gd name="T5" fmla="*/ 61 h 540"/>
              <a:gd name="T6" fmla="*/ 257 w 666"/>
              <a:gd name="T7" fmla="*/ 47 h 540"/>
              <a:gd name="T8" fmla="*/ 280 w 666"/>
              <a:gd name="T9" fmla="*/ 29 h 540"/>
              <a:gd name="T10" fmla="*/ 306 w 666"/>
              <a:gd name="T11" fmla="*/ 10 h 540"/>
              <a:gd name="T12" fmla="*/ 344 w 666"/>
              <a:gd name="T13" fmla="*/ 4 h 540"/>
              <a:gd name="T14" fmla="*/ 374 w 666"/>
              <a:gd name="T15" fmla="*/ 29 h 540"/>
              <a:gd name="T16" fmla="*/ 401 w 666"/>
              <a:gd name="T17" fmla="*/ 44 h 540"/>
              <a:gd name="T18" fmla="*/ 420 w 666"/>
              <a:gd name="T19" fmla="*/ 61 h 540"/>
              <a:gd name="T20" fmla="*/ 437 w 666"/>
              <a:gd name="T21" fmla="*/ 74 h 540"/>
              <a:gd name="T22" fmla="*/ 450 w 666"/>
              <a:gd name="T23" fmla="*/ 88 h 540"/>
              <a:gd name="T24" fmla="*/ 462 w 666"/>
              <a:gd name="T25" fmla="*/ 95 h 540"/>
              <a:gd name="T26" fmla="*/ 473 w 666"/>
              <a:gd name="T27" fmla="*/ 106 h 540"/>
              <a:gd name="T28" fmla="*/ 485 w 666"/>
              <a:gd name="T29" fmla="*/ 120 h 540"/>
              <a:gd name="T30" fmla="*/ 499 w 666"/>
              <a:gd name="T31" fmla="*/ 135 h 540"/>
              <a:gd name="T32" fmla="*/ 517 w 666"/>
              <a:gd name="T33" fmla="*/ 154 h 540"/>
              <a:gd name="T34" fmla="*/ 537 w 666"/>
              <a:gd name="T35" fmla="*/ 177 h 540"/>
              <a:gd name="T36" fmla="*/ 559 w 666"/>
              <a:gd name="T37" fmla="*/ 208 h 540"/>
              <a:gd name="T38" fmla="*/ 585 w 666"/>
              <a:gd name="T39" fmla="*/ 245 h 540"/>
              <a:gd name="T40" fmla="*/ 606 w 666"/>
              <a:gd name="T41" fmla="*/ 288 h 540"/>
              <a:gd name="T42" fmla="*/ 629 w 666"/>
              <a:gd name="T43" fmla="*/ 339 h 540"/>
              <a:gd name="T44" fmla="*/ 650 w 666"/>
              <a:gd name="T45" fmla="*/ 395 h 540"/>
              <a:gd name="T46" fmla="*/ 666 w 666"/>
              <a:gd name="T47" fmla="*/ 450 h 540"/>
              <a:gd name="T48" fmla="*/ 638 w 666"/>
              <a:gd name="T49" fmla="*/ 481 h 540"/>
              <a:gd name="T50" fmla="*/ 605 w 666"/>
              <a:gd name="T51" fmla="*/ 490 h 540"/>
              <a:gd name="T52" fmla="*/ 567 w 666"/>
              <a:gd name="T53" fmla="*/ 504 h 540"/>
              <a:gd name="T54" fmla="*/ 523 w 666"/>
              <a:gd name="T55" fmla="*/ 515 h 540"/>
              <a:gd name="T56" fmla="*/ 479 w 666"/>
              <a:gd name="T57" fmla="*/ 526 h 540"/>
              <a:gd name="T58" fmla="*/ 428 w 666"/>
              <a:gd name="T59" fmla="*/ 532 h 540"/>
              <a:gd name="T60" fmla="*/ 377 w 666"/>
              <a:gd name="T61" fmla="*/ 537 h 540"/>
              <a:gd name="T62" fmla="*/ 320 w 666"/>
              <a:gd name="T63" fmla="*/ 540 h 540"/>
              <a:gd name="T64" fmla="*/ 268 w 666"/>
              <a:gd name="T65" fmla="*/ 537 h 540"/>
              <a:gd name="T66" fmla="*/ 216 w 666"/>
              <a:gd name="T67" fmla="*/ 527 h 540"/>
              <a:gd name="T68" fmla="*/ 167 w 666"/>
              <a:gd name="T69" fmla="*/ 523 h 540"/>
              <a:gd name="T70" fmla="*/ 121 w 666"/>
              <a:gd name="T71" fmla="*/ 512 h 540"/>
              <a:gd name="T72" fmla="*/ 83 w 666"/>
              <a:gd name="T73" fmla="*/ 500 h 540"/>
              <a:gd name="T74" fmla="*/ 47 w 666"/>
              <a:gd name="T75" fmla="*/ 489 h 540"/>
              <a:gd name="T76" fmla="*/ 11 w 666"/>
              <a:gd name="T77" fmla="*/ 472 h 540"/>
              <a:gd name="T78" fmla="*/ 4 w 666"/>
              <a:gd name="T79" fmla="*/ 430 h 540"/>
              <a:gd name="T80" fmla="*/ 22 w 666"/>
              <a:gd name="T81" fmla="*/ 370 h 540"/>
              <a:gd name="T82" fmla="*/ 43 w 666"/>
              <a:gd name="T83" fmla="*/ 314 h 540"/>
              <a:gd name="T84" fmla="*/ 68 w 666"/>
              <a:gd name="T85" fmla="*/ 267 h 540"/>
              <a:gd name="T86" fmla="*/ 91 w 666"/>
              <a:gd name="T87" fmla="*/ 226 h 540"/>
              <a:gd name="T88" fmla="*/ 115 w 666"/>
              <a:gd name="T89" fmla="*/ 189 h 540"/>
              <a:gd name="T90" fmla="*/ 136 w 666"/>
              <a:gd name="T91" fmla="*/ 165 h 540"/>
              <a:gd name="T92" fmla="*/ 155 w 666"/>
              <a:gd name="T93" fmla="*/ 140 h 540"/>
              <a:gd name="T94" fmla="*/ 172 w 666"/>
              <a:gd name="T95" fmla="*/ 122 h 540"/>
              <a:gd name="T96" fmla="*/ 185 w 666"/>
              <a:gd name="T97" fmla="*/ 108 h 540"/>
              <a:gd name="T98" fmla="*/ 200 w 666"/>
              <a:gd name="T99" fmla="*/ 98 h 5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666"/>
              <a:gd name="T151" fmla="*/ 0 h 540"/>
              <a:gd name="T152" fmla="*/ 666 w 666"/>
              <a:gd name="T153" fmla="*/ 540 h 54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666" h="540">
                <a:moveTo>
                  <a:pt x="204" y="89"/>
                </a:moveTo>
                <a:lnTo>
                  <a:pt x="209" y="88"/>
                </a:lnTo>
                <a:lnTo>
                  <a:pt x="216" y="81"/>
                </a:lnTo>
                <a:lnTo>
                  <a:pt x="223" y="77"/>
                </a:lnTo>
                <a:lnTo>
                  <a:pt x="229" y="69"/>
                </a:lnTo>
                <a:lnTo>
                  <a:pt x="237" y="61"/>
                </a:lnTo>
                <a:lnTo>
                  <a:pt x="248" y="55"/>
                </a:lnTo>
                <a:lnTo>
                  <a:pt x="257" y="47"/>
                </a:lnTo>
                <a:lnTo>
                  <a:pt x="268" y="37"/>
                </a:lnTo>
                <a:lnTo>
                  <a:pt x="280" y="29"/>
                </a:lnTo>
                <a:lnTo>
                  <a:pt x="292" y="20"/>
                </a:lnTo>
                <a:lnTo>
                  <a:pt x="306" y="10"/>
                </a:lnTo>
                <a:lnTo>
                  <a:pt x="325" y="0"/>
                </a:lnTo>
                <a:lnTo>
                  <a:pt x="344" y="4"/>
                </a:lnTo>
                <a:lnTo>
                  <a:pt x="360" y="18"/>
                </a:lnTo>
                <a:lnTo>
                  <a:pt x="374" y="29"/>
                </a:lnTo>
                <a:lnTo>
                  <a:pt x="388" y="37"/>
                </a:lnTo>
                <a:lnTo>
                  <a:pt x="401" y="44"/>
                </a:lnTo>
                <a:lnTo>
                  <a:pt x="412" y="52"/>
                </a:lnTo>
                <a:lnTo>
                  <a:pt x="420" y="61"/>
                </a:lnTo>
                <a:lnTo>
                  <a:pt x="428" y="69"/>
                </a:lnTo>
                <a:lnTo>
                  <a:pt x="437" y="74"/>
                </a:lnTo>
                <a:lnTo>
                  <a:pt x="442" y="81"/>
                </a:lnTo>
                <a:lnTo>
                  <a:pt x="450" y="88"/>
                </a:lnTo>
                <a:lnTo>
                  <a:pt x="456" y="92"/>
                </a:lnTo>
                <a:lnTo>
                  <a:pt x="462" y="95"/>
                </a:lnTo>
                <a:lnTo>
                  <a:pt x="466" y="101"/>
                </a:lnTo>
                <a:lnTo>
                  <a:pt x="473" y="106"/>
                </a:lnTo>
                <a:lnTo>
                  <a:pt x="477" y="114"/>
                </a:lnTo>
                <a:lnTo>
                  <a:pt x="485" y="120"/>
                </a:lnTo>
                <a:lnTo>
                  <a:pt x="491" y="126"/>
                </a:lnTo>
                <a:lnTo>
                  <a:pt x="499" y="135"/>
                </a:lnTo>
                <a:lnTo>
                  <a:pt x="509" y="143"/>
                </a:lnTo>
                <a:lnTo>
                  <a:pt x="517" y="154"/>
                </a:lnTo>
                <a:lnTo>
                  <a:pt x="526" y="165"/>
                </a:lnTo>
                <a:lnTo>
                  <a:pt x="537" y="177"/>
                </a:lnTo>
                <a:lnTo>
                  <a:pt x="549" y="191"/>
                </a:lnTo>
                <a:lnTo>
                  <a:pt x="559" y="208"/>
                </a:lnTo>
                <a:lnTo>
                  <a:pt x="570" y="223"/>
                </a:lnTo>
                <a:lnTo>
                  <a:pt x="585" y="245"/>
                </a:lnTo>
                <a:lnTo>
                  <a:pt x="595" y="267"/>
                </a:lnTo>
                <a:lnTo>
                  <a:pt x="606" y="288"/>
                </a:lnTo>
                <a:lnTo>
                  <a:pt x="619" y="311"/>
                </a:lnTo>
                <a:lnTo>
                  <a:pt x="629" y="339"/>
                </a:lnTo>
                <a:lnTo>
                  <a:pt x="642" y="368"/>
                </a:lnTo>
                <a:lnTo>
                  <a:pt x="650" y="395"/>
                </a:lnTo>
                <a:lnTo>
                  <a:pt x="659" y="424"/>
                </a:lnTo>
                <a:lnTo>
                  <a:pt x="666" y="450"/>
                </a:lnTo>
                <a:lnTo>
                  <a:pt x="656" y="470"/>
                </a:lnTo>
                <a:lnTo>
                  <a:pt x="638" y="481"/>
                </a:lnTo>
                <a:lnTo>
                  <a:pt x="621" y="486"/>
                </a:lnTo>
                <a:lnTo>
                  <a:pt x="605" y="490"/>
                </a:lnTo>
                <a:lnTo>
                  <a:pt x="585" y="496"/>
                </a:lnTo>
                <a:lnTo>
                  <a:pt x="567" y="504"/>
                </a:lnTo>
                <a:lnTo>
                  <a:pt x="547" y="509"/>
                </a:lnTo>
                <a:lnTo>
                  <a:pt x="523" y="515"/>
                </a:lnTo>
                <a:lnTo>
                  <a:pt x="502" y="520"/>
                </a:lnTo>
                <a:lnTo>
                  <a:pt x="479" y="526"/>
                </a:lnTo>
                <a:lnTo>
                  <a:pt x="454" y="527"/>
                </a:lnTo>
                <a:lnTo>
                  <a:pt x="428" y="532"/>
                </a:lnTo>
                <a:lnTo>
                  <a:pt x="402" y="537"/>
                </a:lnTo>
                <a:lnTo>
                  <a:pt x="377" y="537"/>
                </a:lnTo>
                <a:lnTo>
                  <a:pt x="349" y="537"/>
                </a:lnTo>
                <a:lnTo>
                  <a:pt x="320" y="540"/>
                </a:lnTo>
                <a:lnTo>
                  <a:pt x="292" y="537"/>
                </a:lnTo>
                <a:lnTo>
                  <a:pt x="268" y="537"/>
                </a:lnTo>
                <a:lnTo>
                  <a:pt x="240" y="534"/>
                </a:lnTo>
                <a:lnTo>
                  <a:pt x="216" y="527"/>
                </a:lnTo>
                <a:lnTo>
                  <a:pt x="191" y="526"/>
                </a:lnTo>
                <a:lnTo>
                  <a:pt x="167" y="523"/>
                </a:lnTo>
                <a:lnTo>
                  <a:pt x="144" y="518"/>
                </a:lnTo>
                <a:lnTo>
                  <a:pt x="121" y="512"/>
                </a:lnTo>
                <a:lnTo>
                  <a:pt x="100" y="507"/>
                </a:lnTo>
                <a:lnTo>
                  <a:pt x="83" y="500"/>
                </a:lnTo>
                <a:lnTo>
                  <a:pt x="64" y="493"/>
                </a:lnTo>
                <a:lnTo>
                  <a:pt x="47" y="489"/>
                </a:lnTo>
                <a:lnTo>
                  <a:pt x="30" y="481"/>
                </a:lnTo>
                <a:lnTo>
                  <a:pt x="11" y="472"/>
                </a:lnTo>
                <a:lnTo>
                  <a:pt x="0" y="456"/>
                </a:lnTo>
                <a:lnTo>
                  <a:pt x="4" y="430"/>
                </a:lnTo>
                <a:lnTo>
                  <a:pt x="12" y="399"/>
                </a:lnTo>
                <a:lnTo>
                  <a:pt x="22" y="370"/>
                </a:lnTo>
                <a:lnTo>
                  <a:pt x="32" y="342"/>
                </a:lnTo>
                <a:lnTo>
                  <a:pt x="43" y="314"/>
                </a:lnTo>
                <a:lnTo>
                  <a:pt x="55" y="288"/>
                </a:lnTo>
                <a:lnTo>
                  <a:pt x="68" y="267"/>
                </a:lnTo>
                <a:lnTo>
                  <a:pt x="79" y="245"/>
                </a:lnTo>
                <a:lnTo>
                  <a:pt x="91" y="226"/>
                </a:lnTo>
                <a:lnTo>
                  <a:pt x="104" y="208"/>
                </a:lnTo>
                <a:lnTo>
                  <a:pt x="115" y="189"/>
                </a:lnTo>
                <a:lnTo>
                  <a:pt x="124" y="176"/>
                </a:lnTo>
                <a:lnTo>
                  <a:pt x="136" y="165"/>
                </a:lnTo>
                <a:lnTo>
                  <a:pt x="147" y="152"/>
                </a:lnTo>
                <a:lnTo>
                  <a:pt x="155" y="140"/>
                </a:lnTo>
                <a:lnTo>
                  <a:pt x="163" y="131"/>
                </a:lnTo>
                <a:lnTo>
                  <a:pt x="172" y="122"/>
                </a:lnTo>
                <a:lnTo>
                  <a:pt x="180" y="117"/>
                </a:lnTo>
                <a:lnTo>
                  <a:pt x="185" y="108"/>
                </a:lnTo>
                <a:lnTo>
                  <a:pt x="193" y="103"/>
                </a:lnTo>
                <a:lnTo>
                  <a:pt x="200" y="98"/>
                </a:lnTo>
                <a:lnTo>
                  <a:pt x="204" y="89"/>
                </a:lnTo>
                <a:close/>
              </a:path>
            </a:pathLst>
          </a:custGeom>
          <a:solidFill>
            <a:srgbClr val="87978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2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7298144" y="5220844"/>
            <a:ext cx="3942636" cy="1354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121897" tIns="60949" rIns="121897" bIns="60949">
            <a:spAutoFit/>
          </a:bodyPr>
          <a:lstStyle/>
          <a:p>
            <a:pPr algn="ctr"/>
            <a:r>
              <a:rPr lang="en-US" altLang="en-US" sz="2667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 Management</a:t>
            </a:r>
            <a:endParaRPr lang="en-US" altLang="zh-CN" sz="2667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667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667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管理体系</a:t>
            </a:r>
          </a:p>
          <a:p>
            <a:pPr algn="ctr"/>
            <a:r>
              <a:rPr lang="zh-CN" altLang="en-US" sz="2667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67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667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项目管理／运维）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1660525" y="5220845"/>
            <a:ext cx="3967385" cy="9439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121897" tIns="60949" rIns="121897" bIns="60949">
            <a:spAutoFit/>
          </a:bodyPr>
          <a:lstStyle/>
          <a:p>
            <a:pPr algn="ctr"/>
            <a:r>
              <a:rPr lang="en-US" altLang="zh-CN" sz="2667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Enterprise Architecture</a:t>
            </a:r>
          </a:p>
          <a:p>
            <a:pPr algn="ctr"/>
            <a:r>
              <a:rPr lang="en-US" altLang="zh-CN" sz="2667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667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架构体系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4158925" y="1076184"/>
            <a:ext cx="3944047" cy="9439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121897" tIns="60949" rIns="121897" bIns="60949">
            <a:spAutoFit/>
          </a:bodyPr>
          <a:lstStyle/>
          <a:p>
            <a:pPr algn="ctr"/>
            <a:r>
              <a:rPr lang="en-US" altLang="zh-CN" sz="2667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Strategy and Planning </a:t>
            </a:r>
          </a:p>
          <a:p>
            <a:pPr algn="ctr"/>
            <a:r>
              <a:rPr lang="en-US" altLang="zh-CN" sz="2667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667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战略与规划体系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8857CC25-2A40-48FF-87F3-886D7B912BF5}"/>
              </a:ext>
            </a:extLst>
          </p:cNvPr>
          <p:cNvSpPr txBox="1">
            <a:spLocks/>
          </p:cNvSpPr>
          <p:nvPr/>
        </p:nvSpPr>
        <p:spPr>
          <a:xfrm>
            <a:off x="1143840" y="266933"/>
            <a:ext cx="10136736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三大体系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BC2EF81-E4E9-4079-8B6A-565E852DEFEC}"/>
              </a:ext>
            </a:extLst>
          </p:cNvPr>
          <p:cNvCxnSpPr/>
          <p:nvPr/>
        </p:nvCxnSpPr>
        <p:spPr>
          <a:xfrm>
            <a:off x="431371" y="836712"/>
            <a:ext cx="11041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F71D1091-778F-40DA-A61E-D5A975161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40" y="266932"/>
            <a:ext cx="745105" cy="46569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7958-091B-49CD-8EEA-5A5EF6AE0508}"/>
              </a:ext>
            </a:extLst>
          </p:cNvPr>
          <p:cNvSpPr txBox="1">
            <a:spLocks/>
          </p:cNvSpPr>
          <p:nvPr/>
        </p:nvSpPr>
        <p:spPr>
          <a:xfrm>
            <a:off x="1143840" y="266933"/>
            <a:ext cx="6392320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华为数字化方法论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6CFDD9E-0FF2-4DBC-99DB-0A2F0EE43648}"/>
              </a:ext>
            </a:extLst>
          </p:cNvPr>
          <p:cNvCxnSpPr/>
          <p:nvPr/>
        </p:nvCxnSpPr>
        <p:spPr>
          <a:xfrm>
            <a:off x="431371" y="836712"/>
            <a:ext cx="11041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hape 3885">
            <a:extLst>
              <a:ext uri="{FF2B5EF4-FFF2-40B4-BE49-F238E27FC236}">
                <a16:creationId xmlns:a16="http://schemas.microsoft.com/office/drawing/2014/main" id="{574B4C00-7A21-495F-90C0-672D9BD6DB2D}"/>
              </a:ext>
            </a:extLst>
          </p:cNvPr>
          <p:cNvSpPr/>
          <p:nvPr/>
        </p:nvSpPr>
        <p:spPr>
          <a:xfrm>
            <a:off x="844003" y="1508787"/>
            <a:ext cx="4223555" cy="42593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marL="380990" indent="-38099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zh-CN" sz="18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坚持</a:t>
            </a:r>
            <a:r>
              <a:rPr lang="en-US" altLang="zh-CN" sz="18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8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个企业级转型战略，</a:t>
            </a:r>
            <a:r>
              <a:rPr lang="zh-CN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把数字化转型定位为企业级战略，全局谋划。</a:t>
            </a:r>
          </a:p>
          <a:p>
            <a:pPr marL="380990" indent="-38099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zh-CN" sz="18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</a:t>
            </a:r>
            <a:r>
              <a:rPr lang="en-US" altLang="zh-CN" sz="18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8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个保障条件</a:t>
            </a:r>
            <a:r>
              <a:rPr lang="zh-CN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，通过组织转型激发组织活力，通过文化转型创造转型氛围。</a:t>
            </a:r>
          </a:p>
          <a:p>
            <a:pPr marL="380990" indent="-38099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zh-CN" sz="18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贯彻</a:t>
            </a:r>
            <a:r>
              <a:rPr lang="en-US" altLang="zh-CN" sz="18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8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个核心原则，</a:t>
            </a:r>
            <a:r>
              <a:rPr lang="zh-CN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将核心原则贯穿转型全过程，保证转型始终在正确的轨道上。</a:t>
            </a:r>
          </a:p>
          <a:p>
            <a:pPr marL="380990" indent="-38099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zh-CN" sz="18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推进</a:t>
            </a:r>
            <a:r>
              <a:rPr lang="en-US" altLang="zh-CN" sz="18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18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个关键行动，</a:t>
            </a:r>
            <a:r>
              <a:rPr lang="zh-CN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个关键行动控制转型关键过程。</a:t>
            </a:r>
            <a:endParaRPr lang="en-US" altLang="zh-CN" sz="1333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A4A05B-44AC-4A2C-A584-E4758480C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40" y="266932"/>
            <a:ext cx="745105" cy="465691"/>
          </a:xfrm>
          <a:prstGeom prst="rect">
            <a:avLst/>
          </a:prstGeom>
        </p:spPr>
      </p:pic>
      <p:sp>
        <p:nvSpPr>
          <p:cNvPr id="27" name="环形箭头 3">
            <a:extLst>
              <a:ext uri="{FF2B5EF4-FFF2-40B4-BE49-F238E27FC236}">
                <a16:creationId xmlns:a16="http://schemas.microsoft.com/office/drawing/2014/main" id="{DA9B40A6-CB8E-4B84-A27E-570502EC308B}"/>
              </a:ext>
            </a:extLst>
          </p:cNvPr>
          <p:cNvSpPr/>
          <p:nvPr/>
        </p:nvSpPr>
        <p:spPr>
          <a:xfrm rot="12652709">
            <a:off x="5215282" y="532577"/>
            <a:ext cx="6632575" cy="663098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438676"/>
              <a:gd name="adj5" fmla="val 12500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54E515BC-1855-4B03-8325-EE274B2F2C03}"/>
              </a:ext>
            </a:extLst>
          </p:cNvPr>
          <p:cNvSpPr/>
          <p:nvPr/>
        </p:nvSpPr>
        <p:spPr>
          <a:xfrm>
            <a:off x="5654542" y="826264"/>
            <a:ext cx="5434013" cy="4657725"/>
          </a:xfrm>
          <a:prstGeom prst="triangle">
            <a:avLst/>
          </a:prstGeom>
          <a:solidFill>
            <a:srgbClr val="4BACC6"/>
          </a:solidFill>
          <a:ln w="38100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104FF5A-1E47-4D94-9168-7D44D467373A}"/>
              </a:ext>
            </a:extLst>
          </p:cNvPr>
          <p:cNvCxnSpPr/>
          <p:nvPr/>
        </p:nvCxnSpPr>
        <p:spPr>
          <a:xfrm>
            <a:off x="7419841" y="1994665"/>
            <a:ext cx="1803400" cy="12700"/>
          </a:xfrm>
          <a:prstGeom prst="line">
            <a:avLst/>
          </a:prstGeom>
          <a:noFill/>
          <a:ln w="31750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D160000-0505-4AB9-95E8-0DDCBFA20A1B}"/>
              </a:ext>
            </a:extLst>
          </p:cNvPr>
          <p:cNvCxnSpPr/>
          <p:nvPr/>
        </p:nvCxnSpPr>
        <p:spPr>
          <a:xfrm>
            <a:off x="6753091" y="3012253"/>
            <a:ext cx="3244851" cy="23812"/>
          </a:xfrm>
          <a:prstGeom prst="line">
            <a:avLst/>
          </a:prstGeom>
          <a:noFill/>
          <a:ln w="31750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4E81719-E9FD-4FB3-8A86-7F0818665E43}"/>
              </a:ext>
            </a:extLst>
          </p:cNvPr>
          <p:cNvCxnSpPr/>
          <p:nvPr/>
        </p:nvCxnSpPr>
        <p:spPr>
          <a:xfrm>
            <a:off x="6351455" y="4263202"/>
            <a:ext cx="4040187" cy="17463"/>
          </a:xfrm>
          <a:prstGeom prst="line">
            <a:avLst/>
          </a:prstGeom>
          <a:noFill/>
          <a:ln w="31750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38A931D-F092-4FCE-A7FC-737C6EC94630}"/>
              </a:ext>
            </a:extLst>
          </p:cNvPr>
          <p:cNvCxnSpPr/>
          <p:nvPr/>
        </p:nvCxnSpPr>
        <p:spPr>
          <a:xfrm>
            <a:off x="8386629" y="2002601"/>
            <a:ext cx="1587" cy="1035051"/>
          </a:xfrm>
          <a:prstGeom prst="line">
            <a:avLst/>
          </a:prstGeom>
          <a:noFill/>
          <a:ln w="31750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BF2CF08-7BBA-47BE-9439-7C987EB0027C}"/>
              </a:ext>
            </a:extLst>
          </p:cNvPr>
          <p:cNvCxnSpPr/>
          <p:nvPr/>
        </p:nvCxnSpPr>
        <p:spPr>
          <a:xfrm flipH="1">
            <a:off x="7140441" y="3026539"/>
            <a:ext cx="1244600" cy="2497139"/>
          </a:xfrm>
          <a:prstGeom prst="line">
            <a:avLst/>
          </a:prstGeom>
          <a:noFill/>
          <a:ln w="31750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E568055-44EA-44BB-9695-436138B88A7B}"/>
              </a:ext>
            </a:extLst>
          </p:cNvPr>
          <p:cNvCxnSpPr/>
          <p:nvPr/>
        </p:nvCxnSpPr>
        <p:spPr>
          <a:xfrm>
            <a:off x="8392979" y="3042413"/>
            <a:ext cx="1300163" cy="2471739"/>
          </a:xfrm>
          <a:prstGeom prst="line">
            <a:avLst/>
          </a:prstGeom>
          <a:noFill/>
          <a:ln w="317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35" name="TextBox 29">
            <a:extLst>
              <a:ext uri="{FF2B5EF4-FFF2-40B4-BE49-F238E27FC236}">
                <a16:creationId xmlns:a16="http://schemas.microsoft.com/office/drawing/2014/main" id="{5584C1A5-1CA8-402A-A3AC-6A2CF870B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7354" y="1397765"/>
            <a:ext cx="11350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企业级</a:t>
            </a:r>
            <a:endParaRPr lang="en-US" altLang="zh-CN" sz="160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转型战略</a:t>
            </a:r>
          </a:p>
        </p:txBody>
      </p:sp>
      <p:sp>
        <p:nvSpPr>
          <p:cNvPr id="36" name="TextBox 30">
            <a:extLst>
              <a:ext uri="{FF2B5EF4-FFF2-40B4-BE49-F238E27FC236}">
                <a16:creationId xmlns:a16="http://schemas.microsoft.com/office/drawing/2014/main" id="{731DDFDA-554D-4D1A-B7CA-1C8AFF810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529" y="2282002"/>
            <a:ext cx="12874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</a:t>
            </a:r>
            <a:endParaRPr lang="en-US" altLang="zh-CN" sz="160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机制</a:t>
            </a:r>
          </a:p>
        </p:txBody>
      </p:sp>
      <p:sp>
        <p:nvSpPr>
          <p:cNvPr id="37" name="TextBox 31">
            <a:extLst>
              <a:ext uri="{FF2B5EF4-FFF2-40B4-BE49-F238E27FC236}">
                <a16:creationId xmlns:a16="http://schemas.microsoft.com/office/drawing/2014/main" id="{BAD45A63-FF73-448D-8A4E-12CC6F3A6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2993" y="2296290"/>
            <a:ext cx="12874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文化</a:t>
            </a:r>
            <a:endParaRPr lang="en-US" altLang="zh-CN" sz="160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氛围</a:t>
            </a:r>
          </a:p>
        </p:txBody>
      </p:sp>
      <p:sp>
        <p:nvSpPr>
          <p:cNvPr id="38" name="TextBox 32">
            <a:extLst>
              <a:ext uri="{FF2B5EF4-FFF2-40B4-BE49-F238E27FC236}">
                <a16:creationId xmlns:a16="http://schemas.microsoft.com/office/drawing/2014/main" id="{1DF33060-99CB-4201-AC58-6A63881CA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9093" y="3539302"/>
            <a:ext cx="12874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业务</a:t>
            </a:r>
            <a:r>
              <a:rPr lang="en-US" altLang="zh-CN" sz="160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技术驱动</a:t>
            </a:r>
          </a:p>
        </p:txBody>
      </p:sp>
      <p:sp>
        <p:nvSpPr>
          <p:cNvPr id="39" name="TextBox 33">
            <a:extLst>
              <a:ext uri="{FF2B5EF4-FFF2-40B4-BE49-F238E27FC236}">
                <a16:creationId xmlns:a16="http://schemas.microsoft.com/office/drawing/2014/main" id="{428F359D-C11B-4B78-967F-B5B54D3CD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416" y="3523427"/>
            <a:ext cx="12890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战略</a:t>
            </a:r>
            <a:r>
              <a:rPr lang="en-US" altLang="zh-CN" sz="160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执行统筹</a:t>
            </a:r>
          </a:p>
        </p:txBody>
      </p:sp>
      <p:sp>
        <p:nvSpPr>
          <p:cNvPr id="40" name="TextBox 34">
            <a:extLst>
              <a:ext uri="{FF2B5EF4-FFF2-40B4-BE49-F238E27FC236}">
                <a16:creationId xmlns:a16="http://schemas.microsoft.com/office/drawing/2014/main" id="{F19FB191-BC4C-47C3-AF43-FFDEA6057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3993" y="3515490"/>
            <a:ext cx="12874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自方</a:t>
            </a:r>
            <a:r>
              <a:rPr lang="en-US" altLang="zh-CN" sz="160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合作并重</a:t>
            </a:r>
          </a:p>
        </p:txBody>
      </p:sp>
      <p:sp>
        <p:nvSpPr>
          <p:cNvPr id="41" name="TextBox 35">
            <a:extLst>
              <a:ext uri="{FF2B5EF4-FFF2-40B4-BE49-F238E27FC236}">
                <a16:creationId xmlns:a16="http://schemas.microsoft.com/office/drawing/2014/main" id="{D60B9162-E001-458B-BBD7-17B768615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630" y="4620390"/>
            <a:ext cx="13096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顶层</a:t>
            </a:r>
            <a:endParaRPr lang="en-US" altLang="zh-CN" sz="160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522DE37-41E0-4DFE-A11B-C51B0A19BD96}"/>
              </a:ext>
            </a:extLst>
          </p:cNvPr>
          <p:cNvCxnSpPr>
            <a:endCxn id="28" idx="3"/>
          </p:cNvCxnSpPr>
          <p:nvPr/>
        </p:nvCxnSpPr>
        <p:spPr>
          <a:xfrm flipH="1">
            <a:off x="8370753" y="4277490"/>
            <a:ext cx="30163" cy="1206500"/>
          </a:xfrm>
          <a:prstGeom prst="line">
            <a:avLst/>
          </a:prstGeom>
          <a:noFill/>
          <a:ln w="317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43" name="TextBox 39">
            <a:extLst>
              <a:ext uri="{FF2B5EF4-FFF2-40B4-BE49-F238E27FC236}">
                <a16:creationId xmlns:a16="http://schemas.microsoft.com/office/drawing/2014/main" id="{7E929C4B-367E-4E4E-976F-3125E8666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081" y="4677539"/>
            <a:ext cx="13096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平台</a:t>
            </a:r>
            <a:endParaRPr lang="en-US" altLang="zh-CN" sz="160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赋能</a:t>
            </a:r>
          </a:p>
        </p:txBody>
      </p:sp>
      <p:sp>
        <p:nvSpPr>
          <p:cNvPr id="44" name="TextBox 40">
            <a:extLst>
              <a:ext uri="{FF2B5EF4-FFF2-40B4-BE49-F238E27FC236}">
                <a16:creationId xmlns:a16="http://schemas.microsoft.com/office/drawing/2014/main" id="{C87451D0-2618-4979-B070-F5C007A50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481" y="4652139"/>
            <a:ext cx="13096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生态</a:t>
            </a:r>
            <a:endParaRPr lang="en-US" altLang="zh-CN" sz="160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落地</a:t>
            </a:r>
          </a:p>
        </p:txBody>
      </p:sp>
      <p:sp>
        <p:nvSpPr>
          <p:cNvPr id="45" name="TextBox 41">
            <a:extLst>
              <a:ext uri="{FF2B5EF4-FFF2-40B4-BE49-F238E27FC236}">
                <a16:creationId xmlns:a16="http://schemas.microsoft.com/office/drawing/2014/main" id="{9E42BDAD-5441-4CAF-AE58-BA7BCFF22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0281" y="4626739"/>
            <a:ext cx="13096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持续</a:t>
            </a:r>
            <a:endParaRPr lang="en-US" altLang="zh-CN" sz="160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迭代</a:t>
            </a:r>
          </a:p>
        </p:txBody>
      </p:sp>
      <p:sp>
        <p:nvSpPr>
          <p:cNvPr id="46" name="TextBox 42">
            <a:extLst>
              <a:ext uri="{FF2B5EF4-FFF2-40B4-BE49-F238E27FC236}">
                <a16:creationId xmlns:a16="http://schemas.microsoft.com/office/drawing/2014/main" id="{7E0CC91F-D46E-44D4-8349-47322A90A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641" y="6132354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dirty="0">
                <a:solidFill>
                  <a:srgbClr val="7793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自我进化</a:t>
            </a:r>
          </a:p>
        </p:txBody>
      </p:sp>
    </p:spTree>
    <p:extLst>
      <p:ext uri="{BB962C8B-B14F-4D97-AF65-F5344CB8AC3E}">
        <p14:creationId xmlns:p14="http://schemas.microsoft.com/office/powerpoint/2010/main" val="3420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6CFDD9E-0FF2-4DBC-99DB-0A2F0EE43648}"/>
              </a:ext>
            </a:extLst>
          </p:cNvPr>
          <p:cNvCxnSpPr/>
          <p:nvPr/>
        </p:nvCxnSpPr>
        <p:spPr>
          <a:xfrm>
            <a:off x="431371" y="836712"/>
            <a:ext cx="11041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86A4A05B-44AC-4A2C-A584-E4758480C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40" y="266932"/>
            <a:ext cx="745105" cy="46569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35940FF-A791-4102-976B-211E0FA50594}"/>
              </a:ext>
            </a:extLst>
          </p:cNvPr>
          <p:cNvSpPr/>
          <p:nvPr/>
        </p:nvSpPr>
        <p:spPr>
          <a:xfrm>
            <a:off x="267541" y="3926955"/>
            <a:ext cx="7959696" cy="2480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24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EB572A-E000-4522-9AD2-C4D1B8C7155B}"/>
              </a:ext>
            </a:extLst>
          </p:cNvPr>
          <p:cNvSpPr/>
          <p:nvPr/>
        </p:nvSpPr>
        <p:spPr>
          <a:xfrm>
            <a:off x="262816" y="900363"/>
            <a:ext cx="7959696" cy="285647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24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71E5CF-96D4-460A-973D-61448E415003}"/>
              </a:ext>
            </a:extLst>
          </p:cNvPr>
          <p:cNvSpPr/>
          <p:nvPr/>
        </p:nvSpPr>
        <p:spPr>
          <a:xfrm>
            <a:off x="3260579" y="978193"/>
            <a:ext cx="2187039" cy="64686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/>
            <a:r>
              <a:rPr lang="zh-CN" altLang="en-US" sz="1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变革管理</a:t>
            </a:r>
            <a:r>
              <a:rPr lang="zh-CN" altLang="en-US" sz="1733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指导委员会</a:t>
            </a:r>
            <a:endParaRPr lang="en-US" altLang="zh-CN" sz="1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ESC</a:t>
            </a:r>
            <a:endParaRPr lang="zh-CN" altLang="en-US" sz="1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B5D295-07AB-4161-B828-6D931E3F546D}"/>
              </a:ext>
            </a:extLst>
          </p:cNvPr>
          <p:cNvSpPr/>
          <p:nvPr/>
        </p:nvSpPr>
        <p:spPr>
          <a:xfrm>
            <a:off x="1182031" y="2152857"/>
            <a:ext cx="2123064" cy="6399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/>
            <a:r>
              <a:rPr lang="zh-CN" altLang="en-US" sz="1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变革项目管理办公室</a:t>
            </a:r>
            <a:endParaRPr lang="en-US" altLang="zh-CN" sz="1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</a:t>
            </a:r>
            <a:endParaRPr lang="zh-CN" altLang="en-US" sz="1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861207-EF17-499B-B85F-68F3248AD849}"/>
              </a:ext>
            </a:extLst>
          </p:cNvPr>
          <p:cNvSpPr/>
          <p:nvPr/>
        </p:nvSpPr>
        <p:spPr>
          <a:xfrm>
            <a:off x="4903393" y="2140133"/>
            <a:ext cx="2199107" cy="6399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/>
            <a:r>
              <a:rPr lang="zh-CN" altLang="en-US" sz="1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企业架构</a:t>
            </a:r>
            <a:r>
              <a:rPr lang="zh-CN" altLang="en-US" sz="1733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管理委员会</a:t>
            </a:r>
            <a:endParaRPr lang="en-US" altLang="zh-CN" sz="1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EAC</a:t>
            </a:r>
            <a:endParaRPr lang="zh-CN" altLang="en-US" sz="1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718ACD-1590-42B0-8A6E-BDA4800C63CC}"/>
              </a:ext>
            </a:extLst>
          </p:cNvPr>
          <p:cNvSpPr/>
          <p:nvPr/>
        </p:nvSpPr>
        <p:spPr>
          <a:xfrm>
            <a:off x="584120" y="4238977"/>
            <a:ext cx="864000" cy="141443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/>
            <a:r>
              <a:rPr lang="en-US" altLang="zh-CN" sz="1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IPD </a:t>
            </a:r>
          </a:p>
          <a:p>
            <a:pPr algn="ctr"/>
            <a:r>
              <a:rPr lang="en-US" altLang="zh-CN" sz="1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3T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3441241-344E-4CDF-B750-8E37884D5026}"/>
              </a:ext>
            </a:extLst>
          </p:cNvPr>
          <p:cNvSpPr/>
          <p:nvPr/>
        </p:nvSpPr>
        <p:spPr>
          <a:xfrm>
            <a:off x="1656217" y="4238977"/>
            <a:ext cx="864000" cy="141443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/>
            <a:r>
              <a:rPr lang="en-US" altLang="zh-CN" sz="1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 3T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356625B-5214-4E69-9D9C-3BBCC4FC48EA}"/>
              </a:ext>
            </a:extLst>
          </p:cNvPr>
          <p:cNvSpPr/>
          <p:nvPr/>
        </p:nvSpPr>
        <p:spPr>
          <a:xfrm>
            <a:off x="2728316" y="4238977"/>
            <a:ext cx="864000" cy="141443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/>
            <a:r>
              <a:rPr lang="en-US" altLang="zh-CN" sz="1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ISC </a:t>
            </a:r>
          </a:p>
          <a:p>
            <a:pPr algn="ctr"/>
            <a:r>
              <a:rPr lang="en-US" altLang="zh-CN" sz="1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3T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656577-B321-4C62-A2A0-B81ED18CCEBB}"/>
              </a:ext>
            </a:extLst>
          </p:cNvPr>
          <p:cNvSpPr/>
          <p:nvPr/>
        </p:nvSpPr>
        <p:spPr>
          <a:xfrm>
            <a:off x="3819612" y="4238977"/>
            <a:ext cx="864000" cy="141443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/>
            <a:r>
              <a:rPr lang="en-US" altLang="zh-CN" sz="1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 </a:t>
            </a:r>
          </a:p>
          <a:p>
            <a:pPr algn="ctr"/>
            <a:r>
              <a:rPr lang="en-US" altLang="zh-CN" sz="1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3T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C593DBD-E067-461A-9593-55C10840E3CC}"/>
              </a:ext>
            </a:extLst>
          </p:cNvPr>
          <p:cNvSpPr/>
          <p:nvPr/>
        </p:nvSpPr>
        <p:spPr>
          <a:xfrm>
            <a:off x="5973317" y="4238977"/>
            <a:ext cx="864000" cy="141443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/>
            <a:r>
              <a:rPr lang="en-US" altLang="zh-CN" sz="1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EBG </a:t>
            </a:r>
          </a:p>
          <a:p>
            <a:pPr algn="ctr"/>
            <a:r>
              <a:rPr lang="en-US" altLang="zh-CN" sz="1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3T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9B9E41F-C2D6-4ECE-9923-37FB263904AC}"/>
              </a:ext>
            </a:extLst>
          </p:cNvPr>
          <p:cNvSpPr/>
          <p:nvPr/>
        </p:nvSpPr>
        <p:spPr>
          <a:xfrm>
            <a:off x="7069199" y="4238977"/>
            <a:ext cx="864000" cy="141443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/>
            <a:r>
              <a:rPr lang="en-US" altLang="zh-CN" sz="1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CBG </a:t>
            </a:r>
          </a:p>
          <a:p>
            <a:pPr algn="ctr"/>
            <a:r>
              <a:rPr lang="en-US" altLang="zh-CN" sz="1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3T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DAE7F0A-2201-4589-9C31-17D1D0769E10}"/>
              </a:ext>
            </a:extLst>
          </p:cNvPr>
          <p:cNvSpPr/>
          <p:nvPr/>
        </p:nvSpPr>
        <p:spPr>
          <a:xfrm>
            <a:off x="4906336" y="4238977"/>
            <a:ext cx="864000" cy="141443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/>
            <a:r>
              <a:rPr lang="en-US" altLang="zh-CN" sz="1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 </a:t>
            </a:r>
          </a:p>
          <a:p>
            <a:pPr algn="ctr"/>
            <a:r>
              <a:rPr lang="en-US" altLang="zh-CN" sz="1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3T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27D9F7C-DD3F-4B33-A972-2B29F129B892}"/>
              </a:ext>
            </a:extLst>
          </p:cNvPr>
          <p:cNvCxnSpPr/>
          <p:nvPr/>
        </p:nvCxnSpPr>
        <p:spPr>
          <a:xfrm flipV="1">
            <a:off x="2242519" y="1899669"/>
            <a:ext cx="3754220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3264B34-EE52-41D2-8989-137B234B07D1}"/>
              </a:ext>
            </a:extLst>
          </p:cNvPr>
          <p:cNvCxnSpPr>
            <a:cxnSpLocks/>
            <a:endCxn id="15" idx="0"/>
          </p:cNvCxnSpPr>
          <p:nvPr/>
        </p:nvCxnSpPr>
        <p:spPr>
          <a:xfrm rot="5400000">
            <a:off x="3003399" y="2929201"/>
            <a:ext cx="2619548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9C3701-8E7C-4D83-BAED-09451774E47B}"/>
              </a:ext>
            </a:extLst>
          </p:cNvPr>
          <p:cNvCxnSpPr/>
          <p:nvPr/>
        </p:nvCxnSpPr>
        <p:spPr>
          <a:xfrm rot="5400000">
            <a:off x="5883435" y="2011427"/>
            <a:ext cx="221525" cy="14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CFE5A48-E243-4385-9011-836033FB2221}"/>
              </a:ext>
            </a:extLst>
          </p:cNvPr>
          <p:cNvCxnSpPr/>
          <p:nvPr/>
        </p:nvCxnSpPr>
        <p:spPr>
          <a:xfrm rot="5400000">
            <a:off x="2125306" y="2027051"/>
            <a:ext cx="221525" cy="14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3" name="TextBox 90">
            <a:extLst>
              <a:ext uri="{FF2B5EF4-FFF2-40B4-BE49-F238E27FC236}">
                <a16:creationId xmlns:a16="http://schemas.microsoft.com/office/drawing/2014/main" id="{5A866743-D740-4E2E-AEFA-43C84DB36B13}"/>
              </a:ext>
            </a:extLst>
          </p:cNvPr>
          <p:cNvSpPr txBox="1"/>
          <p:nvPr/>
        </p:nvSpPr>
        <p:spPr>
          <a:xfrm>
            <a:off x="281570" y="937880"/>
            <a:ext cx="164954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3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公司层面</a:t>
            </a:r>
          </a:p>
        </p:txBody>
      </p:sp>
      <p:sp>
        <p:nvSpPr>
          <p:cNvPr id="24" name="TextBox 91">
            <a:extLst>
              <a:ext uri="{FF2B5EF4-FFF2-40B4-BE49-F238E27FC236}">
                <a16:creationId xmlns:a16="http://schemas.microsoft.com/office/drawing/2014/main" id="{5F0F6C4E-2255-4761-8636-046D518CF462}"/>
              </a:ext>
            </a:extLst>
          </p:cNvPr>
          <p:cNvSpPr txBox="1"/>
          <p:nvPr/>
        </p:nvSpPr>
        <p:spPr>
          <a:xfrm>
            <a:off x="6403234" y="5948088"/>
            <a:ext cx="180066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3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领域层面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6EB31F5-58FC-46C5-8FD9-55E2D77709DF}"/>
              </a:ext>
            </a:extLst>
          </p:cNvPr>
          <p:cNvSpPr/>
          <p:nvPr/>
        </p:nvSpPr>
        <p:spPr>
          <a:xfrm>
            <a:off x="8444542" y="905128"/>
            <a:ext cx="3563161" cy="5559465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>
              <a:defRPr/>
            </a:pPr>
            <a:r>
              <a:rPr lang="en-US" altLang="zh-CN" sz="1867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ESC</a:t>
            </a:r>
            <a:r>
              <a:rPr lang="zh-CN" altLang="en-US" sz="1867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：变革决策</a:t>
            </a:r>
            <a:endParaRPr lang="en-US" altLang="zh-CN" sz="1867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9170">
              <a:buFont typeface="Arial" pitchFamily="34" charset="0"/>
              <a:buChar char="•"/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决策变革策略及规划</a:t>
            </a:r>
            <a:endParaRPr lang="en-US" altLang="zh-CN" sz="16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9170">
              <a:buFont typeface="Arial" pitchFamily="34" charset="0"/>
              <a:buChar char="•"/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决策变革项目组合和投资</a:t>
            </a:r>
            <a:endParaRPr lang="en-US" altLang="zh-CN" sz="16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9170">
              <a:buFont typeface="Arial" pitchFamily="34" charset="0"/>
              <a:buChar char="•"/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批准流程架构及信息架构</a:t>
            </a:r>
            <a:endParaRPr lang="en-US" altLang="zh-CN" sz="16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9170">
              <a:buFont typeface="Arial" pitchFamily="34" charset="0"/>
              <a:buChar char="•"/>
              <a:defRPr/>
            </a:pPr>
            <a:endParaRPr lang="en-US" altLang="zh-CN" sz="16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9170">
              <a:defRPr/>
            </a:pPr>
            <a:r>
              <a:rPr lang="en-US" altLang="zh-CN" sz="1867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PO</a:t>
            </a:r>
            <a:r>
              <a:rPr lang="zh-CN" altLang="en-US" sz="1867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：变革管理</a:t>
            </a:r>
            <a:r>
              <a:rPr lang="en-US" altLang="zh-CN" sz="1867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867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项目管理</a:t>
            </a:r>
            <a:endParaRPr lang="en-US" altLang="zh-CN" sz="1867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9170">
              <a:buFont typeface="Arial" pitchFamily="34" charset="0"/>
              <a:buChar char="•"/>
              <a:defRPr/>
            </a:pPr>
            <a:r>
              <a:rPr lang="zh-CN" altLang="en-US" sz="16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 组织起草变革规划</a:t>
            </a:r>
            <a:endParaRPr lang="en-US" altLang="zh-CN" sz="16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9170">
              <a:buFont typeface="Arial" pitchFamily="34" charset="0"/>
              <a:buChar char="•"/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变革项目管理</a:t>
            </a:r>
            <a:endParaRPr lang="en-US" altLang="zh-CN" sz="16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9170">
              <a:buFont typeface="Arial" pitchFamily="34" charset="0"/>
              <a:buChar char="•"/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变革管理：沟通培训、利益关系人分析</a:t>
            </a:r>
            <a:endParaRPr lang="en-US" altLang="zh-CN" sz="16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9170">
              <a:buFont typeface="Arial" pitchFamily="34" charset="0"/>
              <a:buChar char="•"/>
              <a:defRPr/>
            </a:pPr>
            <a:endParaRPr lang="en-US" altLang="zh-CN" sz="16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9170">
              <a:defRPr/>
            </a:pPr>
            <a:r>
              <a:rPr lang="en-US" altLang="zh-CN" sz="1867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EAC</a:t>
            </a:r>
            <a:r>
              <a:rPr lang="zh-CN" altLang="en-US" sz="1867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867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9170">
              <a:buFont typeface="Arial" pitchFamily="34" charset="0"/>
              <a:buChar char="•"/>
              <a:defRPr/>
            </a:pPr>
            <a:r>
              <a:rPr lang="zh-CN" altLang="en-US" sz="16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管理业务架构、信息架构、应用架构、技术架构</a:t>
            </a:r>
            <a:endParaRPr lang="en-US" altLang="zh-CN" sz="16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9170">
              <a:buFont typeface="Arial" pitchFamily="34" charset="0"/>
              <a:buChar char="•"/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批准应用架构及技术架构</a:t>
            </a:r>
            <a:endParaRPr lang="en-US" altLang="zh-CN" sz="16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9170">
              <a:buFont typeface="Arial" pitchFamily="34" charset="0"/>
              <a:buChar char="•"/>
              <a:defRPr/>
            </a:pPr>
            <a:endParaRPr lang="en-US" altLang="zh-CN" sz="16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9170">
              <a:defRPr/>
            </a:pPr>
            <a:r>
              <a:rPr lang="zh-CN" altLang="en-US" sz="1867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领域</a:t>
            </a:r>
            <a:r>
              <a:rPr lang="en-US" altLang="zh-CN" sz="1867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3T</a:t>
            </a:r>
            <a:r>
              <a:rPr lang="zh-CN" altLang="en-US" sz="1867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：本领域变革项目管理、流程及能力建设</a:t>
            </a:r>
            <a:endParaRPr lang="en-US" altLang="zh-CN" sz="1867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9170">
              <a:buFont typeface="Arial" pitchFamily="34" charset="0"/>
              <a:buChar char="•"/>
              <a:defRPr/>
            </a:pPr>
            <a:r>
              <a:rPr lang="zh-CN" altLang="en-US" sz="16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本领域变革项目管理</a:t>
            </a:r>
            <a:endParaRPr lang="en-US" altLang="zh-CN" sz="16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9170">
              <a:buFont typeface="Arial" pitchFamily="34" charset="0"/>
              <a:buChar char="•"/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流程建设与运营</a:t>
            </a:r>
            <a:endParaRPr lang="en-US" altLang="zh-CN" sz="16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9170">
              <a:buFont typeface="Arial" pitchFamily="34" charset="0"/>
              <a:buChar char="•"/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能力持续提升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3C45121-0633-4561-B562-3D986EE61984}"/>
              </a:ext>
            </a:extLst>
          </p:cNvPr>
          <p:cNvCxnSpPr/>
          <p:nvPr/>
        </p:nvCxnSpPr>
        <p:spPr>
          <a:xfrm flipV="1">
            <a:off x="5436965" y="1290080"/>
            <a:ext cx="786553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miter lim="800000"/>
          </a:ln>
          <a:effectLst/>
        </p:spPr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9608B81-E32F-4DA7-84E9-5669A02E5F28}"/>
              </a:ext>
            </a:extLst>
          </p:cNvPr>
          <p:cNvSpPr/>
          <p:nvPr/>
        </p:nvSpPr>
        <p:spPr>
          <a:xfrm>
            <a:off x="6238701" y="1011271"/>
            <a:ext cx="1090604" cy="64686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/>
            <a:r>
              <a:rPr lang="zh-CN" altLang="en-US" sz="1733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顾问小组</a:t>
            </a:r>
            <a:endParaRPr lang="en-US" altLang="zh-CN" sz="1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6C871D7-27D2-40FB-917F-BAE11C6D2C5A}"/>
              </a:ext>
            </a:extLst>
          </p:cNvPr>
          <p:cNvCxnSpPr/>
          <p:nvPr/>
        </p:nvCxnSpPr>
        <p:spPr>
          <a:xfrm flipV="1">
            <a:off x="999663" y="4012033"/>
            <a:ext cx="6514012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491D247-F6E6-407B-95D1-8C4227816EC4}"/>
              </a:ext>
            </a:extLst>
          </p:cNvPr>
          <p:cNvCxnSpPr/>
          <p:nvPr/>
        </p:nvCxnSpPr>
        <p:spPr>
          <a:xfrm rot="5400000">
            <a:off x="896595" y="4130014"/>
            <a:ext cx="221525" cy="14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BF4FC56-5FDC-4784-9751-D02C446524C0}"/>
              </a:ext>
            </a:extLst>
          </p:cNvPr>
          <p:cNvCxnSpPr/>
          <p:nvPr/>
        </p:nvCxnSpPr>
        <p:spPr>
          <a:xfrm rot="5400000">
            <a:off x="2007107" y="4130014"/>
            <a:ext cx="221525" cy="14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163F190-1A75-4980-AD46-EAD16470CA85}"/>
              </a:ext>
            </a:extLst>
          </p:cNvPr>
          <p:cNvCxnSpPr/>
          <p:nvPr/>
        </p:nvCxnSpPr>
        <p:spPr>
          <a:xfrm rot="5400000">
            <a:off x="3117619" y="4130014"/>
            <a:ext cx="221525" cy="14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F6C28FA-F96E-4FE8-A20C-C6643D00B1B1}"/>
              </a:ext>
            </a:extLst>
          </p:cNvPr>
          <p:cNvCxnSpPr/>
          <p:nvPr/>
        </p:nvCxnSpPr>
        <p:spPr>
          <a:xfrm rot="5400000">
            <a:off x="5305563" y="4130014"/>
            <a:ext cx="221525" cy="14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257C309-5FE2-4CB2-9CF8-E34B46BD197F}"/>
              </a:ext>
            </a:extLst>
          </p:cNvPr>
          <p:cNvCxnSpPr/>
          <p:nvPr/>
        </p:nvCxnSpPr>
        <p:spPr>
          <a:xfrm rot="5400000">
            <a:off x="6307386" y="4130014"/>
            <a:ext cx="221525" cy="14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A3229A5-1EF1-4A71-8AAF-50787265C4BD}"/>
              </a:ext>
            </a:extLst>
          </p:cNvPr>
          <p:cNvCxnSpPr/>
          <p:nvPr/>
        </p:nvCxnSpPr>
        <p:spPr>
          <a:xfrm rot="5400000">
            <a:off x="7417898" y="4130014"/>
            <a:ext cx="221525" cy="14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97A170A4-0168-4B2F-BC08-28B448A1EFBC}"/>
              </a:ext>
            </a:extLst>
          </p:cNvPr>
          <p:cNvSpPr/>
          <p:nvPr/>
        </p:nvSpPr>
        <p:spPr>
          <a:xfrm>
            <a:off x="2611487" y="5915901"/>
            <a:ext cx="1017760" cy="45892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/>
            <a:r>
              <a:rPr lang="en-US" altLang="zh-CN" sz="1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RAMT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5585EFD-5C5B-4AE3-8AEC-720D9E7DC062}"/>
              </a:ext>
            </a:extLst>
          </p:cNvPr>
          <p:cNvCxnSpPr/>
          <p:nvPr/>
        </p:nvCxnSpPr>
        <p:spPr>
          <a:xfrm rot="16200000" flipH="1">
            <a:off x="1866325" y="5898547"/>
            <a:ext cx="480000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E0F13B5-8311-460B-A430-9D19D323E7A0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2124331" y="6145363"/>
            <a:ext cx="487156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6B825A3-3F54-4242-A778-63C73E6B4490}"/>
              </a:ext>
            </a:extLst>
          </p:cNvPr>
          <p:cNvCxnSpPr/>
          <p:nvPr/>
        </p:nvCxnSpPr>
        <p:spPr>
          <a:xfrm>
            <a:off x="1647047" y="6133816"/>
            <a:ext cx="487156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8386A764-DC63-40F3-BFB2-326C60515683}"/>
              </a:ext>
            </a:extLst>
          </p:cNvPr>
          <p:cNvSpPr/>
          <p:nvPr/>
        </p:nvSpPr>
        <p:spPr>
          <a:xfrm>
            <a:off x="631468" y="5920626"/>
            <a:ext cx="1017760" cy="45892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/>
            <a:r>
              <a:rPr lang="en-US" altLang="zh-CN" sz="1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PMO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C72FB34-A686-45FD-8305-F5F78C42836C}"/>
              </a:ext>
            </a:extLst>
          </p:cNvPr>
          <p:cNvCxnSpPr/>
          <p:nvPr/>
        </p:nvCxnSpPr>
        <p:spPr>
          <a:xfrm rot="5400000">
            <a:off x="5877362" y="2887187"/>
            <a:ext cx="221525" cy="14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5D640CF-19D6-4FBD-BF0C-8D0D74027F76}"/>
              </a:ext>
            </a:extLst>
          </p:cNvPr>
          <p:cNvCxnSpPr>
            <a:cxnSpLocks/>
          </p:cNvCxnSpPr>
          <p:nvPr/>
        </p:nvCxnSpPr>
        <p:spPr>
          <a:xfrm flipV="1">
            <a:off x="5032745" y="2998021"/>
            <a:ext cx="2541015" cy="7447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D7FD394-9283-43AA-BE76-9EC17EE0BC72}"/>
              </a:ext>
            </a:extLst>
          </p:cNvPr>
          <p:cNvCxnSpPr/>
          <p:nvPr/>
        </p:nvCxnSpPr>
        <p:spPr>
          <a:xfrm rot="5400000">
            <a:off x="4927516" y="3114015"/>
            <a:ext cx="221525" cy="14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866E0575-828F-45E6-94D7-AC71B5F505E6}"/>
              </a:ext>
            </a:extLst>
          </p:cNvPr>
          <p:cNvSpPr/>
          <p:nvPr/>
        </p:nvSpPr>
        <p:spPr>
          <a:xfrm>
            <a:off x="4657670" y="3227046"/>
            <a:ext cx="772029" cy="4163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/>
            <a:r>
              <a:rPr lang="en-US" altLang="zh-CN" sz="146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 </a:t>
            </a:r>
          </a:p>
          <a:p>
            <a:pPr algn="ctr"/>
            <a:r>
              <a:rPr lang="en-US" altLang="zh-CN" sz="146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SAG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C621FF0-4F26-4D95-A437-E9C138B1BC25}"/>
              </a:ext>
            </a:extLst>
          </p:cNvPr>
          <p:cNvCxnSpPr/>
          <p:nvPr/>
        </p:nvCxnSpPr>
        <p:spPr>
          <a:xfrm rot="5400000">
            <a:off x="5876655" y="3118733"/>
            <a:ext cx="221525" cy="14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354E3597-DD0A-465C-9E7E-91276D884279}"/>
              </a:ext>
            </a:extLst>
          </p:cNvPr>
          <p:cNvSpPr/>
          <p:nvPr/>
        </p:nvSpPr>
        <p:spPr>
          <a:xfrm>
            <a:off x="5513027" y="3231763"/>
            <a:ext cx="772029" cy="4163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/>
            <a:r>
              <a:rPr lang="en-US" altLang="zh-CN" sz="146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 </a:t>
            </a:r>
          </a:p>
          <a:p>
            <a:pPr algn="ctr"/>
            <a:r>
              <a:rPr lang="en-US" altLang="zh-CN" sz="146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SAG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3C9B96A-A53B-47EA-AE08-B8C0C961509D}"/>
              </a:ext>
            </a:extLst>
          </p:cNvPr>
          <p:cNvCxnSpPr/>
          <p:nvPr/>
        </p:nvCxnSpPr>
        <p:spPr>
          <a:xfrm rot="5400000">
            <a:off x="6680139" y="3130563"/>
            <a:ext cx="221525" cy="14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F9396564-DA02-4909-BD3A-FAA229125B4C}"/>
              </a:ext>
            </a:extLst>
          </p:cNvPr>
          <p:cNvSpPr/>
          <p:nvPr/>
        </p:nvSpPr>
        <p:spPr>
          <a:xfrm>
            <a:off x="6387975" y="3230358"/>
            <a:ext cx="781063" cy="42289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/>
            <a:r>
              <a:rPr lang="en-US" altLang="zh-CN" sz="146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</a:t>
            </a:r>
          </a:p>
          <a:p>
            <a:pPr algn="ctr"/>
            <a:r>
              <a:rPr lang="en-US" altLang="zh-CN" sz="146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SAG</a:t>
            </a:r>
          </a:p>
        </p:txBody>
      </p:sp>
      <p:sp>
        <p:nvSpPr>
          <p:cNvPr id="48" name="TextBox 139">
            <a:extLst>
              <a:ext uri="{FF2B5EF4-FFF2-40B4-BE49-F238E27FC236}">
                <a16:creationId xmlns:a16="http://schemas.microsoft.com/office/drawing/2014/main" id="{7FB9CD9C-5306-45E8-A01D-0CDE63102805}"/>
              </a:ext>
            </a:extLst>
          </p:cNvPr>
          <p:cNvSpPr txBox="1"/>
          <p:nvPr/>
        </p:nvSpPr>
        <p:spPr>
          <a:xfrm>
            <a:off x="198469" y="6436240"/>
            <a:ext cx="6436243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67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en-US" altLang="zh-CN" sz="1467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3T- BT&amp;IT MT </a:t>
            </a:r>
            <a:r>
              <a:rPr lang="zh-CN" altLang="en-US" sz="1467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（业务变革与</a:t>
            </a:r>
            <a:r>
              <a:rPr lang="en-US" altLang="zh-CN" sz="1467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467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管理团队）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8BD2109-76C2-4374-83F9-B9213486A195}"/>
              </a:ext>
            </a:extLst>
          </p:cNvPr>
          <p:cNvSpPr/>
          <p:nvPr/>
        </p:nvSpPr>
        <p:spPr>
          <a:xfrm>
            <a:off x="7255823" y="3238179"/>
            <a:ext cx="731693" cy="42289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/>
            <a:r>
              <a:rPr lang="en-US" altLang="zh-CN" sz="146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</a:t>
            </a:r>
          </a:p>
          <a:p>
            <a:pPr algn="ctr"/>
            <a:r>
              <a:rPr lang="en-US" altLang="zh-CN" sz="146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SAG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0B11823-1EDD-403E-85A0-0D59C41C5928}"/>
              </a:ext>
            </a:extLst>
          </p:cNvPr>
          <p:cNvCxnSpPr/>
          <p:nvPr/>
        </p:nvCxnSpPr>
        <p:spPr>
          <a:xfrm rot="5400000">
            <a:off x="7011559" y="3326650"/>
            <a:ext cx="221525" cy="14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F75A2DD-4214-41DE-BD2F-E436B6333124}"/>
              </a:ext>
            </a:extLst>
          </p:cNvPr>
          <p:cNvCxnSpPr/>
          <p:nvPr/>
        </p:nvCxnSpPr>
        <p:spPr>
          <a:xfrm rot="5400000">
            <a:off x="7463067" y="3130563"/>
            <a:ext cx="221525" cy="14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B6CDC2C6-3E6F-4E5C-A68F-F6E9F277257A}"/>
              </a:ext>
            </a:extLst>
          </p:cNvPr>
          <p:cNvSpPr/>
          <p:nvPr/>
        </p:nvSpPr>
        <p:spPr>
          <a:xfrm>
            <a:off x="626947" y="3188923"/>
            <a:ext cx="1426183" cy="4375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/>
            <a:r>
              <a:rPr lang="zh-CN" altLang="en-US" sz="1467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r>
              <a:rPr lang="en-US" altLang="zh-CN" sz="146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67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运作管理</a:t>
            </a:r>
            <a:endParaRPr lang="en-US" altLang="zh-CN" sz="146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2F6AF2A-471B-4536-9840-1D4F676CBA8F}"/>
              </a:ext>
            </a:extLst>
          </p:cNvPr>
          <p:cNvSpPr/>
          <p:nvPr/>
        </p:nvSpPr>
        <p:spPr>
          <a:xfrm>
            <a:off x="2516997" y="3200917"/>
            <a:ext cx="1451673" cy="43753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/>
            <a:r>
              <a:rPr lang="zh-CN" altLang="en-US" sz="1467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制定规范</a:t>
            </a:r>
            <a:r>
              <a:rPr lang="en-US" altLang="zh-CN" sz="146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67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赋能</a:t>
            </a:r>
            <a:endParaRPr lang="en-US" altLang="zh-CN" sz="146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28034F1-E8B7-4685-83F6-02961ACD9BD6}"/>
              </a:ext>
            </a:extLst>
          </p:cNvPr>
          <p:cNvCxnSpPr/>
          <p:nvPr/>
        </p:nvCxnSpPr>
        <p:spPr>
          <a:xfrm rot="5400000">
            <a:off x="3123887" y="3108714"/>
            <a:ext cx="221525" cy="14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3D31328-8E11-493D-9D56-E39572EBFF30}"/>
              </a:ext>
            </a:extLst>
          </p:cNvPr>
          <p:cNvCxnSpPr/>
          <p:nvPr/>
        </p:nvCxnSpPr>
        <p:spPr>
          <a:xfrm rot="5400000">
            <a:off x="1229344" y="3090086"/>
            <a:ext cx="221525" cy="14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A7B1C5A-8407-4735-B0B2-9FE2C5FE91D0}"/>
              </a:ext>
            </a:extLst>
          </p:cNvPr>
          <p:cNvCxnSpPr/>
          <p:nvPr/>
        </p:nvCxnSpPr>
        <p:spPr>
          <a:xfrm rot="5400000">
            <a:off x="2124632" y="2870985"/>
            <a:ext cx="221525" cy="14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FBD3796D-83F4-48DB-9837-502B86128A74}"/>
              </a:ext>
            </a:extLst>
          </p:cNvPr>
          <p:cNvCxnSpPr>
            <a:cxnSpLocks/>
          </p:cNvCxnSpPr>
          <p:nvPr/>
        </p:nvCxnSpPr>
        <p:spPr>
          <a:xfrm flipV="1">
            <a:off x="1346411" y="2995398"/>
            <a:ext cx="1891931" cy="1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F36D43A2-A2E8-410A-806A-F8FD3D2584D9}"/>
              </a:ext>
            </a:extLst>
          </p:cNvPr>
          <p:cNvSpPr/>
          <p:nvPr/>
        </p:nvSpPr>
        <p:spPr>
          <a:xfrm>
            <a:off x="4463820" y="1916358"/>
            <a:ext cx="3843865" cy="1946783"/>
          </a:xfrm>
          <a:prstGeom prst="ellipse">
            <a:avLst/>
          </a:prstGeom>
          <a:noFill/>
          <a:ln w="317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993481DF-0BC9-44C4-84ED-8EBFB3E7A427}"/>
              </a:ext>
            </a:extLst>
          </p:cNvPr>
          <p:cNvSpPr/>
          <p:nvPr/>
        </p:nvSpPr>
        <p:spPr>
          <a:xfrm>
            <a:off x="344468" y="1939562"/>
            <a:ext cx="3843865" cy="1946783"/>
          </a:xfrm>
          <a:prstGeom prst="ellipse">
            <a:avLst/>
          </a:prstGeom>
          <a:noFill/>
          <a:ln w="317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401DCC0-DBCA-46F6-8A6B-51AC60BE2F1B}"/>
              </a:ext>
            </a:extLst>
          </p:cNvPr>
          <p:cNvSpPr/>
          <p:nvPr/>
        </p:nvSpPr>
        <p:spPr>
          <a:xfrm>
            <a:off x="6655373" y="2568495"/>
            <a:ext cx="1617751" cy="379656"/>
          </a:xfrm>
          <a:prstGeom prst="rect">
            <a:avLst/>
          </a:prstGeom>
          <a:solidFill>
            <a:schemeClr val="bg1"/>
          </a:solidFill>
          <a:ln w="317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1867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专业技术能力</a:t>
            </a:r>
            <a:endParaRPr lang="zh-CN" altLang="en-US" sz="1867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F8DCC45-421A-4989-8DFB-2C1855D04CAF}"/>
              </a:ext>
            </a:extLst>
          </p:cNvPr>
          <p:cNvSpPr/>
          <p:nvPr/>
        </p:nvSpPr>
        <p:spPr>
          <a:xfrm>
            <a:off x="370618" y="2557420"/>
            <a:ext cx="1617751" cy="379656"/>
          </a:xfrm>
          <a:prstGeom prst="rect">
            <a:avLst/>
          </a:prstGeom>
          <a:solidFill>
            <a:schemeClr val="bg1"/>
          </a:solidFill>
          <a:ln w="317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1867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专业管理能力</a:t>
            </a:r>
            <a:endParaRPr lang="zh-CN" altLang="en-US" sz="1867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09EE8E2C-E269-48E7-9136-EC379123C5E4}"/>
              </a:ext>
            </a:extLst>
          </p:cNvPr>
          <p:cNvSpPr/>
          <p:nvPr/>
        </p:nvSpPr>
        <p:spPr>
          <a:xfrm>
            <a:off x="353366" y="4080438"/>
            <a:ext cx="7850109" cy="1946783"/>
          </a:xfrm>
          <a:prstGeom prst="ellipse">
            <a:avLst/>
          </a:prstGeom>
          <a:noFill/>
          <a:ln w="317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4C798A4-1534-4A16-81CA-B477C8390D16}"/>
              </a:ext>
            </a:extLst>
          </p:cNvPr>
          <p:cNvSpPr/>
          <p:nvPr/>
        </p:nvSpPr>
        <p:spPr>
          <a:xfrm>
            <a:off x="4242665" y="5802987"/>
            <a:ext cx="2334293" cy="379656"/>
          </a:xfrm>
          <a:prstGeom prst="rect">
            <a:avLst/>
          </a:prstGeom>
          <a:solidFill>
            <a:schemeClr val="bg1"/>
          </a:solidFill>
          <a:ln w="317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1867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专职为主的执行能力</a:t>
            </a:r>
            <a:endParaRPr lang="zh-CN" altLang="en-US" sz="1867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F7EBB0C2-D2CC-41D2-AEE9-40D092160D6B}"/>
              </a:ext>
            </a:extLst>
          </p:cNvPr>
          <p:cNvSpPr txBox="1">
            <a:spLocks/>
          </p:cNvSpPr>
          <p:nvPr/>
        </p:nvSpPr>
        <p:spPr>
          <a:xfrm>
            <a:off x="1143840" y="266933"/>
            <a:ext cx="9272640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融合，统一的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组织保障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以华为为例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92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840" y="266933"/>
            <a:ext cx="840854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defTabSz="1219170"/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风险识别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GB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31372" y="836712"/>
            <a:ext cx="11041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41" y="266933"/>
            <a:ext cx="745105" cy="465691"/>
          </a:xfrm>
          <a:prstGeom prst="rect">
            <a:avLst/>
          </a:prstGeom>
        </p:spPr>
      </p:pic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295862CC-18E8-46DD-90B8-33028FE46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195386"/>
              </p:ext>
            </p:extLst>
          </p:nvPr>
        </p:nvGraphicFramePr>
        <p:xfrm>
          <a:off x="250841" y="900523"/>
          <a:ext cx="11676698" cy="5471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9">
                  <a:extLst>
                    <a:ext uri="{9D8B030D-6E8A-4147-A177-3AD203B41FA5}">
                      <a16:colId xmlns:a16="http://schemas.microsoft.com/office/drawing/2014/main" val="1717193507"/>
                    </a:ext>
                  </a:extLst>
                </a:gridCol>
                <a:gridCol w="2677796">
                  <a:extLst>
                    <a:ext uri="{9D8B030D-6E8A-4147-A177-3AD203B41FA5}">
                      <a16:colId xmlns:a16="http://schemas.microsoft.com/office/drawing/2014/main" val="1451726744"/>
                    </a:ext>
                  </a:extLst>
                </a:gridCol>
                <a:gridCol w="2821981">
                  <a:extLst>
                    <a:ext uri="{9D8B030D-6E8A-4147-A177-3AD203B41FA5}">
                      <a16:colId xmlns:a16="http://schemas.microsoft.com/office/drawing/2014/main" val="2577045500"/>
                    </a:ext>
                  </a:extLst>
                </a:gridCol>
                <a:gridCol w="2989470">
                  <a:extLst>
                    <a:ext uri="{9D8B030D-6E8A-4147-A177-3AD203B41FA5}">
                      <a16:colId xmlns:a16="http://schemas.microsoft.com/office/drawing/2014/main" val="2307524452"/>
                    </a:ext>
                  </a:extLst>
                </a:gridCol>
                <a:gridCol w="2215892">
                  <a:extLst>
                    <a:ext uri="{9D8B030D-6E8A-4147-A177-3AD203B41FA5}">
                      <a16:colId xmlns:a16="http://schemas.microsoft.com/office/drawing/2014/main" val="3106031856"/>
                    </a:ext>
                  </a:extLst>
                </a:gridCol>
              </a:tblGrid>
              <a:tr h="542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类别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风险描述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影响因素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规避</a:t>
                      </a:r>
                      <a:r>
                        <a:rPr lang="en-US" altLang="zh-CN" sz="18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/</a:t>
                      </a:r>
                      <a:r>
                        <a:rPr lang="zh-CN" altLang="en-US" sz="18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应对措施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其它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363172"/>
                  </a:ext>
                </a:extLst>
              </a:tr>
              <a:tr h="501669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文化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不认同数字化价值，不接受数字化架构设计框架和方法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数字化变革获得整体支持和执行力的基础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领导支持，持续的宣传，培训和引导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重点参照：对数字化的理解力，整体的，对能力提升的意愿度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169443"/>
                  </a:ext>
                </a:extLst>
              </a:tr>
              <a:tr h="1433425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流程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流程咨询只到（</a:t>
                      </a: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L1-L3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），</a:t>
                      </a: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L4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L5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L6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层规划不细致；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流程不完整，或只有部门间的流程，未细化部门内的业务流程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L4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层以下规划，可能会冲突到上层</a:t>
                      </a: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L3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以及以上层级；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zh-CN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部门内的流程，可能对部门流程对接有冲突；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zh-CN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部门内部对</a:t>
                      </a: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IPD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流程规划的理解和执行能力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冲突时，进行深度分析，两全相害取其轻，以最优化的方案，最小的代价来解决冲突问题；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增加部门岗位或职责兼职比例，协调业务流程，人员进行最佳适应匹配；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以公司执行力强推业务，先固化，再僵化，再优化；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重点参照：流程完整度，流程相关规范，标准的完备度，流程的管理和监控，组织接受度，往期执行情况</a:t>
                      </a:r>
                    </a:p>
                    <a:p>
                      <a:pPr algn="l"/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151376"/>
                  </a:ext>
                </a:extLst>
              </a:tr>
              <a:tr h="688453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组织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&amp;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能力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功能或专业组织不齐备度，部分角色缺失，或数量和能力不匹配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不能有效的落实各项规划，设计和落地任务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建立变革的专业组织和运作管理组织；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引入外脑，内外部人员相结合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建立适度的激励和淘汰机制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重点参照：现有组织的能力水平，领导支撑力，团队执行力，跨组织配合情况等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406587"/>
                  </a:ext>
                </a:extLst>
              </a:tr>
              <a:tr h="1245773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IT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现有</a:t>
                      </a:r>
                      <a:r>
                        <a:rPr lang="zh-CN" altLang="zh-CN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与新平台，工具在规则，功能和数据，集成等方面存在相互冲突；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影响现有系统的在新业务流程中的操作和流程节点变迁，引发数据对象和数据规则冲突；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磨合期拉长、功能点满足度低；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评估新旧系统的功能点匹配度，新旧系统适度优化；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按领域划分组，交叉测试和</a:t>
                      </a: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DRY RUN</a:t>
                      </a: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多方建议借鉴丰富的经验来解决功能满足度问题；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重点参照：整体的规划和设计能力，整合各种技术和工具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8962656"/>
                  </a:ext>
                </a:extLst>
              </a:tr>
              <a:tr h="9998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历史数据梳理优化周期过长，甚至部分数据难以清洗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新旧数据共存，但无法相互兼容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历史数据的数据清洗和分析会导致项目周期将延长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错误，不兼容的历史数据系统平台留下风险隐患；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对数据治理工作的信心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完备的数据迁移计划；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数据分批次，缩小单次清理范围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标准化开发接口，清晰化业务逻辑，减少数据异常发生；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重点参照：明确数据标准，确定统一，共享和规范的管理耀球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6712211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F79AFAF3-E4E1-497A-B0F3-C958408CBE99}"/>
              </a:ext>
            </a:extLst>
          </p:cNvPr>
          <p:cNvSpPr/>
          <p:nvPr/>
        </p:nvSpPr>
        <p:spPr>
          <a:xfrm>
            <a:off x="5139015" y="266933"/>
            <a:ext cx="678852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业务流程的梳理和规范是基础，领导的支持和资源保障是前提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224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6CFDD9E-0FF2-4DBC-99DB-0A2F0EE43648}"/>
              </a:ext>
            </a:extLst>
          </p:cNvPr>
          <p:cNvCxnSpPr/>
          <p:nvPr/>
        </p:nvCxnSpPr>
        <p:spPr>
          <a:xfrm>
            <a:off x="431371" y="836712"/>
            <a:ext cx="11041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86A4A05B-44AC-4A2C-A584-E4758480C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40" y="266932"/>
            <a:ext cx="745105" cy="465691"/>
          </a:xfrm>
          <a:prstGeom prst="rect">
            <a:avLst/>
          </a:prstGeom>
        </p:spPr>
      </p:pic>
      <p:sp>
        <p:nvSpPr>
          <p:cNvPr id="105" name="矩形 104">
            <a:extLst>
              <a:ext uri="{FF2B5EF4-FFF2-40B4-BE49-F238E27FC236}">
                <a16:creationId xmlns:a16="http://schemas.microsoft.com/office/drawing/2014/main" id="{E23F677D-ABD4-4095-B154-0D4D18D3D2A2}"/>
              </a:ext>
            </a:extLst>
          </p:cNvPr>
          <p:cNvSpPr/>
          <p:nvPr/>
        </p:nvSpPr>
        <p:spPr>
          <a:xfrm>
            <a:off x="1534224" y="1080965"/>
            <a:ext cx="10296525" cy="850167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6" name="燕尾形 10">
            <a:extLst>
              <a:ext uri="{FF2B5EF4-FFF2-40B4-BE49-F238E27FC236}">
                <a16:creationId xmlns:a16="http://schemas.microsoft.com/office/drawing/2014/main" id="{4C5B7488-0D8E-4CD2-829C-A9629AE23ED4}"/>
              </a:ext>
            </a:extLst>
          </p:cNvPr>
          <p:cNvSpPr/>
          <p:nvPr/>
        </p:nvSpPr>
        <p:spPr>
          <a:xfrm>
            <a:off x="2918558" y="1202302"/>
            <a:ext cx="1625567" cy="180000"/>
          </a:xfrm>
          <a:prstGeom prst="chevron">
            <a:avLst/>
          </a:prstGeom>
          <a:solidFill>
            <a:srgbClr val="70AD47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认识</a:t>
            </a:r>
          </a:p>
        </p:txBody>
      </p:sp>
      <p:sp>
        <p:nvSpPr>
          <p:cNvPr id="107" name="燕尾形 11">
            <a:extLst>
              <a:ext uri="{FF2B5EF4-FFF2-40B4-BE49-F238E27FC236}">
                <a16:creationId xmlns:a16="http://schemas.microsoft.com/office/drawing/2014/main" id="{7730FDFC-2E1C-4EEB-82EB-BA9FE09698BF}"/>
              </a:ext>
            </a:extLst>
          </p:cNvPr>
          <p:cNvSpPr/>
          <p:nvPr/>
        </p:nvSpPr>
        <p:spPr>
          <a:xfrm>
            <a:off x="4423283" y="1202302"/>
            <a:ext cx="1409925" cy="180000"/>
          </a:xfrm>
          <a:prstGeom prst="chevron">
            <a:avLst/>
          </a:prstGeom>
          <a:solidFill>
            <a:srgbClr val="70AD47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研究与了解</a:t>
            </a:r>
          </a:p>
        </p:txBody>
      </p:sp>
      <p:sp>
        <p:nvSpPr>
          <p:cNvPr id="108" name="燕尾形 12">
            <a:extLst>
              <a:ext uri="{FF2B5EF4-FFF2-40B4-BE49-F238E27FC236}">
                <a16:creationId xmlns:a16="http://schemas.microsoft.com/office/drawing/2014/main" id="{3D480DD9-7309-4666-A7CD-ED2F2579FB2F}"/>
              </a:ext>
            </a:extLst>
          </p:cNvPr>
          <p:cNvSpPr/>
          <p:nvPr/>
        </p:nvSpPr>
        <p:spPr>
          <a:xfrm>
            <a:off x="5709383" y="1202302"/>
            <a:ext cx="1453951" cy="180000"/>
          </a:xfrm>
          <a:prstGeom prst="chevron">
            <a:avLst/>
          </a:prstGeom>
          <a:solidFill>
            <a:srgbClr val="70AD47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选择</a:t>
            </a:r>
          </a:p>
        </p:txBody>
      </p:sp>
      <p:sp>
        <p:nvSpPr>
          <p:cNvPr id="109" name="燕尾形 13">
            <a:extLst>
              <a:ext uri="{FF2B5EF4-FFF2-40B4-BE49-F238E27FC236}">
                <a16:creationId xmlns:a16="http://schemas.microsoft.com/office/drawing/2014/main" id="{6E534791-4434-4DFE-8F2D-324651952A47}"/>
              </a:ext>
            </a:extLst>
          </p:cNvPr>
          <p:cNvSpPr/>
          <p:nvPr/>
        </p:nvSpPr>
        <p:spPr>
          <a:xfrm>
            <a:off x="7042883" y="1202302"/>
            <a:ext cx="1488615" cy="180000"/>
          </a:xfrm>
          <a:prstGeom prst="chevron">
            <a:avLst/>
          </a:prstGeom>
          <a:solidFill>
            <a:srgbClr val="70AD47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购买</a:t>
            </a:r>
          </a:p>
        </p:txBody>
      </p:sp>
      <p:sp>
        <p:nvSpPr>
          <p:cNvPr id="110" name="燕尾形 14">
            <a:extLst>
              <a:ext uri="{FF2B5EF4-FFF2-40B4-BE49-F238E27FC236}">
                <a16:creationId xmlns:a16="http://schemas.microsoft.com/office/drawing/2014/main" id="{D2FD6860-737F-4E98-9569-345E3FA15058}"/>
              </a:ext>
            </a:extLst>
          </p:cNvPr>
          <p:cNvSpPr/>
          <p:nvPr/>
        </p:nvSpPr>
        <p:spPr>
          <a:xfrm>
            <a:off x="8414485" y="1202302"/>
            <a:ext cx="1511265" cy="180000"/>
          </a:xfrm>
          <a:prstGeom prst="chevron">
            <a:avLst/>
          </a:prstGeom>
          <a:solidFill>
            <a:srgbClr val="70AD47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交付</a:t>
            </a:r>
          </a:p>
        </p:txBody>
      </p:sp>
      <p:sp>
        <p:nvSpPr>
          <p:cNvPr id="111" name="燕尾形 15">
            <a:extLst>
              <a:ext uri="{FF2B5EF4-FFF2-40B4-BE49-F238E27FC236}">
                <a16:creationId xmlns:a16="http://schemas.microsoft.com/office/drawing/2014/main" id="{DC3980C2-3B89-48F5-8BF9-D8A8015FA80E}"/>
              </a:ext>
            </a:extLst>
          </p:cNvPr>
          <p:cNvSpPr/>
          <p:nvPr/>
        </p:nvSpPr>
        <p:spPr>
          <a:xfrm>
            <a:off x="9786083" y="1202302"/>
            <a:ext cx="1656000" cy="180000"/>
          </a:xfrm>
          <a:prstGeom prst="chevron">
            <a:avLst/>
          </a:prstGeom>
          <a:solidFill>
            <a:srgbClr val="70AD47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使用和维护</a:t>
            </a:r>
          </a:p>
        </p:txBody>
      </p:sp>
      <p:sp>
        <p:nvSpPr>
          <p:cNvPr id="112" name="燕尾形 16">
            <a:extLst>
              <a:ext uri="{FF2B5EF4-FFF2-40B4-BE49-F238E27FC236}">
                <a16:creationId xmlns:a16="http://schemas.microsoft.com/office/drawing/2014/main" id="{DD7A929F-3A5B-47BC-84BE-51CF0D0A2394}"/>
              </a:ext>
            </a:extLst>
          </p:cNvPr>
          <p:cNvSpPr/>
          <p:nvPr/>
        </p:nvSpPr>
        <p:spPr>
          <a:xfrm>
            <a:off x="2918557" y="1449952"/>
            <a:ext cx="1260000" cy="180000"/>
          </a:xfrm>
          <a:prstGeom prst="chevron">
            <a:avLst/>
          </a:prstGeom>
          <a:solidFill>
            <a:srgbClr val="70AD47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快速合作</a:t>
            </a:r>
          </a:p>
        </p:txBody>
      </p:sp>
      <p:sp>
        <p:nvSpPr>
          <p:cNvPr id="113" name="燕尾形 17">
            <a:extLst>
              <a:ext uri="{FF2B5EF4-FFF2-40B4-BE49-F238E27FC236}">
                <a16:creationId xmlns:a16="http://schemas.microsoft.com/office/drawing/2014/main" id="{1C007079-2CE1-41C3-9F0B-56793694A997}"/>
              </a:ext>
            </a:extLst>
          </p:cNvPr>
          <p:cNvSpPr/>
          <p:nvPr/>
        </p:nvSpPr>
        <p:spPr>
          <a:xfrm>
            <a:off x="4051807" y="1449952"/>
            <a:ext cx="1260000" cy="180000"/>
          </a:xfrm>
          <a:prstGeom prst="chevron">
            <a:avLst/>
          </a:prstGeom>
          <a:solidFill>
            <a:srgbClr val="70AD47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能力准备</a:t>
            </a:r>
          </a:p>
        </p:txBody>
      </p:sp>
      <p:sp>
        <p:nvSpPr>
          <p:cNvPr id="114" name="燕尾形 18">
            <a:extLst>
              <a:ext uri="{FF2B5EF4-FFF2-40B4-BE49-F238E27FC236}">
                <a16:creationId xmlns:a16="http://schemas.microsoft.com/office/drawing/2014/main" id="{85C2C36E-7E8E-4122-A7B1-1D8C81543EF4}"/>
              </a:ext>
            </a:extLst>
          </p:cNvPr>
          <p:cNvSpPr/>
          <p:nvPr/>
        </p:nvSpPr>
        <p:spPr>
          <a:xfrm>
            <a:off x="5195033" y="1449952"/>
            <a:ext cx="1260000" cy="180000"/>
          </a:xfrm>
          <a:prstGeom prst="chevron">
            <a:avLst/>
          </a:prstGeom>
          <a:solidFill>
            <a:srgbClr val="70AD47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方案构建</a:t>
            </a:r>
          </a:p>
        </p:txBody>
      </p:sp>
      <p:sp>
        <p:nvSpPr>
          <p:cNvPr id="115" name="燕尾形 19">
            <a:extLst>
              <a:ext uri="{FF2B5EF4-FFF2-40B4-BE49-F238E27FC236}">
                <a16:creationId xmlns:a16="http://schemas.microsoft.com/office/drawing/2014/main" id="{2D884343-E3EF-4F92-B399-4B3CF7B3E93F}"/>
              </a:ext>
            </a:extLst>
          </p:cNvPr>
          <p:cNvSpPr/>
          <p:nvPr/>
        </p:nvSpPr>
        <p:spPr>
          <a:xfrm>
            <a:off x="6338032" y="1449952"/>
            <a:ext cx="1332000" cy="180000"/>
          </a:xfrm>
          <a:prstGeom prst="chevron">
            <a:avLst/>
          </a:prstGeom>
          <a:solidFill>
            <a:srgbClr val="70AD47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市场营销</a:t>
            </a:r>
          </a:p>
        </p:txBody>
      </p:sp>
      <p:sp>
        <p:nvSpPr>
          <p:cNvPr id="116" name="燕尾形 20">
            <a:extLst>
              <a:ext uri="{FF2B5EF4-FFF2-40B4-BE49-F238E27FC236}">
                <a16:creationId xmlns:a16="http://schemas.microsoft.com/office/drawing/2014/main" id="{3D5858B1-1BCA-4A2B-A04A-F3A121FB2F90}"/>
              </a:ext>
            </a:extLst>
          </p:cNvPr>
          <p:cNvSpPr/>
          <p:nvPr/>
        </p:nvSpPr>
        <p:spPr>
          <a:xfrm>
            <a:off x="7547708" y="1449952"/>
            <a:ext cx="1404000" cy="180000"/>
          </a:xfrm>
          <a:prstGeom prst="chevron">
            <a:avLst/>
          </a:prstGeom>
          <a:solidFill>
            <a:srgbClr val="70AD47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交易</a:t>
            </a:r>
          </a:p>
        </p:txBody>
      </p:sp>
      <p:sp>
        <p:nvSpPr>
          <p:cNvPr id="117" name="燕尾形 21">
            <a:extLst>
              <a:ext uri="{FF2B5EF4-FFF2-40B4-BE49-F238E27FC236}">
                <a16:creationId xmlns:a16="http://schemas.microsoft.com/office/drawing/2014/main" id="{B7F16968-21CF-42DF-91C1-38F096FA84ED}"/>
              </a:ext>
            </a:extLst>
          </p:cNvPr>
          <p:cNvSpPr/>
          <p:nvPr/>
        </p:nvSpPr>
        <p:spPr>
          <a:xfrm>
            <a:off x="8833583" y="1449952"/>
            <a:ext cx="1368000" cy="180000"/>
          </a:xfrm>
          <a:prstGeom prst="chevron">
            <a:avLst/>
          </a:prstGeom>
          <a:solidFill>
            <a:srgbClr val="70AD47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服务交付</a:t>
            </a:r>
          </a:p>
        </p:txBody>
      </p:sp>
      <p:sp>
        <p:nvSpPr>
          <p:cNvPr id="118" name="燕尾形 22">
            <a:extLst>
              <a:ext uri="{FF2B5EF4-FFF2-40B4-BE49-F238E27FC236}">
                <a16:creationId xmlns:a16="http://schemas.microsoft.com/office/drawing/2014/main" id="{F295CFE6-ACDD-4406-AEB7-B10A41C1C0D6}"/>
              </a:ext>
            </a:extLst>
          </p:cNvPr>
          <p:cNvSpPr/>
          <p:nvPr/>
        </p:nvSpPr>
        <p:spPr>
          <a:xfrm>
            <a:off x="10081748" y="1449952"/>
            <a:ext cx="1368000" cy="180000"/>
          </a:xfrm>
          <a:prstGeom prst="chevron">
            <a:avLst/>
          </a:prstGeom>
          <a:solidFill>
            <a:srgbClr val="70AD47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盈利晋升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9E8311A9-E967-4EAA-86AF-65FFE186A8FF}"/>
              </a:ext>
            </a:extLst>
          </p:cNvPr>
          <p:cNvSpPr/>
          <p:nvPr/>
        </p:nvSpPr>
        <p:spPr>
          <a:xfrm>
            <a:off x="3220523" y="1699852"/>
            <a:ext cx="1476000" cy="180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客户</a:t>
            </a: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679C923C-81E7-4DAE-A0B7-FE3CA79E5CA7}"/>
              </a:ext>
            </a:extLst>
          </p:cNvPr>
          <p:cNvSpPr/>
          <p:nvPr/>
        </p:nvSpPr>
        <p:spPr>
          <a:xfrm>
            <a:off x="5373551" y="1693118"/>
            <a:ext cx="1476000" cy="180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合作伙伴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32A563F-0073-4FFE-9CF7-80C77C69D5F2}"/>
              </a:ext>
            </a:extLst>
          </p:cNvPr>
          <p:cNvSpPr/>
          <p:nvPr/>
        </p:nvSpPr>
        <p:spPr>
          <a:xfrm>
            <a:off x="9187748" y="1699852"/>
            <a:ext cx="1476000" cy="180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员工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0FF1AA19-8F57-41B5-82D3-50311D4B3891}"/>
              </a:ext>
            </a:extLst>
          </p:cNvPr>
          <p:cNvSpPr/>
          <p:nvPr/>
        </p:nvSpPr>
        <p:spPr>
          <a:xfrm>
            <a:off x="1534224" y="2065768"/>
            <a:ext cx="10296525" cy="2535147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3" name="燕尾形 27">
            <a:extLst>
              <a:ext uri="{FF2B5EF4-FFF2-40B4-BE49-F238E27FC236}">
                <a16:creationId xmlns:a16="http://schemas.microsoft.com/office/drawing/2014/main" id="{B2194EC6-28F7-453B-9F73-7EC8808E6AF8}"/>
              </a:ext>
            </a:extLst>
          </p:cNvPr>
          <p:cNvSpPr/>
          <p:nvPr/>
        </p:nvSpPr>
        <p:spPr>
          <a:xfrm>
            <a:off x="5245947" y="2230562"/>
            <a:ext cx="2898300" cy="252000"/>
          </a:xfrm>
          <a:prstGeom prst="chevron">
            <a:avLst/>
          </a:prstGeom>
          <a:solidFill>
            <a:srgbClr val="4472C4">
              <a:lumMod val="20000"/>
              <a:lumOff val="8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产品研发价值流</a:t>
            </a:r>
          </a:p>
        </p:txBody>
      </p:sp>
      <p:sp>
        <p:nvSpPr>
          <p:cNvPr id="124" name="燕尾形 28">
            <a:extLst>
              <a:ext uri="{FF2B5EF4-FFF2-40B4-BE49-F238E27FC236}">
                <a16:creationId xmlns:a16="http://schemas.microsoft.com/office/drawing/2014/main" id="{17DE61C5-6113-4F16-9E6C-72B754191CD1}"/>
              </a:ext>
            </a:extLst>
          </p:cNvPr>
          <p:cNvSpPr/>
          <p:nvPr/>
        </p:nvSpPr>
        <p:spPr>
          <a:xfrm>
            <a:off x="1769792" y="2239365"/>
            <a:ext cx="2898300" cy="252000"/>
          </a:xfrm>
          <a:prstGeom prst="chevron">
            <a:avLst/>
          </a:prstGeom>
          <a:solidFill>
            <a:srgbClr val="4472C4">
              <a:lumMod val="20000"/>
              <a:lumOff val="8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企业市场销售价值流</a:t>
            </a:r>
          </a:p>
        </p:txBody>
      </p:sp>
      <p:sp>
        <p:nvSpPr>
          <p:cNvPr id="125" name="燕尾形 29">
            <a:extLst>
              <a:ext uri="{FF2B5EF4-FFF2-40B4-BE49-F238E27FC236}">
                <a16:creationId xmlns:a16="http://schemas.microsoft.com/office/drawing/2014/main" id="{6CEA7027-2427-44ED-854B-6A72EFC1A6C0}"/>
              </a:ext>
            </a:extLst>
          </p:cNvPr>
          <p:cNvSpPr/>
          <p:nvPr/>
        </p:nvSpPr>
        <p:spPr>
          <a:xfrm>
            <a:off x="8729374" y="2210535"/>
            <a:ext cx="2898300" cy="252000"/>
          </a:xfrm>
          <a:prstGeom prst="chevron">
            <a:avLst/>
          </a:prstGeom>
          <a:solidFill>
            <a:srgbClr val="4472C4">
              <a:lumMod val="20000"/>
              <a:lumOff val="8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生产制造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价值流</a:t>
            </a: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33FBD32-1744-49A0-BDC2-0D0C89E29F3E}"/>
              </a:ext>
            </a:extLst>
          </p:cNvPr>
          <p:cNvSpPr/>
          <p:nvPr/>
        </p:nvSpPr>
        <p:spPr>
          <a:xfrm>
            <a:off x="1714124" y="2746282"/>
            <a:ext cx="9941835" cy="1008000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4B5D806-21A0-4D56-A06A-070E02CC321C}"/>
              </a:ext>
            </a:extLst>
          </p:cNvPr>
          <p:cNvSpPr/>
          <p:nvPr/>
        </p:nvSpPr>
        <p:spPr>
          <a:xfrm>
            <a:off x="5527907" y="2817156"/>
            <a:ext cx="2381251" cy="85468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EE41BB4-F71F-4FC2-837D-A182D353A906}"/>
              </a:ext>
            </a:extLst>
          </p:cNvPr>
          <p:cNvSpPr/>
          <p:nvPr/>
        </p:nvSpPr>
        <p:spPr>
          <a:xfrm>
            <a:off x="5722398" y="2864264"/>
            <a:ext cx="2008768" cy="14837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产品规划管理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B8715BB2-1112-47D9-8C43-7BB383E1D085}"/>
              </a:ext>
            </a:extLst>
          </p:cNvPr>
          <p:cNvSpPr/>
          <p:nvPr/>
        </p:nvSpPr>
        <p:spPr>
          <a:xfrm>
            <a:off x="5722398" y="3038447"/>
            <a:ext cx="2008768" cy="14837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产品需求管理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350757F3-251E-4E6C-87F5-DF8B0BECF2A9}"/>
              </a:ext>
            </a:extLst>
          </p:cNvPr>
          <p:cNvSpPr/>
          <p:nvPr/>
        </p:nvSpPr>
        <p:spPr>
          <a:xfrm>
            <a:off x="5722398" y="3207032"/>
            <a:ext cx="2008768" cy="14837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产品交付管理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CB29D1A-A46B-4269-8C54-9ADE16BFB28C}"/>
              </a:ext>
            </a:extLst>
          </p:cNvPr>
          <p:cNvSpPr/>
          <p:nvPr/>
        </p:nvSpPr>
        <p:spPr>
          <a:xfrm>
            <a:off x="1706631" y="4007767"/>
            <a:ext cx="9972619" cy="514768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F16CEB8-1169-4AD0-A9B7-4680086641A2}"/>
              </a:ext>
            </a:extLst>
          </p:cNvPr>
          <p:cNvSpPr/>
          <p:nvPr/>
        </p:nvSpPr>
        <p:spPr>
          <a:xfrm>
            <a:off x="1918761" y="4115392"/>
            <a:ext cx="9686737" cy="32190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HR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、财经、流程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IT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，安全等数字化作业与管理能力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DF20D24A-9D39-4C88-AA5D-168260D653F2}"/>
              </a:ext>
            </a:extLst>
          </p:cNvPr>
          <p:cNvSpPr/>
          <p:nvPr/>
        </p:nvSpPr>
        <p:spPr>
          <a:xfrm>
            <a:off x="1534224" y="4711059"/>
            <a:ext cx="10296525" cy="468000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ED58578-896B-4AFC-B5B9-45921B9AE639}"/>
              </a:ext>
            </a:extLst>
          </p:cNvPr>
          <p:cNvSpPr/>
          <p:nvPr/>
        </p:nvSpPr>
        <p:spPr>
          <a:xfrm>
            <a:off x="2625364" y="4758683"/>
            <a:ext cx="938248" cy="360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数据采集</a:t>
            </a:r>
            <a:endParaRPr kumimoji="0" lang="en-US" altLang="zh-CN" sz="1051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D401891F-DD4B-47EE-89A7-AA67D50E8E3D}"/>
              </a:ext>
            </a:extLst>
          </p:cNvPr>
          <p:cNvSpPr/>
          <p:nvPr/>
        </p:nvSpPr>
        <p:spPr>
          <a:xfrm>
            <a:off x="4645264" y="4758683"/>
            <a:ext cx="938248" cy="360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数据清洗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1EE45ED-6666-48E3-AB9D-23AD6E708ABC}"/>
              </a:ext>
            </a:extLst>
          </p:cNvPr>
          <p:cNvSpPr/>
          <p:nvPr/>
        </p:nvSpPr>
        <p:spPr>
          <a:xfrm>
            <a:off x="6635404" y="4758683"/>
            <a:ext cx="938248" cy="360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数据分析</a:t>
            </a: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4D260F0A-E61B-4AA4-B823-F041E3F912A2}"/>
              </a:ext>
            </a:extLst>
          </p:cNvPr>
          <p:cNvSpPr/>
          <p:nvPr/>
        </p:nvSpPr>
        <p:spPr>
          <a:xfrm>
            <a:off x="8655305" y="4758683"/>
            <a:ext cx="1270444" cy="360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数据展示与运营</a:t>
            </a: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BBA09238-D3F5-40CF-B44B-0E7A7CE05D40}"/>
              </a:ext>
            </a:extLst>
          </p:cNvPr>
          <p:cNvSpPr/>
          <p:nvPr/>
        </p:nvSpPr>
        <p:spPr>
          <a:xfrm>
            <a:off x="1535746" y="5238158"/>
            <a:ext cx="10296525" cy="468000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C3854D57-287C-479E-A0FB-DE021F38EACB}"/>
              </a:ext>
            </a:extLst>
          </p:cNvPr>
          <p:cNvSpPr/>
          <p:nvPr/>
        </p:nvSpPr>
        <p:spPr>
          <a:xfrm>
            <a:off x="3758275" y="5283650"/>
            <a:ext cx="938248" cy="360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员工数据</a:t>
            </a: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DBB61493-2371-4C5F-B6F1-6B4456820A7A}"/>
              </a:ext>
            </a:extLst>
          </p:cNvPr>
          <p:cNvSpPr/>
          <p:nvPr/>
        </p:nvSpPr>
        <p:spPr>
          <a:xfrm>
            <a:off x="5058783" y="5285782"/>
            <a:ext cx="938248" cy="360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产品数据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C88A78AA-3721-4CB5-9DCE-01DF299D0D1E}"/>
              </a:ext>
            </a:extLst>
          </p:cNvPr>
          <p:cNvSpPr/>
          <p:nvPr/>
        </p:nvSpPr>
        <p:spPr>
          <a:xfrm>
            <a:off x="6433095" y="5285782"/>
            <a:ext cx="938248" cy="360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合同数据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89CFC41B-11FA-46A0-AB8E-768C0725C24C}"/>
              </a:ext>
            </a:extLst>
          </p:cNvPr>
          <p:cNvSpPr/>
          <p:nvPr/>
        </p:nvSpPr>
        <p:spPr>
          <a:xfrm>
            <a:off x="9125972" y="5285782"/>
            <a:ext cx="938248" cy="360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制造数据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A7C2B18F-F626-48E9-846A-8C908C26FE36}"/>
              </a:ext>
            </a:extLst>
          </p:cNvPr>
          <p:cNvSpPr/>
          <p:nvPr/>
        </p:nvSpPr>
        <p:spPr>
          <a:xfrm>
            <a:off x="1534224" y="5803291"/>
            <a:ext cx="10296525" cy="432000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3DBB363-0A13-4E21-A3EA-21BD95B0928F}"/>
              </a:ext>
            </a:extLst>
          </p:cNvPr>
          <p:cNvSpPr/>
          <p:nvPr/>
        </p:nvSpPr>
        <p:spPr>
          <a:xfrm>
            <a:off x="1675660" y="5997016"/>
            <a:ext cx="1152000" cy="180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沟通协作</a:t>
            </a:r>
          </a:p>
        </p:txBody>
      </p:sp>
      <p:sp>
        <p:nvSpPr>
          <p:cNvPr id="149" name="TextBox 113">
            <a:extLst>
              <a:ext uri="{FF2B5EF4-FFF2-40B4-BE49-F238E27FC236}">
                <a16:creationId xmlns:a16="http://schemas.microsoft.com/office/drawing/2014/main" id="{FC9D7913-83B3-4A93-B043-122C69396920}"/>
              </a:ext>
            </a:extLst>
          </p:cNvPr>
          <p:cNvSpPr txBox="1"/>
          <p:nvPr/>
        </p:nvSpPr>
        <p:spPr>
          <a:xfrm>
            <a:off x="6155198" y="5771675"/>
            <a:ext cx="987771" cy="254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>
              <a:defRPr/>
            </a:pPr>
            <a:r>
              <a:rPr lang="zh-CN" altLang="en-US" sz="1051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云化的</a:t>
            </a:r>
            <a:r>
              <a:rPr lang="en-US" altLang="zh-CN" sz="1051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051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D4EFD88D-B050-4B18-9F2B-9EFCF0C8228D}"/>
              </a:ext>
            </a:extLst>
          </p:cNvPr>
          <p:cNvSpPr/>
          <p:nvPr/>
        </p:nvSpPr>
        <p:spPr>
          <a:xfrm>
            <a:off x="2931501" y="5997016"/>
            <a:ext cx="1152000" cy="180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虚拟化服务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CD884AA9-8710-4AFC-AF33-2324EC3EFA75}"/>
              </a:ext>
            </a:extLst>
          </p:cNvPr>
          <p:cNvSpPr/>
          <p:nvPr/>
        </p:nvSpPr>
        <p:spPr>
          <a:xfrm>
            <a:off x="4182581" y="5997016"/>
            <a:ext cx="1152000" cy="180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计算服务</a:t>
            </a: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3A7835FF-E1D6-46CF-B4E5-B6B8D32AFE09}"/>
              </a:ext>
            </a:extLst>
          </p:cNvPr>
          <p:cNvSpPr/>
          <p:nvPr/>
        </p:nvSpPr>
        <p:spPr>
          <a:xfrm>
            <a:off x="5428897" y="5997016"/>
            <a:ext cx="1152000" cy="180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集成服务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C05548AC-3414-4FB3-BD61-30CA40C3793E}"/>
              </a:ext>
            </a:extLst>
          </p:cNvPr>
          <p:cNvSpPr/>
          <p:nvPr/>
        </p:nvSpPr>
        <p:spPr>
          <a:xfrm>
            <a:off x="6685041" y="5997016"/>
            <a:ext cx="1152000" cy="180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开发服务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D63A384B-A7CD-42BB-BC9C-DE3357A860DA}"/>
              </a:ext>
            </a:extLst>
          </p:cNvPr>
          <p:cNvSpPr/>
          <p:nvPr/>
        </p:nvSpPr>
        <p:spPr>
          <a:xfrm>
            <a:off x="7978983" y="5997016"/>
            <a:ext cx="1152000" cy="180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网络服务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802960B1-BCBF-417D-8FE8-9DE63DB52CEC}"/>
              </a:ext>
            </a:extLst>
          </p:cNvPr>
          <p:cNvSpPr/>
          <p:nvPr/>
        </p:nvSpPr>
        <p:spPr>
          <a:xfrm>
            <a:off x="9249112" y="5997016"/>
            <a:ext cx="1152000" cy="180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存储服务</a:t>
            </a: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2A458823-FFA9-4A92-A5AD-4FFAD077B20F}"/>
              </a:ext>
            </a:extLst>
          </p:cNvPr>
          <p:cNvSpPr/>
          <p:nvPr/>
        </p:nvSpPr>
        <p:spPr>
          <a:xfrm>
            <a:off x="10470506" y="5997016"/>
            <a:ext cx="1215023" cy="1734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安全服务</a:t>
            </a:r>
          </a:p>
        </p:txBody>
      </p:sp>
      <p:sp>
        <p:nvSpPr>
          <p:cNvPr id="157" name="右箭头 123">
            <a:extLst>
              <a:ext uri="{FF2B5EF4-FFF2-40B4-BE49-F238E27FC236}">
                <a16:creationId xmlns:a16="http://schemas.microsoft.com/office/drawing/2014/main" id="{D828A376-041A-4248-B19F-B0544C6975A6}"/>
              </a:ext>
            </a:extLst>
          </p:cNvPr>
          <p:cNvSpPr/>
          <p:nvPr/>
        </p:nvSpPr>
        <p:spPr>
          <a:xfrm>
            <a:off x="3924508" y="4815834"/>
            <a:ext cx="432000" cy="252000"/>
          </a:xfrm>
          <a:prstGeom prst="rightArrow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58" name="右箭头 124">
            <a:extLst>
              <a:ext uri="{FF2B5EF4-FFF2-40B4-BE49-F238E27FC236}">
                <a16:creationId xmlns:a16="http://schemas.microsoft.com/office/drawing/2014/main" id="{BA2389F5-D67F-4FDC-A546-22073865D503}"/>
              </a:ext>
            </a:extLst>
          </p:cNvPr>
          <p:cNvSpPr/>
          <p:nvPr/>
        </p:nvSpPr>
        <p:spPr>
          <a:xfrm>
            <a:off x="5887748" y="4815834"/>
            <a:ext cx="432000" cy="252000"/>
          </a:xfrm>
          <a:prstGeom prst="rightArrow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59" name="右箭头 125">
            <a:extLst>
              <a:ext uri="{FF2B5EF4-FFF2-40B4-BE49-F238E27FC236}">
                <a16:creationId xmlns:a16="http://schemas.microsoft.com/office/drawing/2014/main" id="{ABCAEB5A-B6E8-491E-AB39-B06616B05387}"/>
              </a:ext>
            </a:extLst>
          </p:cNvPr>
          <p:cNvSpPr/>
          <p:nvPr/>
        </p:nvSpPr>
        <p:spPr>
          <a:xfrm>
            <a:off x="7873936" y="4815834"/>
            <a:ext cx="432000" cy="252000"/>
          </a:xfrm>
          <a:prstGeom prst="rightArrow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0" name="TextBox 126">
            <a:extLst>
              <a:ext uri="{FF2B5EF4-FFF2-40B4-BE49-F238E27FC236}">
                <a16:creationId xmlns:a16="http://schemas.microsoft.com/office/drawing/2014/main" id="{82FFF47E-88FB-4DA0-B4D7-579DB98E9612}"/>
              </a:ext>
            </a:extLst>
          </p:cNvPr>
          <p:cNvSpPr txBox="1"/>
          <p:nvPr/>
        </p:nvSpPr>
        <p:spPr>
          <a:xfrm>
            <a:off x="284650" y="573075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77"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技术能力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TextBox 127">
            <a:extLst>
              <a:ext uri="{FF2B5EF4-FFF2-40B4-BE49-F238E27FC236}">
                <a16:creationId xmlns:a16="http://schemas.microsoft.com/office/drawing/2014/main" id="{E44E402E-89E7-4DFA-A795-D9A61B176DC4}"/>
              </a:ext>
            </a:extLst>
          </p:cNvPr>
          <p:cNvSpPr txBox="1"/>
          <p:nvPr/>
        </p:nvSpPr>
        <p:spPr>
          <a:xfrm>
            <a:off x="301266" y="48858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77"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数据能力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TextBox 128">
            <a:extLst>
              <a:ext uri="{FF2B5EF4-FFF2-40B4-BE49-F238E27FC236}">
                <a16:creationId xmlns:a16="http://schemas.microsoft.com/office/drawing/2014/main" id="{F7A24690-BA5E-4ADC-8349-239DBCF82716}"/>
              </a:ext>
            </a:extLst>
          </p:cNvPr>
          <p:cNvSpPr txBox="1"/>
          <p:nvPr/>
        </p:nvSpPr>
        <p:spPr>
          <a:xfrm>
            <a:off x="316373" y="327946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业务能力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TextBox 129">
            <a:extLst>
              <a:ext uri="{FF2B5EF4-FFF2-40B4-BE49-F238E27FC236}">
                <a16:creationId xmlns:a16="http://schemas.microsoft.com/office/drawing/2014/main" id="{3EDD24C5-6E2B-460A-871F-9BFB79B07BF5}"/>
              </a:ext>
            </a:extLst>
          </p:cNvPr>
          <p:cNvSpPr txBox="1"/>
          <p:nvPr/>
        </p:nvSpPr>
        <p:spPr>
          <a:xfrm>
            <a:off x="143639" y="2498018"/>
            <a:ext cx="1328983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77">
              <a:defRPr/>
            </a:pPr>
            <a:r>
              <a:rPr lang="zh-CN" altLang="en-US" sz="1051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端到端集成</a:t>
            </a:r>
            <a:endParaRPr lang="en-US" altLang="zh-CN" sz="1051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TextBox 131">
            <a:extLst>
              <a:ext uri="{FF2B5EF4-FFF2-40B4-BE49-F238E27FC236}">
                <a16:creationId xmlns:a16="http://schemas.microsoft.com/office/drawing/2014/main" id="{8E7665DA-EA4D-4053-AE11-BC3533391CC3}"/>
              </a:ext>
            </a:extLst>
          </p:cNvPr>
          <p:cNvSpPr txBox="1"/>
          <p:nvPr/>
        </p:nvSpPr>
        <p:spPr>
          <a:xfrm>
            <a:off x="100240" y="2247710"/>
            <a:ext cx="135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77"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主业务价值流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" name="TextBox 132">
            <a:extLst>
              <a:ext uri="{FF2B5EF4-FFF2-40B4-BE49-F238E27FC236}">
                <a16:creationId xmlns:a16="http://schemas.microsoft.com/office/drawing/2014/main" id="{0F218DED-518C-4588-BF94-187722853C8C}"/>
              </a:ext>
            </a:extLst>
          </p:cNvPr>
          <p:cNvSpPr txBox="1"/>
          <p:nvPr/>
        </p:nvSpPr>
        <p:spPr>
          <a:xfrm>
            <a:off x="1402225" y="1055461"/>
            <a:ext cx="1524348" cy="54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77">
              <a:lnSpc>
                <a:spcPct val="150000"/>
              </a:lnSpc>
              <a:defRPr/>
            </a:pPr>
            <a:r>
              <a:rPr lang="zh-CN" altLang="en-US" sz="1051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客户协同</a:t>
            </a:r>
            <a:endParaRPr lang="en-US" altLang="zh-CN" sz="1051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914377">
              <a:lnSpc>
                <a:spcPct val="150000"/>
              </a:lnSpc>
              <a:defRPr/>
            </a:pPr>
            <a:r>
              <a:rPr lang="zh-CN" altLang="en-US" sz="1051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供应商</a:t>
            </a:r>
            <a:r>
              <a:rPr lang="en-US" altLang="zh-CN" sz="1051" b="1" dirty="0">
                <a:solidFill>
                  <a:srgbClr val="FF0000"/>
                </a:solidFill>
                <a:highlight>
                  <a:srgbClr val="FFFF00"/>
                </a:highlight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1" b="1" dirty="0">
                <a:solidFill>
                  <a:srgbClr val="FF0000"/>
                </a:solidFill>
                <a:highlight>
                  <a:srgbClr val="FFFF00"/>
                </a:highlight>
                <a:latin typeface="微软雅黑" pitchFamily="34" charset="-122"/>
                <a:ea typeface="微软雅黑" pitchFamily="34" charset="-122"/>
              </a:rPr>
              <a:t>合作伙伴</a:t>
            </a:r>
            <a:r>
              <a:rPr lang="zh-CN" altLang="en-US" sz="1051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协同</a:t>
            </a:r>
            <a:endParaRPr lang="en-US" altLang="zh-CN" sz="1051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TextBox 133">
            <a:extLst>
              <a:ext uri="{FF2B5EF4-FFF2-40B4-BE49-F238E27FC236}">
                <a16:creationId xmlns:a16="http://schemas.microsoft.com/office/drawing/2014/main" id="{7EAF8491-AC56-4EF1-8B83-6A8814423B65}"/>
              </a:ext>
            </a:extLst>
          </p:cNvPr>
          <p:cNvSpPr txBox="1"/>
          <p:nvPr/>
        </p:nvSpPr>
        <p:spPr>
          <a:xfrm>
            <a:off x="1643613" y="534268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数据底座</a:t>
            </a:r>
            <a:endParaRPr lang="en-US" altLang="zh-CN" sz="1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TextBox 134">
            <a:extLst>
              <a:ext uri="{FF2B5EF4-FFF2-40B4-BE49-F238E27FC236}">
                <a16:creationId xmlns:a16="http://schemas.microsoft.com/office/drawing/2014/main" id="{CC92E688-AF17-4F42-9F0D-96E2F50C8074}"/>
              </a:ext>
            </a:extLst>
          </p:cNvPr>
          <p:cNvSpPr txBox="1"/>
          <p:nvPr/>
        </p:nvSpPr>
        <p:spPr>
          <a:xfrm>
            <a:off x="1602742" y="482843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数字化运营</a:t>
            </a:r>
            <a:endParaRPr lang="en-US" altLang="zh-CN" sz="1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281F4659-C8C0-441D-B12B-70B1F595E4F5}"/>
              </a:ext>
            </a:extLst>
          </p:cNvPr>
          <p:cNvSpPr/>
          <p:nvPr/>
        </p:nvSpPr>
        <p:spPr>
          <a:xfrm>
            <a:off x="2535109" y="5285782"/>
            <a:ext cx="938248" cy="360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客户数据</a:t>
            </a: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79C19C93-FB61-45E9-9BCF-EE6D4C1B9B72}"/>
              </a:ext>
            </a:extLst>
          </p:cNvPr>
          <p:cNvSpPr/>
          <p:nvPr/>
        </p:nvSpPr>
        <p:spPr>
          <a:xfrm>
            <a:off x="7754472" y="5285782"/>
            <a:ext cx="938248" cy="360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供应数据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2EC1F1E-0101-4E02-B3C5-E027409AA21E}"/>
              </a:ext>
            </a:extLst>
          </p:cNvPr>
          <p:cNvGrpSpPr/>
          <p:nvPr/>
        </p:nvGrpSpPr>
        <p:grpSpPr>
          <a:xfrm>
            <a:off x="2042032" y="2843843"/>
            <a:ext cx="2381251" cy="828000"/>
            <a:chOff x="5473157" y="2751323"/>
            <a:chExt cx="2381251" cy="828000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E43E3D36-2F7B-4DA5-9AAF-F03CA42A3AD0}"/>
                </a:ext>
              </a:extLst>
            </p:cNvPr>
            <p:cNvSpPr/>
            <p:nvPr/>
          </p:nvSpPr>
          <p:spPr>
            <a:xfrm>
              <a:off x="5473157" y="2751323"/>
              <a:ext cx="2381251" cy="8280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AD0121C6-70AC-47A0-992C-EB06171EBCBD}"/>
                </a:ext>
              </a:extLst>
            </p:cNvPr>
            <p:cNvSpPr/>
            <p:nvPr/>
          </p:nvSpPr>
          <p:spPr>
            <a:xfrm>
              <a:off x="5667649" y="2808473"/>
              <a:ext cx="2008768" cy="144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营销</a:t>
              </a: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ABFC9C8A-2318-4A7F-98B7-93C80AB6EA9E}"/>
                </a:ext>
              </a:extLst>
            </p:cNvPr>
            <p:cNvSpPr/>
            <p:nvPr/>
          </p:nvSpPr>
          <p:spPr>
            <a:xfrm>
              <a:off x="5667649" y="2997999"/>
              <a:ext cx="2008768" cy="144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销售</a:t>
              </a: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24A34E17-FB1C-4305-9FA1-EF7A847E875F}"/>
                </a:ext>
              </a:extLst>
            </p:cNvPr>
            <p:cNvSpPr/>
            <p:nvPr/>
          </p:nvSpPr>
          <p:spPr>
            <a:xfrm>
              <a:off x="5667649" y="3187523"/>
              <a:ext cx="2008768" cy="144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供应</a:t>
              </a: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8BC371D0-E00D-48FC-944C-22CF695956EE}"/>
                </a:ext>
              </a:extLst>
            </p:cNvPr>
            <p:cNvSpPr/>
            <p:nvPr/>
          </p:nvSpPr>
          <p:spPr>
            <a:xfrm>
              <a:off x="5668329" y="3371723"/>
              <a:ext cx="2008768" cy="144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服务</a:t>
              </a:r>
            </a:p>
          </p:txBody>
        </p:sp>
      </p:grpSp>
      <p:sp>
        <p:nvSpPr>
          <p:cNvPr id="171" name="矩形 170">
            <a:extLst>
              <a:ext uri="{FF2B5EF4-FFF2-40B4-BE49-F238E27FC236}">
                <a16:creationId xmlns:a16="http://schemas.microsoft.com/office/drawing/2014/main" id="{3E87ABA6-961C-4E4C-B703-8B1FA45361E6}"/>
              </a:ext>
            </a:extLst>
          </p:cNvPr>
          <p:cNvSpPr/>
          <p:nvPr/>
        </p:nvSpPr>
        <p:spPr>
          <a:xfrm>
            <a:off x="8750722" y="2781156"/>
            <a:ext cx="2381251" cy="93600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078DA278-8BA2-46E2-8EB1-8B336674DCDA}"/>
              </a:ext>
            </a:extLst>
          </p:cNvPr>
          <p:cNvSpPr/>
          <p:nvPr/>
        </p:nvSpPr>
        <p:spPr>
          <a:xfrm>
            <a:off x="8912785" y="2817156"/>
            <a:ext cx="2008768" cy="144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采购</a:t>
            </a: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4B07F722-F5D4-457C-9611-441B38672CCB}"/>
              </a:ext>
            </a:extLst>
          </p:cNvPr>
          <p:cNvSpPr/>
          <p:nvPr/>
        </p:nvSpPr>
        <p:spPr>
          <a:xfrm>
            <a:off x="8912785" y="2997156"/>
            <a:ext cx="2008768" cy="144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库存</a:t>
            </a: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AD9A4521-3F0D-48D4-A3AE-6CE594C2315F}"/>
              </a:ext>
            </a:extLst>
          </p:cNvPr>
          <p:cNvSpPr/>
          <p:nvPr/>
        </p:nvSpPr>
        <p:spPr>
          <a:xfrm>
            <a:off x="8912785" y="3177156"/>
            <a:ext cx="2008768" cy="144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生产制造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2C45D794-7D08-40BF-B434-F34E5F8D0D00}"/>
              </a:ext>
            </a:extLst>
          </p:cNvPr>
          <p:cNvSpPr/>
          <p:nvPr/>
        </p:nvSpPr>
        <p:spPr>
          <a:xfrm>
            <a:off x="8913465" y="3361356"/>
            <a:ext cx="2008768" cy="144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物流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6DB67CB1-4F7A-492F-9F54-9F00DD5DAC2E}"/>
              </a:ext>
            </a:extLst>
          </p:cNvPr>
          <p:cNvSpPr/>
          <p:nvPr/>
        </p:nvSpPr>
        <p:spPr>
          <a:xfrm>
            <a:off x="8912785" y="3534563"/>
            <a:ext cx="2008768" cy="144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管控</a:t>
            </a: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BE9FD379-65BE-4F4E-9B2F-677D01B04BC3}"/>
              </a:ext>
            </a:extLst>
          </p:cNvPr>
          <p:cNvSpPr/>
          <p:nvPr/>
        </p:nvSpPr>
        <p:spPr>
          <a:xfrm>
            <a:off x="7393208" y="1696627"/>
            <a:ext cx="1476000" cy="180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供应商</a:t>
            </a:r>
          </a:p>
        </p:txBody>
      </p:sp>
      <p:sp>
        <p:nvSpPr>
          <p:cNvPr id="178" name="TextBox 131">
            <a:extLst>
              <a:ext uri="{FF2B5EF4-FFF2-40B4-BE49-F238E27FC236}">
                <a16:creationId xmlns:a16="http://schemas.microsoft.com/office/drawing/2014/main" id="{9FEDC589-862E-4899-99C1-44F917D0179F}"/>
              </a:ext>
            </a:extLst>
          </p:cNvPr>
          <p:cNvSpPr txBox="1"/>
          <p:nvPr/>
        </p:nvSpPr>
        <p:spPr>
          <a:xfrm>
            <a:off x="100241" y="1284038"/>
            <a:ext cx="14539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按角色统一操作入口，提升作业效率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TextBox 128">
            <a:extLst>
              <a:ext uri="{FF2B5EF4-FFF2-40B4-BE49-F238E27FC236}">
                <a16:creationId xmlns:a16="http://schemas.microsoft.com/office/drawing/2014/main" id="{4DBF0EBB-9615-4529-BFE1-E69DE445B7DC}"/>
              </a:ext>
            </a:extLst>
          </p:cNvPr>
          <p:cNvSpPr txBox="1"/>
          <p:nvPr/>
        </p:nvSpPr>
        <p:spPr>
          <a:xfrm>
            <a:off x="347806" y="410603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服务能力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174260F9-D406-4C3F-93F4-2923FE2A51B0}"/>
              </a:ext>
            </a:extLst>
          </p:cNvPr>
          <p:cNvSpPr/>
          <p:nvPr/>
        </p:nvSpPr>
        <p:spPr>
          <a:xfrm>
            <a:off x="175993" y="5179061"/>
            <a:ext cx="11316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>
              <a:defRPr/>
            </a:pPr>
            <a:r>
              <a:rPr lang="zh-CN" altLang="en-US" sz="11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统一，标准化</a:t>
            </a:r>
            <a:endParaRPr lang="zh-CN" altLang="en-US" sz="1100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ED341B97-67C3-4513-B324-CB919498F8FA}"/>
              </a:ext>
            </a:extLst>
          </p:cNvPr>
          <p:cNvSpPr/>
          <p:nvPr/>
        </p:nvSpPr>
        <p:spPr>
          <a:xfrm>
            <a:off x="147549" y="5950524"/>
            <a:ext cx="11585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>
              <a:defRPr/>
            </a:pPr>
            <a:r>
              <a:rPr lang="zh-CN" altLang="en-US" sz="11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敏捷，兼容</a:t>
            </a:r>
            <a:endParaRPr lang="zh-CN" altLang="en-US" sz="1400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65669FF7-D176-4EC7-BEC5-97928014EC13}"/>
              </a:ext>
            </a:extLst>
          </p:cNvPr>
          <p:cNvSpPr/>
          <p:nvPr/>
        </p:nvSpPr>
        <p:spPr>
          <a:xfrm>
            <a:off x="10402635" y="5283650"/>
            <a:ext cx="938248" cy="360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财务数据</a:t>
            </a: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5B45AB5D-3CC5-4DC1-8925-FBD0787E8BDD}"/>
              </a:ext>
            </a:extLst>
          </p:cNvPr>
          <p:cNvSpPr/>
          <p:nvPr/>
        </p:nvSpPr>
        <p:spPr>
          <a:xfrm>
            <a:off x="10426453" y="4756982"/>
            <a:ext cx="1270444" cy="360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数据资产管理</a:t>
            </a:r>
          </a:p>
        </p:txBody>
      </p:sp>
      <p:sp>
        <p:nvSpPr>
          <p:cNvPr id="184" name="Title 1">
            <a:extLst>
              <a:ext uri="{FF2B5EF4-FFF2-40B4-BE49-F238E27FC236}">
                <a16:creationId xmlns:a16="http://schemas.microsoft.com/office/drawing/2014/main" id="{CA8FCF93-4B09-4295-BE1F-CF1A9EFDFCC6}"/>
              </a:ext>
            </a:extLst>
          </p:cNvPr>
          <p:cNvSpPr txBox="1">
            <a:spLocks/>
          </p:cNvSpPr>
          <p:nvPr/>
        </p:nvSpPr>
        <p:spPr>
          <a:xfrm>
            <a:off x="1143840" y="266934"/>
            <a:ext cx="840854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defTabSz="1219140"/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企业数字化总体架构蓝图参考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横向流程贯通，纵向能力贯通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GB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BEE79DA4-DD73-4ED6-AA15-EEDC2582C552}"/>
              </a:ext>
            </a:extLst>
          </p:cNvPr>
          <p:cNvSpPr/>
          <p:nvPr/>
        </p:nvSpPr>
        <p:spPr>
          <a:xfrm>
            <a:off x="5720585" y="3376629"/>
            <a:ext cx="2008768" cy="14837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产品生命周期管理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CB0736-8E58-4815-BE95-1D918DDBEB99}"/>
              </a:ext>
            </a:extLst>
          </p:cNvPr>
          <p:cNvSpPr/>
          <p:nvPr/>
        </p:nvSpPr>
        <p:spPr>
          <a:xfrm>
            <a:off x="9841299" y="438690"/>
            <a:ext cx="1597937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黄色部分为是否去掉</a:t>
            </a:r>
          </a:p>
        </p:txBody>
      </p:sp>
    </p:spTree>
    <p:extLst>
      <p:ext uri="{BB962C8B-B14F-4D97-AF65-F5344CB8AC3E}">
        <p14:creationId xmlns:p14="http://schemas.microsoft.com/office/powerpoint/2010/main" val="363993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6CFDD9E-0FF2-4DBC-99DB-0A2F0EE43648}"/>
              </a:ext>
            </a:extLst>
          </p:cNvPr>
          <p:cNvCxnSpPr/>
          <p:nvPr/>
        </p:nvCxnSpPr>
        <p:spPr>
          <a:xfrm>
            <a:off x="431371" y="574488"/>
            <a:ext cx="11041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86A4A05B-44AC-4A2C-A584-E4758480C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40" y="4708"/>
            <a:ext cx="745105" cy="465691"/>
          </a:xfrm>
          <a:prstGeom prst="rect">
            <a:avLst/>
          </a:prstGeom>
        </p:spPr>
      </p:pic>
      <p:sp>
        <p:nvSpPr>
          <p:cNvPr id="258" name="Title 1">
            <a:extLst>
              <a:ext uri="{FF2B5EF4-FFF2-40B4-BE49-F238E27FC236}">
                <a16:creationId xmlns:a16="http://schemas.microsoft.com/office/drawing/2014/main" id="{5FA5133F-FF33-4F28-9D6A-907601415A7D}"/>
              </a:ext>
            </a:extLst>
          </p:cNvPr>
          <p:cNvSpPr txBox="1">
            <a:spLocks/>
          </p:cNvSpPr>
          <p:nvPr/>
        </p:nvSpPr>
        <p:spPr>
          <a:xfrm>
            <a:off x="1137452" y="23298"/>
            <a:ext cx="9560672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IPD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领域数字化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流程，作业，人的效率和质量全面提升</a:t>
            </a:r>
            <a:endParaRPr lang="en-GB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17CEABB-9090-40E5-B071-58BB8B058A5D}"/>
              </a:ext>
            </a:extLst>
          </p:cNvPr>
          <p:cNvSpPr/>
          <p:nvPr/>
        </p:nvSpPr>
        <p:spPr>
          <a:xfrm>
            <a:off x="357686" y="857341"/>
            <a:ext cx="6484878" cy="38370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TextBox 6">
            <a:extLst>
              <a:ext uri="{FF2B5EF4-FFF2-40B4-BE49-F238E27FC236}">
                <a16:creationId xmlns:a16="http://schemas.microsoft.com/office/drawing/2014/main" id="{E0103215-874E-4B56-A2A3-1EF8E905E781}"/>
              </a:ext>
            </a:extLst>
          </p:cNvPr>
          <p:cNvSpPr txBox="1"/>
          <p:nvPr/>
        </p:nvSpPr>
        <p:spPr>
          <a:xfrm>
            <a:off x="293153" y="543127"/>
            <a:ext cx="252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产品全生命周期数字化</a:t>
            </a:r>
          </a:p>
        </p:txBody>
      </p:sp>
      <p:sp>
        <p:nvSpPr>
          <p:cNvPr id="97" name="TextBox 7">
            <a:extLst>
              <a:ext uri="{FF2B5EF4-FFF2-40B4-BE49-F238E27FC236}">
                <a16:creationId xmlns:a16="http://schemas.microsoft.com/office/drawing/2014/main" id="{73388BEC-F280-4AF0-8837-4DA2CFABD713}"/>
              </a:ext>
            </a:extLst>
          </p:cNvPr>
          <p:cNvSpPr txBox="1"/>
          <p:nvPr/>
        </p:nvSpPr>
        <p:spPr>
          <a:xfrm>
            <a:off x="371236" y="4854958"/>
            <a:ext cx="1142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业务能力</a:t>
            </a:r>
          </a:p>
        </p:txBody>
      </p:sp>
      <p:sp>
        <p:nvSpPr>
          <p:cNvPr id="98" name="下箭头 1037">
            <a:extLst>
              <a:ext uri="{FF2B5EF4-FFF2-40B4-BE49-F238E27FC236}">
                <a16:creationId xmlns:a16="http://schemas.microsoft.com/office/drawing/2014/main" id="{86D5CAF9-AD35-4E42-A57E-87A89844D394}"/>
              </a:ext>
            </a:extLst>
          </p:cNvPr>
          <p:cNvSpPr/>
          <p:nvPr/>
        </p:nvSpPr>
        <p:spPr>
          <a:xfrm>
            <a:off x="3274396" y="4891966"/>
            <a:ext cx="606938" cy="191211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173F3FA0-835D-4F7A-B056-93EE2AE3C2DA}"/>
              </a:ext>
            </a:extLst>
          </p:cNvPr>
          <p:cNvSpPr/>
          <p:nvPr/>
        </p:nvSpPr>
        <p:spPr>
          <a:xfrm>
            <a:off x="357686" y="5197506"/>
            <a:ext cx="6498443" cy="13935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14ADAB0-9234-494D-95E8-EE5AE98EA9AB}"/>
              </a:ext>
            </a:extLst>
          </p:cNvPr>
          <p:cNvSpPr/>
          <p:nvPr/>
        </p:nvSpPr>
        <p:spPr>
          <a:xfrm>
            <a:off x="549235" y="5381184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项目管理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F9D083B-C59A-4701-A7B8-361E84D6AE23}"/>
              </a:ext>
            </a:extLst>
          </p:cNvPr>
          <p:cNvSpPr/>
          <p:nvPr/>
        </p:nvSpPr>
        <p:spPr>
          <a:xfrm>
            <a:off x="1544380" y="5381184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质量管理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EC0F783C-000B-4483-863E-740EEE8F6BB2}"/>
              </a:ext>
            </a:extLst>
          </p:cNvPr>
          <p:cNvSpPr/>
          <p:nvPr/>
        </p:nvSpPr>
        <p:spPr>
          <a:xfrm>
            <a:off x="2551029" y="5381184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配置管理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566AFF9-F933-4609-A274-67C1D7865965}"/>
              </a:ext>
            </a:extLst>
          </p:cNvPr>
          <p:cNvSpPr/>
          <p:nvPr/>
        </p:nvSpPr>
        <p:spPr>
          <a:xfrm>
            <a:off x="3561892" y="5381184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数据管理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59A26F4-0436-4650-B209-16A69473785C}"/>
              </a:ext>
            </a:extLst>
          </p:cNvPr>
          <p:cNvSpPr/>
          <p:nvPr/>
        </p:nvSpPr>
        <p:spPr>
          <a:xfrm>
            <a:off x="4569465" y="5381184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度量管理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CC97C21-C126-4D8E-8ECF-13267ED5388F}"/>
              </a:ext>
            </a:extLst>
          </p:cNvPr>
          <p:cNvSpPr/>
          <p:nvPr/>
        </p:nvSpPr>
        <p:spPr>
          <a:xfrm>
            <a:off x="5544425" y="5376525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成本管理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2844A66-0E9F-4954-879E-5F5E54B94D03}"/>
              </a:ext>
            </a:extLst>
          </p:cNvPr>
          <p:cNvSpPr/>
          <p:nvPr/>
        </p:nvSpPr>
        <p:spPr>
          <a:xfrm>
            <a:off x="549901" y="5777157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需求管理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6B845B00-BB07-49A9-A911-F54D5F1414E0}"/>
              </a:ext>
            </a:extLst>
          </p:cNvPr>
          <p:cNvSpPr/>
          <p:nvPr/>
        </p:nvSpPr>
        <p:spPr>
          <a:xfrm>
            <a:off x="1545046" y="5777157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系统设计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B40D2300-5F24-47B6-9B07-635865212F30}"/>
              </a:ext>
            </a:extLst>
          </p:cNvPr>
          <p:cNvSpPr/>
          <p:nvPr/>
        </p:nvSpPr>
        <p:spPr>
          <a:xfrm>
            <a:off x="2551695" y="5777157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结构设计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E4AF948-649C-488F-BDE3-C0AEA46B9282}"/>
              </a:ext>
            </a:extLst>
          </p:cNvPr>
          <p:cNvSpPr/>
          <p:nvPr/>
        </p:nvSpPr>
        <p:spPr>
          <a:xfrm>
            <a:off x="3562558" y="5777157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硬件设计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1149E6D7-BB7E-4AC5-AEE9-8EF3B747ECD7}"/>
              </a:ext>
            </a:extLst>
          </p:cNvPr>
          <p:cNvSpPr/>
          <p:nvPr/>
        </p:nvSpPr>
        <p:spPr>
          <a:xfrm>
            <a:off x="4570131" y="5777157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软件设计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F52DE0C-BF90-4CEC-8744-9AE2161A529F}"/>
              </a:ext>
            </a:extLst>
          </p:cNvPr>
          <p:cNvSpPr/>
          <p:nvPr/>
        </p:nvSpPr>
        <p:spPr>
          <a:xfrm>
            <a:off x="5545091" y="5772498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UCD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91988E7-F22C-48F2-90F5-CE19BAA7F8F8}"/>
              </a:ext>
            </a:extLst>
          </p:cNvPr>
          <p:cNvSpPr/>
          <p:nvPr/>
        </p:nvSpPr>
        <p:spPr>
          <a:xfrm>
            <a:off x="554560" y="6181116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测试验证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ED5A449-9311-4EAC-950B-69E822711AB0}"/>
              </a:ext>
            </a:extLst>
          </p:cNvPr>
          <p:cNvSpPr/>
          <p:nvPr/>
        </p:nvSpPr>
        <p:spPr>
          <a:xfrm>
            <a:off x="1549705" y="6181116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仿真能力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365226B8-BC7A-4BC3-B966-3AD405BF2B56}"/>
              </a:ext>
            </a:extLst>
          </p:cNvPr>
          <p:cNvSpPr/>
          <p:nvPr/>
        </p:nvSpPr>
        <p:spPr>
          <a:xfrm>
            <a:off x="2556354" y="6181116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试制能力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DE14778B-7138-432E-AAEB-98B416C24285}"/>
              </a:ext>
            </a:extLst>
          </p:cNvPr>
          <p:cNvSpPr/>
          <p:nvPr/>
        </p:nvSpPr>
        <p:spPr>
          <a:xfrm>
            <a:off x="3567217" y="6181116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选型认证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4F1BEB32-4D97-42F4-A4C7-8345DA9783B4}"/>
              </a:ext>
            </a:extLst>
          </p:cNvPr>
          <p:cNvSpPr/>
          <p:nvPr/>
        </p:nvSpPr>
        <p:spPr>
          <a:xfrm>
            <a:off x="4574790" y="6181116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DFX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76F3AD14-12C3-49BE-970D-D397F302F170}"/>
              </a:ext>
            </a:extLst>
          </p:cNvPr>
          <p:cNvSpPr/>
          <p:nvPr/>
        </p:nvSpPr>
        <p:spPr>
          <a:xfrm>
            <a:off x="5549750" y="6176457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……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19" name="下箭头 85">
            <a:extLst>
              <a:ext uri="{FF2B5EF4-FFF2-40B4-BE49-F238E27FC236}">
                <a16:creationId xmlns:a16="http://schemas.microsoft.com/office/drawing/2014/main" id="{F236BCC1-DF3A-4E0B-AA31-6526DAE187F1}"/>
              </a:ext>
            </a:extLst>
          </p:cNvPr>
          <p:cNvSpPr/>
          <p:nvPr/>
        </p:nvSpPr>
        <p:spPr>
          <a:xfrm rot="16200000">
            <a:off x="6911235" y="2218370"/>
            <a:ext cx="595839" cy="191211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下箭头 86">
            <a:extLst>
              <a:ext uri="{FF2B5EF4-FFF2-40B4-BE49-F238E27FC236}">
                <a16:creationId xmlns:a16="http://schemas.microsoft.com/office/drawing/2014/main" id="{764DAF51-360A-491C-87F4-5800161E77F3}"/>
              </a:ext>
            </a:extLst>
          </p:cNvPr>
          <p:cNvSpPr/>
          <p:nvPr/>
        </p:nvSpPr>
        <p:spPr>
          <a:xfrm rot="13473384">
            <a:off x="6856362" y="4792858"/>
            <a:ext cx="595839" cy="306175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TextBox 87">
            <a:extLst>
              <a:ext uri="{FF2B5EF4-FFF2-40B4-BE49-F238E27FC236}">
                <a16:creationId xmlns:a16="http://schemas.microsoft.com/office/drawing/2014/main" id="{41CA4428-CA99-4CD8-A060-B82EA1119785}"/>
              </a:ext>
            </a:extLst>
          </p:cNvPr>
          <p:cNvSpPr txBox="1"/>
          <p:nvPr/>
        </p:nvSpPr>
        <p:spPr>
          <a:xfrm>
            <a:off x="7374773" y="622275"/>
            <a:ext cx="2517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系统架构分层支撑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E6FAA46-803A-4EE0-8E73-8301905D80DB}"/>
              </a:ext>
            </a:extLst>
          </p:cNvPr>
          <p:cNvSpPr/>
          <p:nvPr/>
        </p:nvSpPr>
        <p:spPr>
          <a:xfrm>
            <a:off x="7494028" y="982038"/>
            <a:ext cx="4533377" cy="334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TextBox 1039">
            <a:extLst>
              <a:ext uri="{FF2B5EF4-FFF2-40B4-BE49-F238E27FC236}">
                <a16:creationId xmlns:a16="http://schemas.microsoft.com/office/drawing/2014/main" id="{D8816E9A-CA47-4586-B6E6-17DEF514F75F}"/>
              </a:ext>
            </a:extLst>
          </p:cNvPr>
          <p:cNvSpPr txBox="1"/>
          <p:nvPr/>
        </p:nvSpPr>
        <p:spPr>
          <a:xfrm>
            <a:off x="7449678" y="1647601"/>
            <a:ext cx="291040" cy="39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工具层</a:t>
            </a:r>
          </a:p>
        </p:txBody>
      </p:sp>
      <p:sp>
        <p:nvSpPr>
          <p:cNvPr id="123" name="TextBox 89">
            <a:extLst>
              <a:ext uri="{FF2B5EF4-FFF2-40B4-BE49-F238E27FC236}">
                <a16:creationId xmlns:a16="http://schemas.microsoft.com/office/drawing/2014/main" id="{8CC5342D-3466-4CEA-A91C-2CF39F4E17FC}"/>
              </a:ext>
            </a:extLst>
          </p:cNvPr>
          <p:cNvSpPr txBox="1"/>
          <p:nvPr/>
        </p:nvSpPr>
        <p:spPr>
          <a:xfrm>
            <a:off x="7466183" y="2340434"/>
            <a:ext cx="228317" cy="821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领域协同层</a:t>
            </a:r>
          </a:p>
        </p:txBody>
      </p:sp>
      <p:sp>
        <p:nvSpPr>
          <p:cNvPr id="124" name="TextBox 90">
            <a:extLst>
              <a:ext uri="{FF2B5EF4-FFF2-40B4-BE49-F238E27FC236}">
                <a16:creationId xmlns:a16="http://schemas.microsoft.com/office/drawing/2014/main" id="{6C8DF395-663B-4DFE-8370-26E3449AE4C9}"/>
              </a:ext>
            </a:extLst>
          </p:cNvPr>
          <p:cNvSpPr txBox="1"/>
          <p:nvPr/>
        </p:nvSpPr>
        <p:spPr>
          <a:xfrm>
            <a:off x="7479398" y="3361210"/>
            <a:ext cx="291040" cy="62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主干应用层</a:t>
            </a:r>
          </a:p>
        </p:txBody>
      </p:sp>
      <p:sp>
        <p:nvSpPr>
          <p:cNvPr id="125" name="流程图: 磁盘 124">
            <a:extLst>
              <a:ext uri="{FF2B5EF4-FFF2-40B4-BE49-F238E27FC236}">
                <a16:creationId xmlns:a16="http://schemas.microsoft.com/office/drawing/2014/main" id="{83A2671F-29D7-4CE4-8B2B-387288A1CDCB}"/>
              </a:ext>
            </a:extLst>
          </p:cNvPr>
          <p:cNvSpPr/>
          <p:nvPr/>
        </p:nvSpPr>
        <p:spPr>
          <a:xfrm>
            <a:off x="8174430" y="3501181"/>
            <a:ext cx="3433476" cy="677112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TextBox 1041">
            <a:extLst>
              <a:ext uri="{FF2B5EF4-FFF2-40B4-BE49-F238E27FC236}">
                <a16:creationId xmlns:a16="http://schemas.microsoft.com/office/drawing/2014/main" id="{A0BE1E08-D1B7-4ED8-A7A0-A47A52BEC67C}"/>
              </a:ext>
            </a:extLst>
          </p:cNvPr>
          <p:cNvSpPr txBox="1"/>
          <p:nvPr/>
        </p:nvSpPr>
        <p:spPr>
          <a:xfrm>
            <a:off x="8422356" y="3297088"/>
            <a:ext cx="2800269" cy="282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PLM</a:t>
            </a:r>
          </a:p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（产品生命周期管理平台）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EFB74A97-C21F-47CD-B02C-DF559B968E9E}"/>
              </a:ext>
            </a:extLst>
          </p:cNvPr>
          <p:cNvSpPr/>
          <p:nvPr/>
        </p:nvSpPr>
        <p:spPr>
          <a:xfrm>
            <a:off x="8494020" y="3757524"/>
            <a:ext cx="688212" cy="36528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产品</a:t>
            </a:r>
            <a:endParaRPr lang="en-US" altLang="zh-CN" sz="105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基本信息管理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9109AD5C-675F-4E4A-B9C2-E529C92C6B28}"/>
              </a:ext>
            </a:extLst>
          </p:cNvPr>
          <p:cNvSpPr/>
          <p:nvPr/>
        </p:nvSpPr>
        <p:spPr>
          <a:xfrm>
            <a:off x="9308697" y="3757523"/>
            <a:ext cx="578035" cy="36528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项目</a:t>
            </a:r>
            <a:endParaRPr lang="en-US" altLang="zh-CN" sz="105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管理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102DAC8-2169-44B8-8C40-FBF59B9714D1}"/>
              </a:ext>
            </a:extLst>
          </p:cNvPr>
          <p:cNvSpPr/>
          <p:nvPr/>
        </p:nvSpPr>
        <p:spPr>
          <a:xfrm>
            <a:off x="9945181" y="3757523"/>
            <a:ext cx="578035" cy="36528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需求</a:t>
            </a:r>
            <a:endParaRPr lang="en-US" altLang="zh-CN" sz="105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管理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618719E9-E2B6-4D15-945E-1D49BC346BFF}"/>
              </a:ext>
            </a:extLst>
          </p:cNvPr>
          <p:cNvSpPr/>
          <p:nvPr/>
        </p:nvSpPr>
        <p:spPr>
          <a:xfrm>
            <a:off x="10608293" y="3752983"/>
            <a:ext cx="688211" cy="36528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产品数据管理</a:t>
            </a:r>
          </a:p>
        </p:txBody>
      </p:sp>
      <p:sp>
        <p:nvSpPr>
          <p:cNvPr id="131" name="流程图: 磁盘 130">
            <a:extLst>
              <a:ext uri="{FF2B5EF4-FFF2-40B4-BE49-F238E27FC236}">
                <a16:creationId xmlns:a16="http://schemas.microsoft.com/office/drawing/2014/main" id="{67361A3B-7849-4A14-A83A-C7B5103E5616}"/>
              </a:ext>
            </a:extLst>
          </p:cNvPr>
          <p:cNvSpPr/>
          <p:nvPr/>
        </p:nvSpPr>
        <p:spPr>
          <a:xfrm>
            <a:off x="8064081" y="2559860"/>
            <a:ext cx="666637" cy="615724"/>
          </a:xfrm>
          <a:prstGeom prst="flowChartMagneticDisk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TextBox 98">
            <a:extLst>
              <a:ext uri="{FF2B5EF4-FFF2-40B4-BE49-F238E27FC236}">
                <a16:creationId xmlns:a16="http://schemas.microsoft.com/office/drawing/2014/main" id="{4F97E56B-3B9D-4F53-9D7B-BFFB44B89857}"/>
              </a:ext>
            </a:extLst>
          </p:cNvPr>
          <p:cNvSpPr txBox="1"/>
          <p:nvPr/>
        </p:nvSpPr>
        <p:spPr>
          <a:xfrm>
            <a:off x="8066510" y="2654711"/>
            <a:ext cx="745331" cy="24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机电协同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开发平台</a:t>
            </a:r>
          </a:p>
        </p:txBody>
      </p:sp>
      <p:sp>
        <p:nvSpPr>
          <p:cNvPr id="133" name="流程图: 磁盘 132">
            <a:extLst>
              <a:ext uri="{FF2B5EF4-FFF2-40B4-BE49-F238E27FC236}">
                <a16:creationId xmlns:a16="http://schemas.microsoft.com/office/drawing/2014/main" id="{F2DE32AB-6F28-493E-A938-39C72C389764}"/>
              </a:ext>
            </a:extLst>
          </p:cNvPr>
          <p:cNvSpPr/>
          <p:nvPr/>
        </p:nvSpPr>
        <p:spPr>
          <a:xfrm>
            <a:off x="8818483" y="2561872"/>
            <a:ext cx="666637" cy="615724"/>
          </a:xfrm>
          <a:prstGeom prst="flowChartMagneticDisk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TextBox 100">
            <a:extLst>
              <a:ext uri="{FF2B5EF4-FFF2-40B4-BE49-F238E27FC236}">
                <a16:creationId xmlns:a16="http://schemas.microsoft.com/office/drawing/2014/main" id="{1B8A8D48-0884-47E7-8355-47557E764CD8}"/>
              </a:ext>
            </a:extLst>
          </p:cNvPr>
          <p:cNvSpPr txBox="1"/>
          <p:nvPr/>
        </p:nvSpPr>
        <p:spPr>
          <a:xfrm>
            <a:off x="8785337" y="2673855"/>
            <a:ext cx="745331" cy="24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软件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开发平台</a:t>
            </a:r>
          </a:p>
        </p:txBody>
      </p:sp>
      <p:sp>
        <p:nvSpPr>
          <p:cNvPr id="135" name="流程图: 磁盘 134">
            <a:extLst>
              <a:ext uri="{FF2B5EF4-FFF2-40B4-BE49-F238E27FC236}">
                <a16:creationId xmlns:a16="http://schemas.microsoft.com/office/drawing/2014/main" id="{6F9FD930-F88C-4A0E-8FBD-3692973F20A1}"/>
              </a:ext>
            </a:extLst>
          </p:cNvPr>
          <p:cNvSpPr/>
          <p:nvPr/>
        </p:nvSpPr>
        <p:spPr>
          <a:xfrm>
            <a:off x="9607354" y="2557015"/>
            <a:ext cx="666637" cy="615724"/>
          </a:xfrm>
          <a:prstGeom prst="flowChartMagneticDisk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TextBox 102">
            <a:extLst>
              <a:ext uri="{FF2B5EF4-FFF2-40B4-BE49-F238E27FC236}">
                <a16:creationId xmlns:a16="http://schemas.microsoft.com/office/drawing/2014/main" id="{5F6EDD9F-A34B-49CD-BE87-ABBB45B73EE1}"/>
              </a:ext>
            </a:extLst>
          </p:cNvPr>
          <p:cNvSpPr txBox="1"/>
          <p:nvPr/>
        </p:nvSpPr>
        <p:spPr>
          <a:xfrm>
            <a:off x="9541109" y="2679489"/>
            <a:ext cx="841830" cy="371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试制管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理平台</a:t>
            </a:r>
          </a:p>
        </p:txBody>
      </p:sp>
      <p:sp>
        <p:nvSpPr>
          <p:cNvPr id="137" name="流程图: 磁盘 136">
            <a:extLst>
              <a:ext uri="{FF2B5EF4-FFF2-40B4-BE49-F238E27FC236}">
                <a16:creationId xmlns:a16="http://schemas.microsoft.com/office/drawing/2014/main" id="{60D9CD34-E00B-4429-8844-35FECC4F69A5}"/>
              </a:ext>
            </a:extLst>
          </p:cNvPr>
          <p:cNvSpPr/>
          <p:nvPr/>
        </p:nvSpPr>
        <p:spPr>
          <a:xfrm>
            <a:off x="10367766" y="2559860"/>
            <a:ext cx="666637" cy="615724"/>
          </a:xfrm>
          <a:prstGeom prst="flowChartMagneticDisk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TextBox 104">
            <a:extLst>
              <a:ext uri="{FF2B5EF4-FFF2-40B4-BE49-F238E27FC236}">
                <a16:creationId xmlns:a16="http://schemas.microsoft.com/office/drawing/2014/main" id="{074AEDF4-66B3-4A01-925E-C2025D8543DD}"/>
              </a:ext>
            </a:extLst>
          </p:cNvPr>
          <p:cNvSpPr txBox="1"/>
          <p:nvPr/>
        </p:nvSpPr>
        <p:spPr>
          <a:xfrm>
            <a:off x="10367053" y="2675313"/>
            <a:ext cx="745331" cy="371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工艺管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理平台</a:t>
            </a:r>
          </a:p>
        </p:txBody>
      </p:sp>
      <p:sp>
        <p:nvSpPr>
          <p:cNvPr id="139" name="流程图: 磁盘 138">
            <a:extLst>
              <a:ext uri="{FF2B5EF4-FFF2-40B4-BE49-F238E27FC236}">
                <a16:creationId xmlns:a16="http://schemas.microsoft.com/office/drawing/2014/main" id="{3A4FCBB0-E419-478A-8B25-92A8870E9154}"/>
              </a:ext>
            </a:extLst>
          </p:cNvPr>
          <p:cNvSpPr/>
          <p:nvPr/>
        </p:nvSpPr>
        <p:spPr>
          <a:xfrm>
            <a:off x="11156500" y="2540580"/>
            <a:ext cx="666637" cy="615724"/>
          </a:xfrm>
          <a:prstGeom prst="flowChartMagneticDisk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TextBox 106">
            <a:extLst>
              <a:ext uri="{FF2B5EF4-FFF2-40B4-BE49-F238E27FC236}">
                <a16:creationId xmlns:a16="http://schemas.microsoft.com/office/drawing/2014/main" id="{9456126C-2EFF-496D-B5E5-22CA3627451E}"/>
              </a:ext>
            </a:extLst>
          </p:cNvPr>
          <p:cNvSpPr txBox="1"/>
          <p:nvPr/>
        </p:nvSpPr>
        <p:spPr>
          <a:xfrm>
            <a:off x="11124703" y="2687614"/>
            <a:ext cx="745331" cy="24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XXXX</a:t>
            </a:r>
          </a:p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平台</a:t>
            </a:r>
          </a:p>
        </p:txBody>
      </p:sp>
      <p:sp>
        <p:nvSpPr>
          <p:cNvPr id="141" name="圆角矩形 1042">
            <a:extLst>
              <a:ext uri="{FF2B5EF4-FFF2-40B4-BE49-F238E27FC236}">
                <a16:creationId xmlns:a16="http://schemas.microsoft.com/office/drawing/2014/main" id="{9366B070-EC42-4A99-ACEA-5286EDCADEDF}"/>
              </a:ext>
            </a:extLst>
          </p:cNvPr>
          <p:cNvSpPr/>
          <p:nvPr/>
        </p:nvSpPr>
        <p:spPr>
          <a:xfrm>
            <a:off x="8093849" y="1673848"/>
            <a:ext cx="793749" cy="25815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CAD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圆角矩形 108">
            <a:extLst>
              <a:ext uri="{FF2B5EF4-FFF2-40B4-BE49-F238E27FC236}">
                <a16:creationId xmlns:a16="http://schemas.microsoft.com/office/drawing/2014/main" id="{8B213ADE-37FE-444A-8F24-BE8B36ADC1B4}"/>
              </a:ext>
            </a:extLst>
          </p:cNvPr>
          <p:cNvSpPr/>
          <p:nvPr/>
        </p:nvSpPr>
        <p:spPr>
          <a:xfrm>
            <a:off x="8997776" y="1673848"/>
            <a:ext cx="793749" cy="25815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CAE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圆角矩形 109">
            <a:extLst>
              <a:ext uri="{FF2B5EF4-FFF2-40B4-BE49-F238E27FC236}">
                <a16:creationId xmlns:a16="http://schemas.microsoft.com/office/drawing/2014/main" id="{8A0831B0-D1F9-407B-BBF7-72781FB85FC5}"/>
              </a:ext>
            </a:extLst>
          </p:cNvPr>
          <p:cNvSpPr/>
          <p:nvPr/>
        </p:nvSpPr>
        <p:spPr>
          <a:xfrm>
            <a:off x="9917753" y="1673848"/>
            <a:ext cx="792000" cy="25739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CAM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圆角矩形 110">
            <a:extLst>
              <a:ext uri="{FF2B5EF4-FFF2-40B4-BE49-F238E27FC236}">
                <a16:creationId xmlns:a16="http://schemas.microsoft.com/office/drawing/2014/main" id="{CE4AC464-FEC8-4D11-BBDF-125662538B41}"/>
              </a:ext>
            </a:extLst>
          </p:cNvPr>
          <p:cNvSpPr/>
          <p:nvPr/>
        </p:nvSpPr>
        <p:spPr>
          <a:xfrm>
            <a:off x="10806367" y="1673096"/>
            <a:ext cx="972000" cy="2454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CAPP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圆角矩形 112">
            <a:extLst>
              <a:ext uri="{FF2B5EF4-FFF2-40B4-BE49-F238E27FC236}">
                <a16:creationId xmlns:a16="http://schemas.microsoft.com/office/drawing/2014/main" id="{B9E2F7C2-B0D9-49FE-AC18-C67B26A9BC74}"/>
              </a:ext>
            </a:extLst>
          </p:cNvPr>
          <p:cNvSpPr/>
          <p:nvPr/>
        </p:nvSpPr>
        <p:spPr>
          <a:xfrm>
            <a:off x="8097145" y="2007221"/>
            <a:ext cx="793749" cy="25815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仿真</a:t>
            </a:r>
          </a:p>
        </p:txBody>
      </p:sp>
      <p:sp>
        <p:nvSpPr>
          <p:cNvPr id="146" name="圆角矩形 113">
            <a:extLst>
              <a:ext uri="{FF2B5EF4-FFF2-40B4-BE49-F238E27FC236}">
                <a16:creationId xmlns:a16="http://schemas.microsoft.com/office/drawing/2014/main" id="{9B5B422F-29F3-49F9-A163-36B9626AD0DC}"/>
              </a:ext>
            </a:extLst>
          </p:cNvPr>
          <p:cNvSpPr/>
          <p:nvPr/>
        </p:nvSpPr>
        <p:spPr>
          <a:xfrm>
            <a:off x="9001071" y="2007222"/>
            <a:ext cx="793749" cy="25815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AI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圆角矩形 114">
            <a:extLst>
              <a:ext uri="{FF2B5EF4-FFF2-40B4-BE49-F238E27FC236}">
                <a16:creationId xmlns:a16="http://schemas.microsoft.com/office/drawing/2014/main" id="{ECB0E299-3784-48F1-8767-99399B3015C3}"/>
              </a:ext>
            </a:extLst>
          </p:cNvPr>
          <p:cNvSpPr/>
          <p:nvPr/>
        </p:nvSpPr>
        <p:spPr>
          <a:xfrm>
            <a:off x="9921048" y="2007222"/>
            <a:ext cx="792000" cy="25739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AR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圆角矩形 115">
            <a:extLst>
              <a:ext uri="{FF2B5EF4-FFF2-40B4-BE49-F238E27FC236}">
                <a16:creationId xmlns:a16="http://schemas.microsoft.com/office/drawing/2014/main" id="{45706586-4113-4A46-BED7-528F4FFC6E8C}"/>
              </a:ext>
            </a:extLst>
          </p:cNvPr>
          <p:cNvSpPr/>
          <p:nvPr/>
        </p:nvSpPr>
        <p:spPr>
          <a:xfrm>
            <a:off x="10790628" y="2014332"/>
            <a:ext cx="1032510" cy="27149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创新应用</a:t>
            </a:r>
          </a:p>
        </p:txBody>
      </p: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AB26192F-432B-4992-A29B-DA63B3408385}"/>
              </a:ext>
            </a:extLst>
          </p:cNvPr>
          <p:cNvCxnSpPr>
            <a:cxnSpLocks/>
          </p:cNvCxnSpPr>
          <p:nvPr/>
        </p:nvCxnSpPr>
        <p:spPr>
          <a:xfrm>
            <a:off x="7494028" y="2356262"/>
            <a:ext cx="441575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82086F32-E1D4-49D4-AA62-271A9AC598A8}"/>
              </a:ext>
            </a:extLst>
          </p:cNvPr>
          <p:cNvCxnSpPr>
            <a:cxnSpLocks/>
          </p:cNvCxnSpPr>
          <p:nvPr/>
        </p:nvCxnSpPr>
        <p:spPr>
          <a:xfrm>
            <a:off x="7517627" y="3325576"/>
            <a:ext cx="441575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>
            <a:extLst>
              <a:ext uri="{FF2B5EF4-FFF2-40B4-BE49-F238E27FC236}">
                <a16:creationId xmlns:a16="http://schemas.microsoft.com/office/drawing/2014/main" id="{D72F7245-801B-4B5F-9B39-94440CB433A8}"/>
              </a:ext>
            </a:extLst>
          </p:cNvPr>
          <p:cNvSpPr/>
          <p:nvPr/>
        </p:nvSpPr>
        <p:spPr bwMode="auto">
          <a:xfrm>
            <a:off x="510659" y="1976064"/>
            <a:ext cx="1046583" cy="1538676"/>
          </a:xfrm>
          <a:prstGeom prst="rect">
            <a:avLst/>
          </a:prstGeom>
          <a:solidFill>
            <a:srgbClr val="C4C7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332A00E5-16EF-4964-AD71-3F17A926AB0E}"/>
              </a:ext>
            </a:extLst>
          </p:cNvPr>
          <p:cNvSpPr/>
          <p:nvPr/>
        </p:nvSpPr>
        <p:spPr bwMode="auto">
          <a:xfrm>
            <a:off x="3108016" y="2452373"/>
            <a:ext cx="3552273" cy="1020339"/>
          </a:xfrm>
          <a:prstGeom prst="rect">
            <a:avLst/>
          </a:prstGeom>
          <a:solidFill>
            <a:srgbClr val="C4C7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7CBC6284-5207-4A51-89CB-CEDF7D9C7B52}"/>
              </a:ext>
            </a:extLst>
          </p:cNvPr>
          <p:cNvSpPr/>
          <p:nvPr/>
        </p:nvSpPr>
        <p:spPr bwMode="auto">
          <a:xfrm>
            <a:off x="686363" y="958068"/>
            <a:ext cx="3384207" cy="819533"/>
          </a:xfrm>
          <a:prstGeom prst="rect">
            <a:avLst/>
          </a:prstGeom>
          <a:solidFill>
            <a:srgbClr val="C4C7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grpSp>
        <p:nvGrpSpPr>
          <p:cNvPr id="155" name="组合 2">
            <a:extLst>
              <a:ext uri="{FF2B5EF4-FFF2-40B4-BE49-F238E27FC236}">
                <a16:creationId xmlns:a16="http://schemas.microsoft.com/office/drawing/2014/main" id="{BDE44623-FDCF-481A-8B0C-3FE3EC1CD34A}"/>
              </a:ext>
            </a:extLst>
          </p:cNvPr>
          <p:cNvGrpSpPr>
            <a:grpSpLocks/>
          </p:cNvGrpSpPr>
          <p:nvPr/>
        </p:nvGrpSpPr>
        <p:grpSpPr bwMode="auto">
          <a:xfrm>
            <a:off x="926789" y="992503"/>
            <a:ext cx="3049331" cy="658239"/>
            <a:chOff x="1774336" y="1763295"/>
            <a:chExt cx="4484688" cy="1268184"/>
          </a:xfrm>
        </p:grpSpPr>
        <p:grpSp>
          <p:nvGrpSpPr>
            <p:cNvPr id="194" name="组合 39">
              <a:extLst>
                <a:ext uri="{FF2B5EF4-FFF2-40B4-BE49-F238E27FC236}">
                  <a16:creationId xmlns:a16="http://schemas.microsoft.com/office/drawing/2014/main" id="{F6F48ECE-77F5-4FC7-9656-C84A540B64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4336" y="1955347"/>
              <a:ext cx="3590531" cy="1076132"/>
              <a:chOff x="2387599" y="2229041"/>
              <a:chExt cx="3590716" cy="1076017"/>
            </a:xfrm>
          </p:grpSpPr>
          <p:grpSp>
            <p:nvGrpSpPr>
              <p:cNvPr id="201" name="组合 7">
                <a:extLst>
                  <a:ext uri="{FF2B5EF4-FFF2-40B4-BE49-F238E27FC236}">
                    <a16:creationId xmlns:a16="http://schemas.microsoft.com/office/drawing/2014/main" id="{D12D1490-C1E0-4C46-B7A2-748CA02FBF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7599" y="2229041"/>
                <a:ext cx="3590716" cy="1076017"/>
                <a:chOff x="2387599" y="2228967"/>
                <a:chExt cx="3590716" cy="653933"/>
              </a:xfrm>
            </p:grpSpPr>
            <p:sp>
              <p:nvSpPr>
                <p:cNvPr id="207" name="矩形 206">
                  <a:extLst>
                    <a:ext uri="{FF2B5EF4-FFF2-40B4-BE49-F238E27FC236}">
                      <a16:creationId xmlns:a16="http://schemas.microsoft.com/office/drawing/2014/main" id="{DF1B34C0-CC44-4B23-BB80-AF3E13D3C38D}"/>
                    </a:ext>
                  </a:extLst>
                </p:cNvPr>
                <p:cNvSpPr/>
                <p:nvPr/>
              </p:nvSpPr>
              <p:spPr>
                <a:xfrm>
                  <a:off x="4792305" y="2373642"/>
                  <a:ext cx="1186010" cy="367476"/>
                </a:xfrm>
                <a:prstGeom prst="rect">
                  <a:avLst/>
                </a:prstGeom>
                <a:solidFill>
                  <a:srgbClr val="7BA7B7"/>
                </a:solidFill>
                <a:ln>
                  <a:solidFill>
                    <a:srgbClr val="5A8DA4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tIns="14400" bIns="14400" anchor="ctr"/>
                <a:lstStyle/>
                <a:p>
                  <a:pPr marL="0" marR="0" lvl="0" indent="0" algn="ctr" defTabSz="12191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微软雅黑"/>
                      <a:ea typeface="微软雅黑" pitchFamily="34" charset="-122"/>
                    </a:rPr>
                    <a:t>管理业务计划并评估绩效</a:t>
                  </a:r>
                </a:p>
              </p:txBody>
            </p:sp>
            <p:sp>
              <p:nvSpPr>
                <p:cNvPr id="208" name="梯形 5">
                  <a:extLst>
                    <a:ext uri="{FF2B5EF4-FFF2-40B4-BE49-F238E27FC236}">
                      <a16:creationId xmlns:a16="http://schemas.microsoft.com/office/drawing/2014/main" id="{AFC401FB-639D-4F36-81B3-FD0344A65F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257669" y="1358897"/>
                  <a:ext cx="653933" cy="2394073"/>
                </a:xfrm>
                <a:custGeom>
                  <a:avLst/>
                  <a:gdLst>
                    <a:gd name="T0" fmla="*/ 327025 w 654050"/>
                    <a:gd name="T1" fmla="*/ 0 h 2393718"/>
                    <a:gd name="T2" fmla="*/ 71357 w 654050"/>
                    <a:gd name="T3" fmla="*/ 1196859 h 2393718"/>
                    <a:gd name="T4" fmla="*/ 327025 w 654050"/>
                    <a:gd name="T5" fmla="*/ 2393718 h 2393718"/>
                    <a:gd name="T6" fmla="*/ 582693 w 654050"/>
                    <a:gd name="T7" fmla="*/ 1196859 h 2393718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95142 w 654050"/>
                    <a:gd name="T13" fmla="*/ 348206 h 2393718"/>
                    <a:gd name="T14" fmla="*/ 558908 w 654050"/>
                    <a:gd name="T15" fmla="*/ 2393718 h 23937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54050" h="2393718">
                      <a:moveTo>
                        <a:pt x="0" y="2393718"/>
                      </a:moveTo>
                      <a:lnTo>
                        <a:pt x="142714" y="0"/>
                      </a:lnTo>
                      <a:lnTo>
                        <a:pt x="511336" y="0"/>
                      </a:lnTo>
                      <a:lnTo>
                        <a:pt x="654050" y="2393718"/>
                      </a:lnTo>
                      <a:lnTo>
                        <a:pt x="0" y="2393718"/>
                      </a:lnTo>
                      <a:close/>
                    </a:path>
                  </a:pathLst>
                </a:custGeom>
                <a:solidFill>
                  <a:srgbClr val="7BA7B7"/>
                </a:solidFill>
                <a:ln w="9525">
                  <a:solidFill>
                    <a:srgbClr val="5A8DA4"/>
                  </a:solidFill>
                  <a:miter lim="800000"/>
                  <a:headEnd/>
                  <a:tailEnd/>
                </a:ln>
                <a:effectLst>
                  <a:outerShdw dist="38100" dir="5400000" algn="t" rotWithShape="0">
                    <a:srgbClr val="000000">
                      <a:alpha val="39998"/>
                    </a:srgbClr>
                  </a:outerShdw>
                </a:effectLst>
              </p:spPr>
              <p:txBody>
                <a:bodyPr rot="10800000" vert="eaVert" tIns="14400" bIns="14400" anchor="ctr"/>
                <a:lstStyle/>
                <a:p>
                  <a:pPr marL="0" marR="0" lvl="0" indent="0" defTabSz="12191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华文细黑"/>
                  </a:endParaRPr>
                </a:p>
              </p:txBody>
            </p:sp>
          </p:grpSp>
          <p:cxnSp>
            <p:nvCxnSpPr>
              <p:cNvPr id="202" name="直接连接符 5">
                <a:extLst>
                  <a:ext uri="{FF2B5EF4-FFF2-40B4-BE49-F238E27FC236}">
                    <a16:creationId xmlns:a16="http://schemas.microsoft.com/office/drawing/2014/main" id="{806398D5-4E1B-4792-AB10-B72F71F0352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852761" y="2281231"/>
                <a:ext cx="0" cy="979383"/>
              </a:xfrm>
              <a:prstGeom prst="line">
                <a:avLst/>
              </a:prstGeom>
              <a:noFill/>
              <a:ln w="3175" algn="ctr">
                <a:solidFill>
                  <a:srgbClr val="FFFF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" name="直接连接符 6">
                <a:extLst>
                  <a:ext uri="{FF2B5EF4-FFF2-40B4-BE49-F238E27FC236}">
                    <a16:creationId xmlns:a16="http://schemas.microsoft.com/office/drawing/2014/main" id="{75866FA9-9645-4963-87EA-73703F883F5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311572" y="2319327"/>
                <a:ext cx="0" cy="900017"/>
              </a:xfrm>
              <a:prstGeom prst="line">
                <a:avLst/>
              </a:prstGeom>
              <a:noFill/>
              <a:ln w="3175" algn="ctr">
                <a:solidFill>
                  <a:srgbClr val="FFFF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" name="直接连接符 7">
                <a:extLst>
                  <a:ext uri="{FF2B5EF4-FFF2-40B4-BE49-F238E27FC236}">
                    <a16:creationId xmlns:a16="http://schemas.microsoft.com/office/drawing/2014/main" id="{89C11DE4-C937-44B2-B696-1637071AD58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771971" y="2371710"/>
                <a:ext cx="0" cy="792077"/>
              </a:xfrm>
              <a:prstGeom prst="line">
                <a:avLst/>
              </a:prstGeom>
              <a:noFill/>
              <a:ln w="3175" algn="ctr">
                <a:solidFill>
                  <a:srgbClr val="FFFF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" name="直接连接符 8">
                <a:extLst>
                  <a:ext uri="{FF2B5EF4-FFF2-40B4-BE49-F238E27FC236}">
                    <a16:creationId xmlns:a16="http://schemas.microsoft.com/office/drawing/2014/main" id="{F57FE40E-1F3E-4516-ABC1-B537A13A023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294285" y="2419330"/>
                <a:ext cx="0" cy="684139"/>
              </a:xfrm>
              <a:prstGeom prst="line">
                <a:avLst/>
              </a:prstGeom>
              <a:noFill/>
              <a:ln w="3175" algn="ctr">
                <a:solidFill>
                  <a:srgbClr val="FFFF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" name="直接连接符 9">
                <a:extLst>
                  <a:ext uri="{FF2B5EF4-FFF2-40B4-BE49-F238E27FC236}">
                    <a16:creationId xmlns:a16="http://schemas.microsoft.com/office/drawing/2014/main" id="{761EBE76-9B18-4617-B384-F1559BA1602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781673" y="2466950"/>
                <a:ext cx="0" cy="600011"/>
              </a:xfrm>
              <a:prstGeom prst="line">
                <a:avLst/>
              </a:prstGeom>
              <a:noFill/>
              <a:ln w="3175" algn="ctr">
                <a:solidFill>
                  <a:srgbClr val="FFFF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95" name="TextBox 12">
              <a:extLst>
                <a:ext uri="{FF2B5EF4-FFF2-40B4-BE49-F238E27FC236}">
                  <a16:creationId xmlns:a16="http://schemas.microsoft.com/office/drawing/2014/main" id="{7AFAFAA7-7C9C-4CA3-8720-EF1FF5684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7032" y="1963094"/>
              <a:ext cx="528639" cy="966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12191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</a:t>
              </a:r>
              <a:endPara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12191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</a:t>
              </a:r>
            </a:p>
          </p:txBody>
        </p:sp>
        <p:sp>
          <p:nvSpPr>
            <p:cNvPr id="196" name="TextBox 13">
              <a:extLst>
                <a:ext uri="{FF2B5EF4-FFF2-40B4-BE49-F238E27FC236}">
                  <a16:creationId xmlns:a16="http://schemas.microsoft.com/office/drawing/2014/main" id="{3977B350-AF0E-4CD0-A3A3-256769C13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3232" y="1990439"/>
              <a:ext cx="528639" cy="966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12191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市场细分</a:t>
              </a:r>
            </a:p>
          </p:txBody>
        </p:sp>
        <p:sp>
          <p:nvSpPr>
            <p:cNvPr id="197" name="TextBox 14">
              <a:extLst>
                <a:ext uri="{FF2B5EF4-FFF2-40B4-BE49-F238E27FC236}">
                  <a16:creationId xmlns:a16="http://schemas.microsoft.com/office/drawing/2014/main" id="{39754B89-EEA9-436B-AA79-139156225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4999" y="2038379"/>
              <a:ext cx="528639" cy="966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12191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组合分析</a:t>
              </a:r>
            </a:p>
          </p:txBody>
        </p:sp>
        <p:sp>
          <p:nvSpPr>
            <p:cNvPr id="198" name="TextBox 15">
              <a:extLst>
                <a:ext uri="{FF2B5EF4-FFF2-40B4-BE49-F238E27FC236}">
                  <a16:creationId xmlns:a16="http://schemas.microsoft.com/office/drawing/2014/main" id="{15160F22-71CE-4C72-B0C9-5A49FF686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5446" y="2120064"/>
              <a:ext cx="757042" cy="762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12191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制定细分策略与计划</a:t>
              </a:r>
            </a:p>
          </p:txBody>
        </p:sp>
        <p:sp>
          <p:nvSpPr>
            <p:cNvPr id="199" name="TextBox 16">
              <a:extLst>
                <a:ext uri="{FF2B5EF4-FFF2-40B4-BE49-F238E27FC236}">
                  <a16:creationId xmlns:a16="http://schemas.microsoft.com/office/drawing/2014/main" id="{ADE9C646-79E4-4DF8-B831-16C740934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155" y="2120063"/>
              <a:ext cx="801354" cy="762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12191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整合优化业务计划</a:t>
              </a:r>
            </a:p>
          </p:txBody>
        </p:sp>
        <p:sp>
          <p:nvSpPr>
            <p:cNvPr id="200" name="TextBox 23">
              <a:extLst>
                <a:ext uri="{FF2B5EF4-FFF2-40B4-BE49-F238E27FC236}">
                  <a16:creationId xmlns:a16="http://schemas.microsoft.com/office/drawing/2014/main" id="{E2D3E799-1F75-4073-9FD2-38E18F0D9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7424" y="1763295"/>
              <a:ext cx="2641600" cy="381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市场管理流程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(MM)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6" name="TextBox 24">
            <a:extLst>
              <a:ext uri="{FF2B5EF4-FFF2-40B4-BE49-F238E27FC236}">
                <a16:creationId xmlns:a16="http://schemas.microsoft.com/office/drawing/2014/main" id="{892B128D-1547-40D4-BBBE-91208456A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630" y="2496733"/>
            <a:ext cx="1695752" cy="1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集成产品开发流程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(IPD)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AutoShape 48">
            <a:extLst>
              <a:ext uri="{FF2B5EF4-FFF2-40B4-BE49-F238E27FC236}">
                <a16:creationId xmlns:a16="http://schemas.microsoft.com/office/drawing/2014/main" id="{B35CB6F3-BAD2-4DF3-82A1-5A26BC1CA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698" y="1308277"/>
            <a:ext cx="556975" cy="252184"/>
          </a:xfrm>
          <a:prstGeom prst="flowChartDocument">
            <a:avLst/>
          </a:prstGeom>
          <a:solidFill>
            <a:srgbClr val="75A0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业务计划</a:t>
            </a:r>
          </a:p>
        </p:txBody>
      </p:sp>
      <p:sp>
        <p:nvSpPr>
          <p:cNvPr id="158" name="AutoShape 48">
            <a:extLst>
              <a:ext uri="{FF2B5EF4-FFF2-40B4-BE49-F238E27FC236}">
                <a16:creationId xmlns:a16="http://schemas.microsoft.com/office/drawing/2014/main" id="{2C7C2353-52A6-41BF-84D2-74D3D2DE0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497" y="2770072"/>
            <a:ext cx="556975" cy="219320"/>
          </a:xfrm>
          <a:prstGeom prst="flowChartDocument">
            <a:avLst/>
          </a:prstGeom>
          <a:solidFill>
            <a:srgbClr val="75A0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项目任务书</a:t>
            </a:r>
          </a:p>
        </p:txBody>
      </p:sp>
      <p:sp>
        <p:nvSpPr>
          <p:cNvPr id="159" name="Line 36">
            <a:extLst>
              <a:ext uri="{FF2B5EF4-FFF2-40B4-BE49-F238E27FC236}">
                <a16:creationId xmlns:a16="http://schemas.microsoft.com/office/drawing/2014/main" id="{33CA2D4F-13DD-49BC-991D-31DE8B1A86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1305" y="1378341"/>
            <a:ext cx="155192" cy="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cxnSp>
        <p:nvCxnSpPr>
          <p:cNvPr id="160" name="肘形连接符 49">
            <a:extLst>
              <a:ext uri="{FF2B5EF4-FFF2-40B4-BE49-F238E27FC236}">
                <a16:creationId xmlns:a16="http://schemas.microsoft.com/office/drawing/2014/main" id="{0DA9FE88-34B4-45B8-81AD-D8CD3323EF2A}"/>
              </a:ext>
            </a:extLst>
          </p:cNvPr>
          <p:cNvCxnSpPr>
            <a:cxnSpLocks noChangeShapeType="1"/>
            <a:stCxn id="158" idx="2"/>
          </p:cNvCxnSpPr>
          <p:nvPr/>
        </p:nvCxnSpPr>
        <p:spPr bwMode="auto">
          <a:xfrm rot="16200000" flipH="1">
            <a:off x="3687044" y="2797833"/>
            <a:ext cx="133774" cy="487893"/>
          </a:xfrm>
          <a:prstGeom prst="bentConnector2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1" name="Text Box 107">
            <a:extLst>
              <a:ext uri="{FF2B5EF4-FFF2-40B4-BE49-F238E27FC236}">
                <a16:creationId xmlns:a16="http://schemas.microsoft.com/office/drawing/2014/main" id="{B33D5351-F8EB-4C64-8FC5-659128ADB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686" y="3196323"/>
            <a:ext cx="1237002" cy="1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临时</a:t>
            </a:r>
            <a:r>
              <a:rPr kumimoji="0" lang="en-US" altLang="zh-CN" sz="9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紧急产品需求</a:t>
            </a:r>
          </a:p>
        </p:txBody>
      </p:sp>
      <p:sp>
        <p:nvSpPr>
          <p:cNvPr id="162" name="Text Box 107">
            <a:extLst>
              <a:ext uri="{FF2B5EF4-FFF2-40B4-BE49-F238E27FC236}">
                <a16:creationId xmlns:a16="http://schemas.microsoft.com/office/drawing/2014/main" id="{CB7E70D0-7710-4016-96A4-1DF0F3F34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468" y="2317146"/>
            <a:ext cx="854891" cy="1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中短期需求</a:t>
            </a:r>
          </a:p>
        </p:txBody>
      </p:sp>
      <p:cxnSp>
        <p:nvCxnSpPr>
          <p:cNvPr id="163" name="直接箭头连接符 65">
            <a:extLst>
              <a:ext uri="{FF2B5EF4-FFF2-40B4-BE49-F238E27FC236}">
                <a16:creationId xmlns:a16="http://schemas.microsoft.com/office/drawing/2014/main" id="{FC9CF6CA-E68A-488F-AC06-BD787C85A0CD}"/>
              </a:ext>
            </a:extLst>
          </p:cNvPr>
          <p:cNvCxnSpPr>
            <a:cxnSpLocks noChangeShapeType="1"/>
            <a:endCxn id="166" idx="1"/>
          </p:cNvCxnSpPr>
          <p:nvPr/>
        </p:nvCxnSpPr>
        <p:spPr bwMode="auto">
          <a:xfrm flipV="1">
            <a:off x="1401373" y="2171016"/>
            <a:ext cx="2036325" cy="0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" name="任意多边形 73">
            <a:extLst>
              <a:ext uri="{FF2B5EF4-FFF2-40B4-BE49-F238E27FC236}">
                <a16:creationId xmlns:a16="http://schemas.microsoft.com/office/drawing/2014/main" id="{A325AD5A-0455-494A-9600-04C23045F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035" y="1410417"/>
            <a:ext cx="145146" cy="731430"/>
          </a:xfrm>
          <a:custGeom>
            <a:avLst/>
            <a:gdLst>
              <a:gd name="T0" fmla="*/ 0 w 733646"/>
              <a:gd name="T1" fmla="*/ 1507981 h 1382233"/>
              <a:gd name="T2" fmla="*/ 0 w 733646"/>
              <a:gd name="T3" fmla="*/ 0 h 1382233"/>
              <a:gd name="T4" fmla="*/ 617286 w 733646"/>
              <a:gd name="T5" fmla="*/ 0 h 1382233"/>
              <a:gd name="T6" fmla="*/ 0 60000 65536"/>
              <a:gd name="T7" fmla="*/ 0 60000 65536"/>
              <a:gd name="T8" fmla="*/ 0 60000 65536"/>
              <a:gd name="T9" fmla="*/ 0 w 733646"/>
              <a:gd name="T10" fmla="*/ 0 h 1382233"/>
              <a:gd name="T11" fmla="*/ 733646 w 733646"/>
              <a:gd name="T12" fmla="*/ 1382233 h 13822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3646" h="1382233">
                <a:moveTo>
                  <a:pt x="0" y="1382233"/>
                </a:moveTo>
                <a:lnTo>
                  <a:pt x="0" y="0"/>
                </a:lnTo>
                <a:lnTo>
                  <a:pt x="733646" y="0"/>
                </a:lnTo>
              </a:path>
            </a:pathLst>
          </a:custGeom>
          <a:noFill/>
          <a:ln w="19050" algn="ctr">
            <a:solidFill>
              <a:srgbClr val="0070C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" name="Text Box 107">
            <a:extLst>
              <a:ext uri="{FF2B5EF4-FFF2-40B4-BE49-F238E27FC236}">
                <a16:creationId xmlns:a16="http://schemas.microsoft.com/office/drawing/2014/main" id="{7030D269-C840-44F8-B6F6-29A342AE3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286" y="1799874"/>
            <a:ext cx="907716" cy="1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中长期需求</a:t>
            </a:r>
          </a:p>
        </p:txBody>
      </p:sp>
      <p:sp>
        <p:nvSpPr>
          <p:cNvPr id="166" name="AutoShape 48">
            <a:extLst>
              <a:ext uri="{FF2B5EF4-FFF2-40B4-BE49-F238E27FC236}">
                <a16:creationId xmlns:a16="http://schemas.microsoft.com/office/drawing/2014/main" id="{2FE7CEFB-7600-42F9-A83D-8D17DD87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698" y="2011069"/>
            <a:ext cx="556975" cy="319895"/>
          </a:xfrm>
          <a:prstGeom prst="flowChartDocument">
            <a:avLst/>
          </a:prstGeom>
          <a:solidFill>
            <a:srgbClr val="75A0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产品路标</a:t>
            </a:r>
          </a:p>
        </p:txBody>
      </p:sp>
      <p:sp>
        <p:nvSpPr>
          <p:cNvPr id="167" name="Line 36">
            <a:extLst>
              <a:ext uri="{FF2B5EF4-FFF2-40B4-BE49-F238E27FC236}">
                <a16:creationId xmlns:a16="http://schemas.microsoft.com/office/drawing/2014/main" id="{E6E71EC9-D5E9-494C-A52B-22745D405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969" y="1554907"/>
            <a:ext cx="0" cy="453845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168" name="Line 36">
            <a:extLst>
              <a:ext uri="{FF2B5EF4-FFF2-40B4-BE49-F238E27FC236}">
                <a16:creationId xmlns:a16="http://schemas.microsoft.com/office/drawing/2014/main" id="{68A5C2F4-67DD-4652-B73A-7C074EC0C8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8729" y="2313734"/>
            <a:ext cx="0" cy="453845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CF882AED-210E-4E6E-B0CB-E19A7AFCD8F9}"/>
              </a:ext>
            </a:extLst>
          </p:cNvPr>
          <p:cNvSpPr/>
          <p:nvPr/>
        </p:nvSpPr>
        <p:spPr bwMode="auto">
          <a:xfrm>
            <a:off x="677408" y="2128686"/>
            <a:ext cx="721955" cy="1210940"/>
          </a:xfrm>
          <a:prstGeom prst="rect">
            <a:avLst/>
          </a:prstGeom>
          <a:solidFill>
            <a:srgbClr val="7BA7B7"/>
          </a:solidFill>
          <a:ln>
            <a:solidFill>
              <a:srgbClr val="5A8DA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14400" bIns="1440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 pitchFamily="34" charset="-122"/>
              </a:rPr>
              <a:t>需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 pitchFamily="34" charset="-122"/>
            </a:endParaRPr>
          </a:p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 pitchFamily="34" charset="-122"/>
              </a:rPr>
              <a:t>求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 pitchFamily="34" charset="-122"/>
            </a:endParaRPr>
          </a:p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 pitchFamily="34" charset="-122"/>
              </a:rPr>
              <a:t>管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 pitchFamily="34" charset="-122"/>
            </a:endParaRPr>
          </a:p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 pitchFamily="34" charset="-122"/>
              </a:rPr>
              <a:t>理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 pitchFamily="34" charset="-122"/>
            </a:endParaRPr>
          </a:p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 pitchFamily="34" charset="-122"/>
              </a:rPr>
              <a:t>流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 pitchFamily="34" charset="-122"/>
            </a:endParaRPr>
          </a:p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 pitchFamily="34" charset="-122"/>
              </a:rPr>
              <a:t>程</a:t>
            </a:r>
          </a:p>
        </p:txBody>
      </p:sp>
      <p:sp>
        <p:nvSpPr>
          <p:cNvPr id="170" name="任意多边形 76">
            <a:extLst>
              <a:ext uri="{FF2B5EF4-FFF2-40B4-BE49-F238E27FC236}">
                <a16:creationId xmlns:a16="http://schemas.microsoft.com/office/drawing/2014/main" id="{B7954EF2-83EF-4D97-93DE-D137B34EC48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240069" y="1676841"/>
            <a:ext cx="259667" cy="1946170"/>
          </a:xfrm>
          <a:custGeom>
            <a:avLst/>
            <a:gdLst>
              <a:gd name="T0" fmla="*/ 0 w 435934"/>
              <a:gd name="T1" fmla="*/ 898316 h 903768"/>
              <a:gd name="T2" fmla="*/ 0 w 435934"/>
              <a:gd name="T3" fmla="*/ 0 h 903768"/>
              <a:gd name="T4" fmla="*/ 657191 w 435934"/>
              <a:gd name="T5" fmla="*/ 0 h 903768"/>
              <a:gd name="T6" fmla="*/ 0 60000 65536"/>
              <a:gd name="T7" fmla="*/ 0 60000 65536"/>
              <a:gd name="T8" fmla="*/ 0 60000 65536"/>
              <a:gd name="T9" fmla="*/ 0 w 435934"/>
              <a:gd name="T10" fmla="*/ 0 h 903768"/>
              <a:gd name="T11" fmla="*/ 435934 w 435934"/>
              <a:gd name="T12" fmla="*/ 903768 h 903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5934" h="903768">
                <a:moveTo>
                  <a:pt x="0" y="903768"/>
                </a:moveTo>
                <a:lnTo>
                  <a:pt x="0" y="0"/>
                </a:lnTo>
                <a:lnTo>
                  <a:pt x="435934" y="0"/>
                </a:lnTo>
              </a:path>
            </a:pathLst>
          </a:custGeom>
          <a:noFill/>
          <a:ln w="19050" algn="ctr">
            <a:solidFill>
              <a:srgbClr val="0070C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71" name="直接箭头连接符 65">
            <a:extLst>
              <a:ext uri="{FF2B5EF4-FFF2-40B4-BE49-F238E27FC236}">
                <a16:creationId xmlns:a16="http://schemas.microsoft.com/office/drawing/2014/main" id="{0B17DBFC-113E-4F3B-A8F3-7265B11BD4B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19199" y="3045434"/>
            <a:ext cx="2490947" cy="0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2" name="Text Box 107">
            <a:extLst>
              <a:ext uri="{FF2B5EF4-FFF2-40B4-BE49-F238E27FC236}">
                <a16:creationId xmlns:a16="http://schemas.microsoft.com/office/drawing/2014/main" id="{A4C7D45C-7BB1-4D2E-A53D-C5D55E097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7570" y="2893856"/>
            <a:ext cx="1100581" cy="1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（产品包需求）</a:t>
            </a:r>
          </a:p>
        </p:txBody>
      </p:sp>
      <p:sp>
        <p:nvSpPr>
          <p:cNvPr id="173" name="任意多边形 76">
            <a:extLst>
              <a:ext uri="{FF2B5EF4-FFF2-40B4-BE49-F238E27FC236}">
                <a16:creationId xmlns:a16="http://schemas.microsoft.com/office/drawing/2014/main" id="{60E8DE88-C5CA-462A-BA70-184686851EB2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3309899" y="1108788"/>
            <a:ext cx="240488" cy="4015722"/>
          </a:xfrm>
          <a:custGeom>
            <a:avLst/>
            <a:gdLst>
              <a:gd name="T0" fmla="*/ 0 w 435934"/>
              <a:gd name="T1" fmla="*/ 898316 h 903768"/>
              <a:gd name="T2" fmla="*/ 0 w 435934"/>
              <a:gd name="T3" fmla="*/ 0 h 903768"/>
              <a:gd name="T4" fmla="*/ 657191 w 435934"/>
              <a:gd name="T5" fmla="*/ 0 h 903768"/>
              <a:gd name="T6" fmla="*/ 0 60000 65536"/>
              <a:gd name="T7" fmla="*/ 0 60000 65536"/>
              <a:gd name="T8" fmla="*/ 0 60000 65536"/>
              <a:gd name="T9" fmla="*/ 0 w 435934"/>
              <a:gd name="T10" fmla="*/ 0 h 903768"/>
              <a:gd name="T11" fmla="*/ 435934 w 435934"/>
              <a:gd name="T12" fmla="*/ 903768 h 903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5934" h="903768">
                <a:moveTo>
                  <a:pt x="0" y="903768"/>
                </a:moveTo>
                <a:lnTo>
                  <a:pt x="0" y="0"/>
                </a:lnTo>
                <a:lnTo>
                  <a:pt x="435934" y="0"/>
                </a:lnTo>
              </a:path>
            </a:pathLst>
          </a:custGeom>
          <a:noFill/>
          <a:ln w="19050" algn="ctr">
            <a:solidFill>
              <a:srgbClr val="0070C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" name="Text Box 107">
            <a:extLst>
              <a:ext uri="{FF2B5EF4-FFF2-40B4-BE49-F238E27FC236}">
                <a16:creationId xmlns:a16="http://schemas.microsoft.com/office/drawing/2014/main" id="{8D54E305-9628-49D1-B6F1-742226544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7052" y="3225404"/>
            <a:ext cx="1266099" cy="1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PCR</a:t>
            </a: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（计划变更请求）</a:t>
            </a:r>
          </a:p>
        </p:txBody>
      </p:sp>
      <p:grpSp>
        <p:nvGrpSpPr>
          <p:cNvPr id="175" name="组合 40">
            <a:extLst>
              <a:ext uri="{FF2B5EF4-FFF2-40B4-BE49-F238E27FC236}">
                <a16:creationId xmlns:a16="http://schemas.microsoft.com/office/drawing/2014/main" id="{634128F2-2426-40C7-A180-9E648E957FD3}"/>
              </a:ext>
            </a:extLst>
          </p:cNvPr>
          <p:cNvGrpSpPr>
            <a:grpSpLocks/>
          </p:cNvGrpSpPr>
          <p:nvPr/>
        </p:nvGrpSpPr>
        <p:grpSpPr bwMode="auto">
          <a:xfrm>
            <a:off x="3917254" y="2639300"/>
            <a:ext cx="2557852" cy="497593"/>
            <a:chOff x="2387600" y="2228850"/>
            <a:chExt cx="5943600" cy="1076210"/>
          </a:xfrm>
        </p:grpSpPr>
        <p:grpSp>
          <p:nvGrpSpPr>
            <p:cNvPr id="186" name="组合 41">
              <a:extLst>
                <a:ext uri="{FF2B5EF4-FFF2-40B4-BE49-F238E27FC236}">
                  <a16:creationId xmlns:a16="http://schemas.microsoft.com/office/drawing/2014/main" id="{B0D383A0-B602-42F5-9857-837F83ABB3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7600" y="2228850"/>
              <a:ext cx="5943600" cy="1076210"/>
              <a:chOff x="2387600" y="2228850"/>
              <a:chExt cx="5943600" cy="654050"/>
            </a:xfrm>
          </p:grpSpPr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FDCA281C-DD40-479C-AF52-9BAF2C06FAB6}"/>
                  </a:ext>
                </a:extLst>
              </p:cNvPr>
              <p:cNvSpPr/>
              <p:nvPr/>
            </p:nvSpPr>
            <p:spPr>
              <a:xfrm>
                <a:off x="4294086" y="2372871"/>
                <a:ext cx="4037114" cy="366008"/>
              </a:xfrm>
              <a:prstGeom prst="rect">
                <a:avLst/>
              </a:prstGeom>
              <a:solidFill>
                <a:srgbClr val="ABC7D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tIns="14400" bIns="14400" anchor="ctr"/>
              <a:lstStyle/>
              <a:p>
                <a:pPr marL="0" marR="0" lvl="0" indent="0" defTabSz="1219170" eaLnBrk="1" fontAlgn="auto" latinLnBrk="0" hangingPunct="1">
                  <a:lnSpc>
                    <a:spcPts val="288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</a:endParaRPr>
              </a:p>
            </p:txBody>
          </p:sp>
          <p:sp>
            <p:nvSpPr>
              <p:cNvPr id="193" name="梯形 48">
                <a:extLst>
                  <a:ext uri="{FF2B5EF4-FFF2-40B4-BE49-F238E27FC236}">
                    <a16:creationId xmlns:a16="http://schemas.microsoft.com/office/drawing/2014/main" id="{186CE7D1-FDFF-4052-B3B3-402D37422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013818" y="1602632"/>
                <a:ext cx="654050" cy="1906486"/>
              </a:xfrm>
              <a:custGeom>
                <a:avLst/>
                <a:gdLst>
                  <a:gd name="T0" fmla="*/ 327025 w 654050"/>
                  <a:gd name="T1" fmla="*/ 0 h 1907105"/>
                  <a:gd name="T2" fmla="*/ 71357 w 654050"/>
                  <a:gd name="T3" fmla="*/ 953553 h 1907105"/>
                  <a:gd name="T4" fmla="*/ 327025 w 654050"/>
                  <a:gd name="T5" fmla="*/ 1907105 h 1907105"/>
                  <a:gd name="T6" fmla="*/ 582693 w 654050"/>
                  <a:gd name="T7" fmla="*/ 953553 h 1907105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95142 w 654050"/>
                  <a:gd name="T13" fmla="*/ 277420 h 1907105"/>
                  <a:gd name="T14" fmla="*/ 558908 w 654050"/>
                  <a:gd name="T15" fmla="*/ 1907105 h 19071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54050" h="1907105">
                    <a:moveTo>
                      <a:pt x="0" y="1907105"/>
                    </a:moveTo>
                    <a:lnTo>
                      <a:pt x="142714" y="0"/>
                    </a:lnTo>
                    <a:lnTo>
                      <a:pt x="511336" y="0"/>
                    </a:lnTo>
                    <a:lnTo>
                      <a:pt x="654050" y="1907105"/>
                    </a:lnTo>
                    <a:close/>
                  </a:path>
                </a:pathLst>
              </a:custGeom>
              <a:solidFill>
                <a:srgbClr val="ABC7D1"/>
              </a:solidFill>
              <a:ln>
                <a:noFill/>
              </a:ln>
              <a:effectLst>
                <a:outerShdw dist="38100" dir="5400000" algn="t" rotWithShape="0">
                  <a:srgbClr val="000000">
                    <a:alpha val="39999"/>
                  </a:srgbClr>
                </a:outerShdw>
              </a:effectLst>
            </p:spPr>
            <p:txBody>
              <a:bodyPr rot="10800000" vert="eaVert" tIns="14400" bIns="14400" anchor="ctr"/>
              <a:lstStyle/>
              <a:p>
                <a:pPr marL="0" marR="0" lvl="0" indent="0" defTabSz="1219170" eaLnBrk="1" fontAlgn="auto" latinLnBrk="0" hangingPunct="1">
                  <a:lnSpc>
                    <a:spcPts val="288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187" name="直接连接符 24">
              <a:extLst>
                <a:ext uri="{FF2B5EF4-FFF2-40B4-BE49-F238E27FC236}">
                  <a16:creationId xmlns:a16="http://schemas.microsoft.com/office/drawing/2014/main" id="{29B1C0C1-6CEC-44E5-B9EC-73D1FF631E63}"/>
                </a:ext>
              </a:extLst>
            </p:cNvPr>
            <p:cNvCxnSpPr>
              <a:cxnSpLocks noChangeShapeType="1"/>
              <a:stCxn id="193" idx="1"/>
              <a:endCxn id="193" idx="3"/>
            </p:cNvCxnSpPr>
            <p:nvPr/>
          </p:nvCxnSpPr>
          <p:spPr bwMode="auto">
            <a:xfrm>
              <a:off x="3342101" y="2346449"/>
              <a:ext cx="0" cy="841012"/>
            </a:xfrm>
            <a:prstGeom prst="line">
              <a:avLst/>
            </a:prstGeom>
            <a:noFill/>
            <a:ln w="3175" algn="ctr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" name="直接连接符 25">
              <a:extLst>
                <a:ext uri="{FF2B5EF4-FFF2-40B4-BE49-F238E27FC236}">
                  <a16:creationId xmlns:a16="http://schemas.microsoft.com/office/drawing/2014/main" id="{672CCEC1-8218-4496-8F91-CC08259C4B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95534" y="2465831"/>
              <a:ext cx="0" cy="602250"/>
            </a:xfrm>
            <a:prstGeom prst="line">
              <a:avLst/>
            </a:prstGeom>
            <a:noFill/>
            <a:ln w="3175" algn="ctr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" name="直接连接符 26">
              <a:extLst>
                <a:ext uri="{FF2B5EF4-FFF2-40B4-BE49-F238E27FC236}">
                  <a16:creationId xmlns:a16="http://schemas.microsoft.com/office/drawing/2014/main" id="{124ED5F7-7999-421C-984D-8B74FD18BE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94084" y="2465831"/>
              <a:ext cx="0" cy="602250"/>
            </a:xfrm>
            <a:prstGeom prst="line">
              <a:avLst/>
            </a:prstGeom>
            <a:noFill/>
            <a:ln w="3175" algn="ctr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" name="直接连接符 27">
              <a:extLst>
                <a:ext uri="{FF2B5EF4-FFF2-40B4-BE49-F238E27FC236}">
                  <a16:creationId xmlns:a16="http://schemas.microsoft.com/office/drawing/2014/main" id="{A2C32F48-0917-4B2D-B253-812EC6242B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29148" y="2465831"/>
              <a:ext cx="0" cy="602250"/>
            </a:xfrm>
            <a:prstGeom prst="line">
              <a:avLst/>
            </a:prstGeom>
            <a:noFill/>
            <a:ln w="3175" algn="ctr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" name="直接连接符 28">
              <a:extLst>
                <a:ext uri="{FF2B5EF4-FFF2-40B4-BE49-F238E27FC236}">
                  <a16:creationId xmlns:a16="http://schemas.microsoft.com/office/drawing/2014/main" id="{7635CC68-3E2C-4617-8274-EC9D73974E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90029" y="2465831"/>
              <a:ext cx="0" cy="602250"/>
            </a:xfrm>
            <a:prstGeom prst="line">
              <a:avLst/>
            </a:prstGeom>
            <a:noFill/>
            <a:ln w="3175" algn="ctr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6" name="TextBox 38">
            <a:extLst>
              <a:ext uri="{FF2B5EF4-FFF2-40B4-BE49-F238E27FC236}">
                <a16:creationId xmlns:a16="http://schemas.microsoft.com/office/drawing/2014/main" id="{110B3320-E5B8-4FED-9C3E-0280AA064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546" y="2718557"/>
            <a:ext cx="359443" cy="31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  <p:sp>
        <p:nvSpPr>
          <p:cNvPr id="177" name="TextBox 39">
            <a:extLst>
              <a:ext uri="{FF2B5EF4-FFF2-40B4-BE49-F238E27FC236}">
                <a16:creationId xmlns:a16="http://schemas.microsoft.com/office/drawing/2014/main" id="{AF096684-0DF6-46CA-9D5C-30E9CC305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4863" y="2724998"/>
            <a:ext cx="359443" cy="31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</a:p>
        </p:txBody>
      </p:sp>
      <p:sp>
        <p:nvSpPr>
          <p:cNvPr id="178" name="TextBox 40">
            <a:extLst>
              <a:ext uri="{FF2B5EF4-FFF2-40B4-BE49-F238E27FC236}">
                <a16:creationId xmlns:a16="http://schemas.microsoft.com/office/drawing/2014/main" id="{BD50D397-7C9B-472C-87C0-B2A25DAEC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1488" y="2747437"/>
            <a:ext cx="47272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179" name="TextBox 41">
            <a:extLst>
              <a:ext uri="{FF2B5EF4-FFF2-40B4-BE49-F238E27FC236}">
                <a16:creationId xmlns:a16="http://schemas.microsoft.com/office/drawing/2014/main" id="{59738A46-C53A-46FB-9D6D-30E19E581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733" y="2705942"/>
            <a:ext cx="3989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</a:p>
        </p:txBody>
      </p:sp>
      <p:sp>
        <p:nvSpPr>
          <p:cNvPr id="180" name="TextBox 42">
            <a:extLst>
              <a:ext uri="{FF2B5EF4-FFF2-40B4-BE49-F238E27FC236}">
                <a16:creationId xmlns:a16="http://schemas.microsoft.com/office/drawing/2014/main" id="{1657A07D-F50D-4E19-A222-54211C61C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2331" y="2712441"/>
            <a:ext cx="2385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布</a:t>
            </a:r>
          </a:p>
        </p:txBody>
      </p:sp>
      <p:sp>
        <p:nvSpPr>
          <p:cNvPr id="181" name="TextBox 43">
            <a:extLst>
              <a:ext uri="{FF2B5EF4-FFF2-40B4-BE49-F238E27FC236}">
                <a16:creationId xmlns:a16="http://schemas.microsoft.com/office/drawing/2014/main" id="{EF0A8112-A534-45E6-AA0E-6E4C55A95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8083" y="2712441"/>
            <a:ext cx="4343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</a:p>
        </p:txBody>
      </p:sp>
      <p:sp>
        <p:nvSpPr>
          <p:cNvPr id="183" name="TextBox 107">
            <a:extLst>
              <a:ext uri="{FF2B5EF4-FFF2-40B4-BE49-F238E27FC236}">
                <a16:creationId xmlns:a16="http://schemas.microsoft.com/office/drawing/2014/main" id="{2B460BC4-C289-4155-866D-2DBAD577003D}"/>
              </a:ext>
            </a:extLst>
          </p:cNvPr>
          <p:cNvSpPr txBox="1"/>
          <p:nvPr/>
        </p:nvSpPr>
        <p:spPr>
          <a:xfrm>
            <a:off x="5560233" y="2968383"/>
            <a:ext cx="939633" cy="197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</a:rPr>
              <a:t>PCR</a:t>
            </a: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495" name="组合 494">
            <a:extLst>
              <a:ext uri="{FF2B5EF4-FFF2-40B4-BE49-F238E27FC236}">
                <a16:creationId xmlns:a16="http://schemas.microsoft.com/office/drawing/2014/main" id="{A3E857A3-E646-4380-8321-DB496CD861D4}"/>
              </a:ext>
            </a:extLst>
          </p:cNvPr>
          <p:cNvGrpSpPr/>
          <p:nvPr/>
        </p:nvGrpSpPr>
        <p:grpSpPr>
          <a:xfrm>
            <a:off x="7262859" y="4515820"/>
            <a:ext cx="4764546" cy="2005500"/>
            <a:chOff x="6398756" y="2370636"/>
            <a:chExt cx="5139133" cy="2663750"/>
          </a:xfrm>
        </p:grpSpPr>
        <p:sp>
          <p:nvSpPr>
            <p:cNvPr id="497" name="object 4">
              <a:extLst>
                <a:ext uri="{FF2B5EF4-FFF2-40B4-BE49-F238E27FC236}">
                  <a16:creationId xmlns:a16="http://schemas.microsoft.com/office/drawing/2014/main" id="{4B60CF25-D36B-46C6-ACFC-021F1C5BAAB0}"/>
                </a:ext>
              </a:extLst>
            </p:cNvPr>
            <p:cNvSpPr/>
            <p:nvPr/>
          </p:nvSpPr>
          <p:spPr>
            <a:xfrm>
              <a:off x="8362809" y="4296415"/>
              <a:ext cx="1016645" cy="7379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498" name="object 5">
              <a:extLst>
                <a:ext uri="{FF2B5EF4-FFF2-40B4-BE49-F238E27FC236}">
                  <a16:creationId xmlns:a16="http://schemas.microsoft.com/office/drawing/2014/main" id="{8BDA1E21-D01E-40D5-B966-F04181F0C596}"/>
                </a:ext>
              </a:extLst>
            </p:cNvPr>
            <p:cNvSpPr/>
            <p:nvPr/>
          </p:nvSpPr>
          <p:spPr>
            <a:xfrm>
              <a:off x="8437637" y="4773776"/>
              <a:ext cx="180621" cy="1806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499" name="object 7">
              <a:extLst>
                <a:ext uri="{FF2B5EF4-FFF2-40B4-BE49-F238E27FC236}">
                  <a16:creationId xmlns:a16="http://schemas.microsoft.com/office/drawing/2014/main" id="{18EF3F6F-65E0-4AE9-8B2D-4AF2141765E0}"/>
                </a:ext>
              </a:extLst>
            </p:cNvPr>
            <p:cNvSpPr/>
            <p:nvPr/>
          </p:nvSpPr>
          <p:spPr>
            <a:xfrm>
              <a:off x="8875432" y="4348259"/>
              <a:ext cx="359094" cy="542942"/>
            </a:xfrm>
            <a:custGeom>
              <a:avLst/>
              <a:gdLst/>
              <a:ahLst/>
              <a:cxnLst/>
              <a:rect l="l" t="t" r="r" b="b"/>
              <a:pathLst>
                <a:path w="212089" h="320675">
                  <a:moveTo>
                    <a:pt x="212089" y="0"/>
                  </a:moveTo>
                  <a:lnTo>
                    <a:pt x="0" y="212128"/>
                  </a:lnTo>
                  <a:lnTo>
                    <a:pt x="0" y="320090"/>
                  </a:lnTo>
                  <a:lnTo>
                    <a:pt x="212089" y="107950"/>
                  </a:lnTo>
                  <a:lnTo>
                    <a:pt x="212089" y="0"/>
                  </a:lnTo>
                  <a:close/>
                </a:path>
              </a:pathLst>
            </a:custGeom>
            <a:solidFill>
              <a:srgbClr val="527A00"/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00" name="object 8">
              <a:extLst>
                <a:ext uri="{FF2B5EF4-FFF2-40B4-BE49-F238E27FC236}">
                  <a16:creationId xmlns:a16="http://schemas.microsoft.com/office/drawing/2014/main" id="{0C617BA0-DEC9-46D9-9E46-D0F309B66E3E}"/>
                </a:ext>
              </a:extLst>
            </p:cNvPr>
            <p:cNvSpPr/>
            <p:nvPr/>
          </p:nvSpPr>
          <p:spPr>
            <a:xfrm>
              <a:off x="8416565" y="4348259"/>
              <a:ext cx="818174" cy="360169"/>
            </a:xfrm>
            <a:custGeom>
              <a:avLst/>
              <a:gdLst/>
              <a:ahLst/>
              <a:cxnLst/>
              <a:rect l="l" t="t" r="r" b="b"/>
              <a:pathLst>
                <a:path w="483235" h="212725">
                  <a:moveTo>
                    <a:pt x="483107" y="0"/>
                  </a:moveTo>
                  <a:lnTo>
                    <a:pt x="212089" y="0"/>
                  </a:lnTo>
                  <a:lnTo>
                    <a:pt x="0" y="212128"/>
                  </a:lnTo>
                  <a:lnTo>
                    <a:pt x="271017" y="212128"/>
                  </a:lnTo>
                  <a:lnTo>
                    <a:pt x="483107" y="0"/>
                  </a:lnTo>
                  <a:close/>
                </a:path>
              </a:pathLst>
            </a:custGeom>
            <a:solidFill>
              <a:srgbClr val="84AC31"/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01" name="object 9">
              <a:extLst>
                <a:ext uri="{FF2B5EF4-FFF2-40B4-BE49-F238E27FC236}">
                  <a16:creationId xmlns:a16="http://schemas.microsoft.com/office/drawing/2014/main" id="{7D0271D9-FB14-4FA5-98C4-2E60C24449E7}"/>
                </a:ext>
              </a:extLst>
            </p:cNvPr>
            <p:cNvSpPr/>
            <p:nvPr/>
          </p:nvSpPr>
          <p:spPr>
            <a:xfrm>
              <a:off x="8416565" y="4348259"/>
              <a:ext cx="818174" cy="542942"/>
            </a:xfrm>
            <a:custGeom>
              <a:avLst/>
              <a:gdLst/>
              <a:ahLst/>
              <a:cxnLst/>
              <a:rect l="l" t="t" r="r" b="b"/>
              <a:pathLst>
                <a:path w="483235" h="320675">
                  <a:moveTo>
                    <a:pt x="0" y="212128"/>
                  </a:moveTo>
                  <a:lnTo>
                    <a:pt x="212089" y="0"/>
                  </a:lnTo>
                  <a:lnTo>
                    <a:pt x="483107" y="0"/>
                  </a:lnTo>
                  <a:lnTo>
                    <a:pt x="483107" y="107950"/>
                  </a:lnTo>
                  <a:lnTo>
                    <a:pt x="271017" y="320090"/>
                  </a:lnTo>
                  <a:lnTo>
                    <a:pt x="0" y="320090"/>
                  </a:lnTo>
                  <a:lnTo>
                    <a:pt x="0" y="212128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02" name="object 10">
              <a:extLst>
                <a:ext uri="{FF2B5EF4-FFF2-40B4-BE49-F238E27FC236}">
                  <a16:creationId xmlns:a16="http://schemas.microsoft.com/office/drawing/2014/main" id="{18BA5880-F49C-45BD-B771-218EA8399F6E}"/>
                </a:ext>
              </a:extLst>
            </p:cNvPr>
            <p:cNvSpPr/>
            <p:nvPr/>
          </p:nvSpPr>
          <p:spPr>
            <a:xfrm>
              <a:off x="8416565" y="4348259"/>
              <a:ext cx="818174" cy="360169"/>
            </a:xfrm>
            <a:custGeom>
              <a:avLst/>
              <a:gdLst/>
              <a:ahLst/>
              <a:cxnLst/>
              <a:rect l="l" t="t" r="r" b="b"/>
              <a:pathLst>
                <a:path w="483235" h="212725">
                  <a:moveTo>
                    <a:pt x="0" y="212128"/>
                  </a:moveTo>
                  <a:lnTo>
                    <a:pt x="271017" y="212128"/>
                  </a:lnTo>
                  <a:lnTo>
                    <a:pt x="483107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03" name="object 11">
              <a:extLst>
                <a:ext uri="{FF2B5EF4-FFF2-40B4-BE49-F238E27FC236}">
                  <a16:creationId xmlns:a16="http://schemas.microsoft.com/office/drawing/2014/main" id="{9626A2CB-4B03-4164-BE76-91EF3FE7BE42}"/>
                </a:ext>
              </a:extLst>
            </p:cNvPr>
            <p:cNvSpPr/>
            <p:nvPr/>
          </p:nvSpPr>
          <p:spPr>
            <a:xfrm>
              <a:off x="8875432" y="4707418"/>
              <a:ext cx="0" cy="183848"/>
            </a:xfrm>
            <a:custGeom>
              <a:avLst/>
              <a:gdLst/>
              <a:ahLst/>
              <a:cxnLst/>
              <a:rect l="l" t="t" r="r" b="b"/>
              <a:pathLst>
                <a:path h="108585">
                  <a:moveTo>
                    <a:pt x="0" y="0"/>
                  </a:moveTo>
                  <a:lnTo>
                    <a:pt x="0" y="107962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04" name="object 12">
              <a:extLst>
                <a:ext uri="{FF2B5EF4-FFF2-40B4-BE49-F238E27FC236}">
                  <a16:creationId xmlns:a16="http://schemas.microsoft.com/office/drawing/2014/main" id="{29FC9214-DE56-4D3C-B8A7-3C785B6CF8B3}"/>
                </a:ext>
              </a:extLst>
            </p:cNvPr>
            <p:cNvSpPr/>
            <p:nvPr/>
          </p:nvSpPr>
          <p:spPr>
            <a:xfrm>
              <a:off x="9198830" y="4296415"/>
              <a:ext cx="1014065" cy="737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05" name="object 13">
              <a:extLst>
                <a:ext uri="{FF2B5EF4-FFF2-40B4-BE49-F238E27FC236}">
                  <a16:creationId xmlns:a16="http://schemas.microsoft.com/office/drawing/2014/main" id="{0C10A0D9-6A4A-4B48-8101-FB70B09A7590}"/>
                </a:ext>
              </a:extLst>
            </p:cNvPr>
            <p:cNvSpPr/>
            <p:nvPr/>
          </p:nvSpPr>
          <p:spPr>
            <a:xfrm>
              <a:off x="9271081" y="4773776"/>
              <a:ext cx="180621" cy="1806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06" name="object 14">
              <a:extLst>
                <a:ext uri="{FF2B5EF4-FFF2-40B4-BE49-F238E27FC236}">
                  <a16:creationId xmlns:a16="http://schemas.microsoft.com/office/drawing/2014/main" id="{F10DB0BF-5BC8-4F03-9CD5-7FFC7176B4AF}"/>
                </a:ext>
              </a:extLst>
            </p:cNvPr>
            <p:cNvSpPr/>
            <p:nvPr/>
          </p:nvSpPr>
          <p:spPr>
            <a:xfrm>
              <a:off x="9710164" y="4348259"/>
              <a:ext cx="360169" cy="542942"/>
            </a:xfrm>
            <a:custGeom>
              <a:avLst/>
              <a:gdLst/>
              <a:ahLst/>
              <a:cxnLst/>
              <a:rect l="l" t="t" r="r" b="b"/>
              <a:pathLst>
                <a:path w="212725" h="320675">
                  <a:moveTo>
                    <a:pt x="212217" y="0"/>
                  </a:moveTo>
                  <a:lnTo>
                    <a:pt x="0" y="212128"/>
                  </a:lnTo>
                  <a:lnTo>
                    <a:pt x="0" y="320090"/>
                  </a:lnTo>
                  <a:lnTo>
                    <a:pt x="212217" y="107950"/>
                  </a:lnTo>
                  <a:lnTo>
                    <a:pt x="212217" y="0"/>
                  </a:lnTo>
                  <a:close/>
                </a:path>
              </a:pathLst>
            </a:custGeom>
            <a:solidFill>
              <a:srgbClr val="527A00"/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07" name="object 15">
              <a:extLst>
                <a:ext uri="{FF2B5EF4-FFF2-40B4-BE49-F238E27FC236}">
                  <a16:creationId xmlns:a16="http://schemas.microsoft.com/office/drawing/2014/main" id="{475191EF-0707-4D46-B6F4-3E0C8A39424A}"/>
                </a:ext>
              </a:extLst>
            </p:cNvPr>
            <p:cNvSpPr/>
            <p:nvPr/>
          </p:nvSpPr>
          <p:spPr>
            <a:xfrm>
              <a:off x="9251296" y="4348259"/>
              <a:ext cx="818174" cy="360169"/>
            </a:xfrm>
            <a:custGeom>
              <a:avLst/>
              <a:gdLst/>
              <a:ahLst/>
              <a:cxnLst/>
              <a:rect l="l" t="t" r="r" b="b"/>
              <a:pathLst>
                <a:path w="483235" h="212725">
                  <a:moveTo>
                    <a:pt x="483235" y="0"/>
                  </a:moveTo>
                  <a:lnTo>
                    <a:pt x="212089" y="0"/>
                  </a:lnTo>
                  <a:lnTo>
                    <a:pt x="0" y="212128"/>
                  </a:lnTo>
                  <a:lnTo>
                    <a:pt x="271017" y="212128"/>
                  </a:lnTo>
                  <a:lnTo>
                    <a:pt x="483235" y="0"/>
                  </a:lnTo>
                  <a:close/>
                </a:path>
              </a:pathLst>
            </a:custGeom>
            <a:solidFill>
              <a:srgbClr val="84AC31"/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08" name="object 16">
              <a:extLst>
                <a:ext uri="{FF2B5EF4-FFF2-40B4-BE49-F238E27FC236}">
                  <a16:creationId xmlns:a16="http://schemas.microsoft.com/office/drawing/2014/main" id="{A9C611B0-C084-476B-BDA2-9A9FF9B442AB}"/>
                </a:ext>
              </a:extLst>
            </p:cNvPr>
            <p:cNvSpPr/>
            <p:nvPr/>
          </p:nvSpPr>
          <p:spPr>
            <a:xfrm>
              <a:off x="9251296" y="4348259"/>
              <a:ext cx="818174" cy="542942"/>
            </a:xfrm>
            <a:custGeom>
              <a:avLst/>
              <a:gdLst/>
              <a:ahLst/>
              <a:cxnLst/>
              <a:rect l="l" t="t" r="r" b="b"/>
              <a:pathLst>
                <a:path w="483235" h="320675">
                  <a:moveTo>
                    <a:pt x="0" y="212128"/>
                  </a:moveTo>
                  <a:lnTo>
                    <a:pt x="212089" y="0"/>
                  </a:lnTo>
                  <a:lnTo>
                    <a:pt x="483235" y="0"/>
                  </a:lnTo>
                  <a:lnTo>
                    <a:pt x="483235" y="107950"/>
                  </a:lnTo>
                  <a:lnTo>
                    <a:pt x="271017" y="320090"/>
                  </a:lnTo>
                  <a:lnTo>
                    <a:pt x="0" y="320090"/>
                  </a:lnTo>
                  <a:lnTo>
                    <a:pt x="0" y="212128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09" name="object 17">
              <a:extLst>
                <a:ext uri="{FF2B5EF4-FFF2-40B4-BE49-F238E27FC236}">
                  <a16:creationId xmlns:a16="http://schemas.microsoft.com/office/drawing/2014/main" id="{EECC5213-4DCE-47A7-8104-6C4223CDE4E3}"/>
                </a:ext>
              </a:extLst>
            </p:cNvPr>
            <p:cNvSpPr/>
            <p:nvPr/>
          </p:nvSpPr>
          <p:spPr>
            <a:xfrm>
              <a:off x="9251296" y="4348259"/>
              <a:ext cx="818174" cy="360169"/>
            </a:xfrm>
            <a:custGeom>
              <a:avLst/>
              <a:gdLst/>
              <a:ahLst/>
              <a:cxnLst/>
              <a:rect l="l" t="t" r="r" b="b"/>
              <a:pathLst>
                <a:path w="483235" h="212725">
                  <a:moveTo>
                    <a:pt x="0" y="212128"/>
                  </a:moveTo>
                  <a:lnTo>
                    <a:pt x="271017" y="212128"/>
                  </a:lnTo>
                  <a:lnTo>
                    <a:pt x="483235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10" name="object 18">
              <a:extLst>
                <a:ext uri="{FF2B5EF4-FFF2-40B4-BE49-F238E27FC236}">
                  <a16:creationId xmlns:a16="http://schemas.microsoft.com/office/drawing/2014/main" id="{86A1D721-1F2A-4B6C-A1CC-37ADA82874E0}"/>
                </a:ext>
              </a:extLst>
            </p:cNvPr>
            <p:cNvSpPr/>
            <p:nvPr/>
          </p:nvSpPr>
          <p:spPr>
            <a:xfrm>
              <a:off x="9710163" y="4707418"/>
              <a:ext cx="0" cy="183848"/>
            </a:xfrm>
            <a:custGeom>
              <a:avLst/>
              <a:gdLst/>
              <a:ahLst/>
              <a:cxnLst/>
              <a:rect l="l" t="t" r="r" b="b"/>
              <a:pathLst>
                <a:path h="108585">
                  <a:moveTo>
                    <a:pt x="0" y="0"/>
                  </a:moveTo>
                  <a:lnTo>
                    <a:pt x="0" y="107962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11" name="object 19">
              <a:extLst>
                <a:ext uri="{FF2B5EF4-FFF2-40B4-BE49-F238E27FC236}">
                  <a16:creationId xmlns:a16="http://schemas.microsoft.com/office/drawing/2014/main" id="{58A0D303-B0F0-430C-BA01-4366B2DB339B}"/>
                </a:ext>
              </a:extLst>
            </p:cNvPr>
            <p:cNvSpPr txBox="1"/>
            <p:nvPr/>
          </p:nvSpPr>
          <p:spPr>
            <a:xfrm>
              <a:off x="9251295" y="4707421"/>
              <a:ext cx="481020" cy="235098"/>
            </a:xfrm>
            <a:prstGeom prst="rect">
              <a:avLst/>
            </a:prstGeom>
            <a:solidFill>
              <a:srgbClr val="669900"/>
            </a:solidFill>
          </p:spPr>
          <p:txBody>
            <a:bodyPr vert="horz" wrap="square" lIns="0" tIns="23653" rIns="0" bIns="0" rtlCol="0">
              <a:spAutoFit/>
            </a:bodyPr>
            <a:lstStyle/>
            <a:p>
              <a:pPr marL="88158" defTabSz="1548171">
                <a:spcBef>
                  <a:spcPts val="186"/>
                </a:spcBef>
              </a:pPr>
              <a:r>
                <a:rPr sz="1016" spc="-8" dirty="0">
                  <a:latin typeface="Arial"/>
                  <a:cs typeface="Arial"/>
                </a:rPr>
                <a:t>DC-4</a:t>
              </a:r>
              <a:endParaRPr sz="1016" dirty="0">
                <a:latin typeface="Arial"/>
                <a:cs typeface="Arial"/>
              </a:endParaRPr>
            </a:p>
          </p:txBody>
        </p:sp>
        <p:sp>
          <p:nvSpPr>
            <p:cNvPr id="512" name="object 20">
              <a:extLst>
                <a:ext uri="{FF2B5EF4-FFF2-40B4-BE49-F238E27FC236}">
                  <a16:creationId xmlns:a16="http://schemas.microsoft.com/office/drawing/2014/main" id="{90EE11FD-D3A8-40E7-A393-D1C98F83D848}"/>
                </a:ext>
              </a:extLst>
            </p:cNvPr>
            <p:cNvSpPr/>
            <p:nvPr/>
          </p:nvSpPr>
          <p:spPr>
            <a:xfrm>
              <a:off x="10019371" y="4296415"/>
              <a:ext cx="1014065" cy="7379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13" name="object 21">
              <a:extLst>
                <a:ext uri="{FF2B5EF4-FFF2-40B4-BE49-F238E27FC236}">
                  <a16:creationId xmlns:a16="http://schemas.microsoft.com/office/drawing/2014/main" id="{C2E3AB72-345B-4442-98C5-B88E00ACBF42}"/>
                </a:ext>
              </a:extLst>
            </p:cNvPr>
            <p:cNvSpPr/>
            <p:nvPr/>
          </p:nvSpPr>
          <p:spPr>
            <a:xfrm>
              <a:off x="10091622" y="4773776"/>
              <a:ext cx="180621" cy="1806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14" name="object 22">
              <a:extLst>
                <a:ext uri="{FF2B5EF4-FFF2-40B4-BE49-F238E27FC236}">
                  <a16:creationId xmlns:a16="http://schemas.microsoft.com/office/drawing/2014/main" id="{34DA9658-8F83-424E-9490-309B32BD7C3D}"/>
                </a:ext>
              </a:extLst>
            </p:cNvPr>
            <p:cNvSpPr/>
            <p:nvPr/>
          </p:nvSpPr>
          <p:spPr>
            <a:xfrm>
              <a:off x="10072270" y="4707421"/>
              <a:ext cx="459081" cy="183848"/>
            </a:xfrm>
            <a:custGeom>
              <a:avLst/>
              <a:gdLst/>
              <a:ahLst/>
              <a:cxnLst/>
              <a:rect l="l" t="t" r="r" b="b"/>
              <a:pathLst>
                <a:path w="271145" h="108585">
                  <a:moveTo>
                    <a:pt x="0" y="107961"/>
                  </a:moveTo>
                  <a:lnTo>
                    <a:pt x="271056" y="107961"/>
                  </a:lnTo>
                  <a:lnTo>
                    <a:pt x="271056" y="0"/>
                  </a:lnTo>
                  <a:lnTo>
                    <a:pt x="0" y="0"/>
                  </a:lnTo>
                  <a:lnTo>
                    <a:pt x="0" y="107961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15" name="object 23">
              <a:extLst>
                <a:ext uri="{FF2B5EF4-FFF2-40B4-BE49-F238E27FC236}">
                  <a16:creationId xmlns:a16="http://schemas.microsoft.com/office/drawing/2014/main" id="{355202ED-9420-449A-A487-19F236DC9385}"/>
                </a:ext>
              </a:extLst>
            </p:cNvPr>
            <p:cNvSpPr/>
            <p:nvPr/>
          </p:nvSpPr>
          <p:spPr>
            <a:xfrm>
              <a:off x="10531137" y="4348259"/>
              <a:ext cx="360169" cy="542942"/>
            </a:xfrm>
            <a:custGeom>
              <a:avLst/>
              <a:gdLst/>
              <a:ahLst/>
              <a:cxnLst/>
              <a:rect l="l" t="t" r="r" b="b"/>
              <a:pathLst>
                <a:path w="212725" h="320675">
                  <a:moveTo>
                    <a:pt x="212217" y="0"/>
                  </a:moveTo>
                  <a:lnTo>
                    <a:pt x="0" y="212128"/>
                  </a:lnTo>
                  <a:lnTo>
                    <a:pt x="0" y="320090"/>
                  </a:lnTo>
                  <a:lnTo>
                    <a:pt x="212217" y="107950"/>
                  </a:lnTo>
                  <a:lnTo>
                    <a:pt x="212217" y="0"/>
                  </a:lnTo>
                  <a:close/>
                </a:path>
              </a:pathLst>
            </a:custGeom>
            <a:solidFill>
              <a:srgbClr val="527A00"/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16" name="object 24">
              <a:extLst>
                <a:ext uri="{FF2B5EF4-FFF2-40B4-BE49-F238E27FC236}">
                  <a16:creationId xmlns:a16="http://schemas.microsoft.com/office/drawing/2014/main" id="{AD666B64-5E78-469C-B001-17B9278BBF49}"/>
                </a:ext>
              </a:extLst>
            </p:cNvPr>
            <p:cNvSpPr/>
            <p:nvPr/>
          </p:nvSpPr>
          <p:spPr>
            <a:xfrm>
              <a:off x="10072269" y="4348259"/>
              <a:ext cx="818174" cy="360169"/>
            </a:xfrm>
            <a:custGeom>
              <a:avLst/>
              <a:gdLst/>
              <a:ahLst/>
              <a:cxnLst/>
              <a:rect l="l" t="t" r="r" b="b"/>
              <a:pathLst>
                <a:path w="483235" h="212725">
                  <a:moveTo>
                    <a:pt x="483235" y="0"/>
                  </a:moveTo>
                  <a:lnTo>
                    <a:pt x="212089" y="0"/>
                  </a:lnTo>
                  <a:lnTo>
                    <a:pt x="0" y="212128"/>
                  </a:lnTo>
                  <a:lnTo>
                    <a:pt x="271017" y="212128"/>
                  </a:lnTo>
                  <a:lnTo>
                    <a:pt x="483235" y="0"/>
                  </a:lnTo>
                  <a:close/>
                </a:path>
              </a:pathLst>
            </a:custGeom>
            <a:solidFill>
              <a:srgbClr val="84AC31"/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17" name="object 25">
              <a:extLst>
                <a:ext uri="{FF2B5EF4-FFF2-40B4-BE49-F238E27FC236}">
                  <a16:creationId xmlns:a16="http://schemas.microsoft.com/office/drawing/2014/main" id="{5F006E04-A408-408F-9ECC-4BAE98CE5449}"/>
                </a:ext>
              </a:extLst>
            </p:cNvPr>
            <p:cNvSpPr/>
            <p:nvPr/>
          </p:nvSpPr>
          <p:spPr>
            <a:xfrm>
              <a:off x="10072269" y="4348259"/>
              <a:ext cx="818174" cy="542942"/>
            </a:xfrm>
            <a:custGeom>
              <a:avLst/>
              <a:gdLst/>
              <a:ahLst/>
              <a:cxnLst/>
              <a:rect l="l" t="t" r="r" b="b"/>
              <a:pathLst>
                <a:path w="483235" h="320675">
                  <a:moveTo>
                    <a:pt x="0" y="212128"/>
                  </a:moveTo>
                  <a:lnTo>
                    <a:pt x="212089" y="0"/>
                  </a:lnTo>
                  <a:lnTo>
                    <a:pt x="483235" y="0"/>
                  </a:lnTo>
                  <a:lnTo>
                    <a:pt x="483235" y="107950"/>
                  </a:lnTo>
                  <a:lnTo>
                    <a:pt x="271017" y="320090"/>
                  </a:lnTo>
                  <a:lnTo>
                    <a:pt x="0" y="320090"/>
                  </a:lnTo>
                  <a:lnTo>
                    <a:pt x="0" y="212128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18" name="object 26">
              <a:extLst>
                <a:ext uri="{FF2B5EF4-FFF2-40B4-BE49-F238E27FC236}">
                  <a16:creationId xmlns:a16="http://schemas.microsoft.com/office/drawing/2014/main" id="{DD513659-442E-47E9-B868-32A12F3D23F8}"/>
                </a:ext>
              </a:extLst>
            </p:cNvPr>
            <p:cNvSpPr/>
            <p:nvPr/>
          </p:nvSpPr>
          <p:spPr>
            <a:xfrm>
              <a:off x="10072269" y="4348259"/>
              <a:ext cx="818174" cy="360169"/>
            </a:xfrm>
            <a:custGeom>
              <a:avLst/>
              <a:gdLst/>
              <a:ahLst/>
              <a:cxnLst/>
              <a:rect l="l" t="t" r="r" b="b"/>
              <a:pathLst>
                <a:path w="483235" h="212725">
                  <a:moveTo>
                    <a:pt x="0" y="212128"/>
                  </a:moveTo>
                  <a:lnTo>
                    <a:pt x="271017" y="212128"/>
                  </a:lnTo>
                  <a:lnTo>
                    <a:pt x="483235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19" name="object 27">
              <a:extLst>
                <a:ext uri="{FF2B5EF4-FFF2-40B4-BE49-F238E27FC236}">
                  <a16:creationId xmlns:a16="http://schemas.microsoft.com/office/drawing/2014/main" id="{CBBF3F7E-167A-4324-B1AB-499C6D8C4E08}"/>
                </a:ext>
              </a:extLst>
            </p:cNvPr>
            <p:cNvSpPr/>
            <p:nvPr/>
          </p:nvSpPr>
          <p:spPr>
            <a:xfrm>
              <a:off x="10531136" y="4707418"/>
              <a:ext cx="0" cy="183848"/>
            </a:xfrm>
            <a:custGeom>
              <a:avLst/>
              <a:gdLst/>
              <a:ahLst/>
              <a:cxnLst/>
              <a:rect l="l" t="t" r="r" b="b"/>
              <a:pathLst>
                <a:path h="108585">
                  <a:moveTo>
                    <a:pt x="0" y="0"/>
                  </a:moveTo>
                  <a:lnTo>
                    <a:pt x="0" y="107962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20" name="object 28">
              <a:extLst>
                <a:ext uri="{FF2B5EF4-FFF2-40B4-BE49-F238E27FC236}">
                  <a16:creationId xmlns:a16="http://schemas.microsoft.com/office/drawing/2014/main" id="{0E99D72B-33DA-44CA-99E3-0B6987F195F6}"/>
                </a:ext>
              </a:extLst>
            </p:cNvPr>
            <p:cNvSpPr txBox="1"/>
            <p:nvPr/>
          </p:nvSpPr>
          <p:spPr>
            <a:xfrm>
              <a:off x="10183221" y="4762594"/>
              <a:ext cx="172021" cy="230511"/>
            </a:xfrm>
            <a:prstGeom prst="rect">
              <a:avLst/>
            </a:prstGeom>
          </p:spPr>
          <p:txBody>
            <a:bodyPr vert="horz" wrap="square" lIns="0" tIns="21503" rIns="0" bIns="0" rtlCol="0">
              <a:spAutoFit/>
            </a:bodyPr>
            <a:lstStyle/>
            <a:p>
              <a:pPr marL="21502" defTabSz="1548171">
                <a:spcBef>
                  <a:spcPts val="169"/>
                </a:spcBef>
              </a:pPr>
              <a:r>
                <a:rPr sz="1016" b="1" dirty="0">
                  <a:latin typeface="Arial"/>
                  <a:cs typeface="Arial"/>
                </a:rPr>
                <a:t>…</a:t>
              </a:r>
              <a:endParaRPr sz="1016">
                <a:latin typeface="Arial"/>
                <a:cs typeface="Arial"/>
              </a:endParaRPr>
            </a:p>
          </p:txBody>
        </p:sp>
        <p:sp>
          <p:nvSpPr>
            <p:cNvPr id="521" name="object 29">
              <a:extLst>
                <a:ext uri="{FF2B5EF4-FFF2-40B4-BE49-F238E27FC236}">
                  <a16:creationId xmlns:a16="http://schemas.microsoft.com/office/drawing/2014/main" id="{6F5B0A53-D751-4AFC-8884-000D8B38EA5C}"/>
                </a:ext>
              </a:extLst>
            </p:cNvPr>
            <p:cNvSpPr/>
            <p:nvPr/>
          </p:nvSpPr>
          <p:spPr>
            <a:xfrm>
              <a:off x="6734628" y="4291256"/>
              <a:ext cx="965039" cy="73797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22" name="object 30">
              <a:extLst>
                <a:ext uri="{FF2B5EF4-FFF2-40B4-BE49-F238E27FC236}">
                  <a16:creationId xmlns:a16="http://schemas.microsoft.com/office/drawing/2014/main" id="{A92A7D90-15E5-4FEE-A8EB-7BC333CE9B95}"/>
                </a:ext>
              </a:extLst>
            </p:cNvPr>
            <p:cNvSpPr/>
            <p:nvPr/>
          </p:nvSpPr>
          <p:spPr>
            <a:xfrm>
              <a:off x="6806876" y="4768615"/>
              <a:ext cx="180621" cy="1806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23" name="object 31">
              <a:extLst>
                <a:ext uri="{FF2B5EF4-FFF2-40B4-BE49-F238E27FC236}">
                  <a16:creationId xmlns:a16="http://schemas.microsoft.com/office/drawing/2014/main" id="{0DA5B231-C7B4-47F6-9772-625742E5BF00}"/>
                </a:ext>
              </a:extLst>
            </p:cNvPr>
            <p:cNvSpPr/>
            <p:nvPr/>
          </p:nvSpPr>
          <p:spPr>
            <a:xfrm>
              <a:off x="7197367" y="4343744"/>
              <a:ext cx="360169" cy="542942"/>
            </a:xfrm>
            <a:custGeom>
              <a:avLst/>
              <a:gdLst/>
              <a:ahLst/>
              <a:cxnLst/>
              <a:rect l="l" t="t" r="r" b="b"/>
              <a:pathLst>
                <a:path w="212725" h="320675">
                  <a:moveTo>
                    <a:pt x="212216" y="0"/>
                  </a:moveTo>
                  <a:lnTo>
                    <a:pt x="0" y="212140"/>
                  </a:lnTo>
                  <a:lnTo>
                    <a:pt x="0" y="320090"/>
                  </a:lnTo>
                  <a:lnTo>
                    <a:pt x="212216" y="107962"/>
                  </a:lnTo>
                  <a:lnTo>
                    <a:pt x="212216" y="0"/>
                  </a:lnTo>
                  <a:close/>
                </a:path>
              </a:pathLst>
            </a:custGeom>
            <a:solidFill>
              <a:srgbClr val="527A00"/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24" name="object 32">
              <a:extLst>
                <a:ext uri="{FF2B5EF4-FFF2-40B4-BE49-F238E27FC236}">
                  <a16:creationId xmlns:a16="http://schemas.microsoft.com/office/drawing/2014/main" id="{473552D2-9025-4893-A7AB-C56FA2C9CF71}"/>
                </a:ext>
              </a:extLst>
            </p:cNvPr>
            <p:cNvSpPr/>
            <p:nvPr/>
          </p:nvSpPr>
          <p:spPr>
            <a:xfrm>
              <a:off x="6787096" y="4343744"/>
              <a:ext cx="769793" cy="360169"/>
            </a:xfrm>
            <a:custGeom>
              <a:avLst/>
              <a:gdLst/>
              <a:ahLst/>
              <a:cxnLst/>
              <a:rect l="l" t="t" r="r" b="b"/>
              <a:pathLst>
                <a:path w="454660" h="212725">
                  <a:moveTo>
                    <a:pt x="454533" y="0"/>
                  </a:moveTo>
                  <a:lnTo>
                    <a:pt x="212217" y="0"/>
                  </a:lnTo>
                  <a:lnTo>
                    <a:pt x="0" y="212140"/>
                  </a:lnTo>
                  <a:lnTo>
                    <a:pt x="242316" y="212140"/>
                  </a:lnTo>
                  <a:lnTo>
                    <a:pt x="454533" y="0"/>
                  </a:lnTo>
                  <a:close/>
                </a:path>
              </a:pathLst>
            </a:custGeom>
            <a:solidFill>
              <a:srgbClr val="84AC31"/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25" name="object 33">
              <a:extLst>
                <a:ext uri="{FF2B5EF4-FFF2-40B4-BE49-F238E27FC236}">
                  <a16:creationId xmlns:a16="http://schemas.microsoft.com/office/drawing/2014/main" id="{34224104-8383-4E02-922E-119223D6180F}"/>
                </a:ext>
              </a:extLst>
            </p:cNvPr>
            <p:cNvSpPr/>
            <p:nvPr/>
          </p:nvSpPr>
          <p:spPr>
            <a:xfrm>
              <a:off x="6787096" y="4343744"/>
              <a:ext cx="769793" cy="542942"/>
            </a:xfrm>
            <a:custGeom>
              <a:avLst/>
              <a:gdLst/>
              <a:ahLst/>
              <a:cxnLst/>
              <a:rect l="l" t="t" r="r" b="b"/>
              <a:pathLst>
                <a:path w="454660" h="320675">
                  <a:moveTo>
                    <a:pt x="0" y="212140"/>
                  </a:moveTo>
                  <a:lnTo>
                    <a:pt x="212217" y="0"/>
                  </a:lnTo>
                  <a:lnTo>
                    <a:pt x="454533" y="0"/>
                  </a:lnTo>
                  <a:lnTo>
                    <a:pt x="454533" y="107962"/>
                  </a:lnTo>
                  <a:lnTo>
                    <a:pt x="242316" y="320090"/>
                  </a:lnTo>
                  <a:lnTo>
                    <a:pt x="0" y="320090"/>
                  </a:lnTo>
                  <a:lnTo>
                    <a:pt x="0" y="21214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26" name="object 34">
              <a:extLst>
                <a:ext uri="{FF2B5EF4-FFF2-40B4-BE49-F238E27FC236}">
                  <a16:creationId xmlns:a16="http://schemas.microsoft.com/office/drawing/2014/main" id="{C818D959-A4D9-4C83-80DA-3D10CDC157CC}"/>
                </a:ext>
              </a:extLst>
            </p:cNvPr>
            <p:cNvSpPr/>
            <p:nvPr/>
          </p:nvSpPr>
          <p:spPr>
            <a:xfrm>
              <a:off x="6787096" y="4343744"/>
              <a:ext cx="769793" cy="360169"/>
            </a:xfrm>
            <a:custGeom>
              <a:avLst/>
              <a:gdLst/>
              <a:ahLst/>
              <a:cxnLst/>
              <a:rect l="l" t="t" r="r" b="b"/>
              <a:pathLst>
                <a:path w="454660" h="212725">
                  <a:moveTo>
                    <a:pt x="0" y="212140"/>
                  </a:moveTo>
                  <a:lnTo>
                    <a:pt x="242316" y="212140"/>
                  </a:lnTo>
                  <a:lnTo>
                    <a:pt x="454533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27" name="object 35">
              <a:extLst>
                <a:ext uri="{FF2B5EF4-FFF2-40B4-BE49-F238E27FC236}">
                  <a16:creationId xmlns:a16="http://schemas.microsoft.com/office/drawing/2014/main" id="{651A750C-737E-4B80-8AC8-40CF75A775D8}"/>
                </a:ext>
              </a:extLst>
            </p:cNvPr>
            <p:cNvSpPr/>
            <p:nvPr/>
          </p:nvSpPr>
          <p:spPr>
            <a:xfrm>
              <a:off x="7197366" y="4702924"/>
              <a:ext cx="0" cy="182772"/>
            </a:xfrm>
            <a:custGeom>
              <a:avLst/>
              <a:gdLst/>
              <a:ahLst/>
              <a:cxnLst/>
              <a:rect l="l" t="t" r="r" b="b"/>
              <a:pathLst>
                <a:path h="107950">
                  <a:moveTo>
                    <a:pt x="0" y="0"/>
                  </a:moveTo>
                  <a:lnTo>
                    <a:pt x="0" y="10795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28" name="object 36">
              <a:extLst>
                <a:ext uri="{FF2B5EF4-FFF2-40B4-BE49-F238E27FC236}">
                  <a16:creationId xmlns:a16="http://schemas.microsoft.com/office/drawing/2014/main" id="{D31CDBBA-E73D-4A81-A944-D30AE2CE99B6}"/>
                </a:ext>
              </a:extLst>
            </p:cNvPr>
            <p:cNvSpPr txBox="1"/>
            <p:nvPr/>
          </p:nvSpPr>
          <p:spPr>
            <a:xfrm>
              <a:off x="6787096" y="4702906"/>
              <a:ext cx="420592" cy="240006"/>
            </a:xfrm>
            <a:prstGeom prst="rect">
              <a:avLst/>
            </a:prstGeom>
            <a:solidFill>
              <a:srgbClr val="669900"/>
            </a:solidFill>
          </p:spPr>
          <p:txBody>
            <a:bodyPr vert="horz" wrap="square" lIns="0" tIns="31179" rIns="0" bIns="0" rtlCol="0">
              <a:spAutoFit/>
            </a:bodyPr>
            <a:lstStyle/>
            <a:p>
              <a:pPr marL="30103" defTabSz="1548171">
                <a:lnSpc>
                  <a:spcPts val="1194"/>
                </a:lnSpc>
                <a:spcBef>
                  <a:spcPts val="245"/>
                </a:spcBef>
              </a:pPr>
              <a:r>
                <a:rPr sz="1016" spc="-8" dirty="0">
                  <a:latin typeface="Arial"/>
                  <a:cs typeface="Arial"/>
                </a:rPr>
                <a:t>DC-1</a:t>
              </a:r>
              <a:endParaRPr sz="1016" dirty="0">
                <a:latin typeface="Arial"/>
                <a:cs typeface="Arial"/>
              </a:endParaRPr>
            </a:p>
          </p:txBody>
        </p:sp>
        <p:sp>
          <p:nvSpPr>
            <p:cNvPr id="529" name="object 37">
              <a:extLst>
                <a:ext uri="{FF2B5EF4-FFF2-40B4-BE49-F238E27FC236}">
                  <a16:creationId xmlns:a16="http://schemas.microsoft.com/office/drawing/2014/main" id="{1284C0E1-98D8-4A34-9D3B-A19E40482A28}"/>
                </a:ext>
              </a:extLst>
            </p:cNvPr>
            <p:cNvSpPr/>
            <p:nvPr/>
          </p:nvSpPr>
          <p:spPr>
            <a:xfrm>
              <a:off x="7524206" y="4296415"/>
              <a:ext cx="1016645" cy="7379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30" name="object 38">
              <a:extLst>
                <a:ext uri="{FF2B5EF4-FFF2-40B4-BE49-F238E27FC236}">
                  <a16:creationId xmlns:a16="http://schemas.microsoft.com/office/drawing/2014/main" id="{7A82EFF0-2DA1-4DAF-B515-37699971C978}"/>
                </a:ext>
              </a:extLst>
            </p:cNvPr>
            <p:cNvSpPr/>
            <p:nvPr/>
          </p:nvSpPr>
          <p:spPr>
            <a:xfrm>
              <a:off x="7599034" y="4773776"/>
              <a:ext cx="180621" cy="1806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31" name="object 39">
              <a:extLst>
                <a:ext uri="{FF2B5EF4-FFF2-40B4-BE49-F238E27FC236}">
                  <a16:creationId xmlns:a16="http://schemas.microsoft.com/office/drawing/2014/main" id="{BCC3BBF8-5889-43D1-88BE-AFD59FED6394}"/>
                </a:ext>
              </a:extLst>
            </p:cNvPr>
            <p:cNvSpPr/>
            <p:nvPr/>
          </p:nvSpPr>
          <p:spPr>
            <a:xfrm>
              <a:off x="8036398" y="4348239"/>
              <a:ext cx="360169" cy="542942"/>
            </a:xfrm>
            <a:custGeom>
              <a:avLst/>
              <a:gdLst/>
              <a:ahLst/>
              <a:cxnLst/>
              <a:rect l="l" t="t" r="r" b="b"/>
              <a:pathLst>
                <a:path w="212725" h="320675">
                  <a:moveTo>
                    <a:pt x="212216" y="0"/>
                  </a:moveTo>
                  <a:lnTo>
                    <a:pt x="0" y="212140"/>
                  </a:lnTo>
                  <a:lnTo>
                    <a:pt x="0" y="320103"/>
                  </a:lnTo>
                  <a:lnTo>
                    <a:pt x="212216" y="107962"/>
                  </a:lnTo>
                  <a:lnTo>
                    <a:pt x="212216" y="0"/>
                  </a:lnTo>
                  <a:close/>
                </a:path>
              </a:pathLst>
            </a:custGeom>
            <a:solidFill>
              <a:srgbClr val="527A00"/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32" name="object 40">
              <a:extLst>
                <a:ext uri="{FF2B5EF4-FFF2-40B4-BE49-F238E27FC236}">
                  <a16:creationId xmlns:a16="http://schemas.microsoft.com/office/drawing/2014/main" id="{4A7DD43C-E792-4E9A-91B6-4B5619F024C6}"/>
                </a:ext>
              </a:extLst>
            </p:cNvPr>
            <p:cNvSpPr/>
            <p:nvPr/>
          </p:nvSpPr>
          <p:spPr>
            <a:xfrm>
              <a:off x="7577531" y="4348239"/>
              <a:ext cx="818174" cy="360169"/>
            </a:xfrm>
            <a:custGeom>
              <a:avLst/>
              <a:gdLst/>
              <a:ahLst/>
              <a:cxnLst/>
              <a:rect l="l" t="t" r="r" b="b"/>
              <a:pathLst>
                <a:path w="483235" h="212725">
                  <a:moveTo>
                    <a:pt x="483235" y="0"/>
                  </a:moveTo>
                  <a:lnTo>
                    <a:pt x="212090" y="0"/>
                  </a:lnTo>
                  <a:lnTo>
                    <a:pt x="0" y="212140"/>
                  </a:lnTo>
                  <a:lnTo>
                    <a:pt x="271018" y="212140"/>
                  </a:lnTo>
                  <a:lnTo>
                    <a:pt x="483235" y="0"/>
                  </a:lnTo>
                  <a:close/>
                </a:path>
              </a:pathLst>
            </a:custGeom>
            <a:solidFill>
              <a:srgbClr val="84AC31"/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33" name="object 41">
              <a:extLst>
                <a:ext uri="{FF2B5EF4-FFF2-40B4-BE49-F238E27FC236}">
                  <a16:creationId xmlns:a16="http://schemas.microsoft.com/office/drawing/2014/main" id="{2322C835-B05A-4949-804A-68493DBD4DFA}"/>
                </a:ext>
              </a:extLst>
            </p:cNvPr>
            <p:cNvSpPr/>
            <p:nvPr/>
          </p:nvSpPr>
          <p:spPr>
            <a:xfrm>
              <a:off x="7577531" y="4348239"/>
              <a:ext cx="818174" cy="542942"/>
            </a:xfrm>
            <a:custGeom>
              <a:avLst/>
              <a:gdLst/>
              <a:ahLst/>
              <a:cxnLst/>
              <a:rect l="l" t="t" r="r" b="b"/>
              <a:pathLst>
                <a:path w="483235" h="320675">
                  <a:moveTo>
                    <a:pt x="0" y="212140"/>
                  </a:moveTo>
                  <a:lnTo>
                    <a:pt x="212090" y="0"/>
                  </a:lnTo>
                  <a:lnTo>
                    <a:pt x="483235" y="0"/>
                  </a:lnTo>
                  <a:lnTo>
                    <a:pt x="483235" y="107962"/>
                  </a:lnTo>
                  <a:lnTo>
                    <a:pt x="271018" y="320103"/>
                  </a:lnTo>
                  <a:lnTo>
                    <a:pt x="0" y="320103"/>
                  </a:lnTo>
                  <a:lnTo>
                    <a:pt x="0" y="21214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34" name="object 43">
              <a:extLst>
                <a:ext uri="{FF2B5EF4-FFF2-40B4-BE49-F238E27FC236}">
                  <a16:creationId xmlns:a16="http://schemas.microsoft.com/office/drawing/2014/main" id="{8BE02575-CFAD-4FEC-9906-D51F0365EFC1}"/>
                </a:ext>
              </a:extLst>
            </p:cNvPr>
            <p:cNvSpPr/>
            <p:nvPr/>
          </p:nvSpPr>
          <p:spPr>
            <a:xfrm>
              <a:off x="8036397" y="4707418"/>
              <a:ext cx="0" cy="183848"/>
            </a:xfrm>
            <a:custGeom>
              <a:avLst/>
              <a:gdLst/>
              <a:ahLst/>
              <a:cxnLst/>
              <a:rect l="l" t="t" r="r" b="b"/>
              <a:pathLst>
                <a:path h="108585">
                  <a:moveTo>
                    <a:pt x="0" y="0"/>
                  </a:moveTo>
                  <a:lnTo>
                    <a:pt x="0" y="107962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35" name="object 46">
              <a:extLst>
                <a:ext uri="{FF2B5EF4-FFF2-40B4-BE49-F238E27FC236}">
                  <a16:creationId xmlns:a16="http://schemas.microsoft.com/office/drawing/2014/main" id="{07A1E6DD-E99B-41B4-8864-2D52864F2DF7}"/>
                </a:ext>
              </a:extLst>
            </p:cNvPr>
            <p:cNvSpPr/>
            <p:nvPr/>
          </p:nvSpPr>
          <p:spPr>
            <a:xfrm>
              <a:off x="7968019" y="4200945"/>
              <a:ext cx="1617859" cy="37672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36" name="object 51">
              <a:extLst>
                <a:ext uri="{FF2B5EF4-FFF2-40B4-BE49-F238E27FC236}">
                  <a16:creationId xmlns:a16="http://schemas.microsoft.com/office/drawing/2014/main" id="{144A76D0-FA99-4ABD-B6B2-5CFFBD0E3510}"/>
                </a:ext>
              </a:extLst>
            </p:cNvPr>
            <p:cNvSpPr/>
            <p:nvPr/>
          </p:nvSpPr>
          <p:spPr>
            <a:xfrm>
              <a:off x="11036233" y="4276633"/>
              <a:ext cx="0" cy="176320"/>
            </a:xfrm>
            <a:custGeom>
              <a:avLst/>
              <a:gdLst/>
              <a:ahLst/>
              <a:cxnLst/>
              <a:rect l="l" t="t" r="r" b="b"/>
              <a:pathLst>
                <a:path h="104139">
                  <a:moveTo>
                    <a:pt x="0" y="0"/>
                  </a:moveTo>
                  <a:lnTo>
                    <a:pt x="0" y="10356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37" name="object 52">
              <a:extLst>
                <a:ext uri="{FF2B5EF4-FFF2-40B4-BE49-F238E27FC236}">
                  <a16:creationId xmlns:a16="http://schemas.microsoft.com/office/drawing/2014/main" id="{2DFBD27C-1BF6-462C-B039-AAB369344713}"/>
                </a:ext>
              </a:extLst>
            </p:cNvPr>
            <p:cNvSpPr txBox="1"/>
            <p:nvPr/>
          </p:nvSpPr>
          <p:spPr>
            <a:xfrm>
              <a:off x="6398756" y="4276643"/>
              <a:ext cx="4627368" cy="208021"/>
            </a:xfrm>
            <a:prstGeom prst="rect">
              <a:avLst/>
            </a:prstGeom>
            <a:solidFill>
              <a:srgbClr val="FF9900"/>
            </a:solidFill>
          </p:spPr>
          <p:txBody>
            <a:bodyPr vert="horz" wrap="square" lIns="0" tIns="4301" rIns="0" bIns="0" rtlCol="0">
              <a:spAutoFit/>
            </a:bodyPr>
            <a:lstStyle/>
            <a:p>
              <a:pPr marL="13977" algn="ctr" defTabSz="1548171">
                <a:spcBef>
                  <a:spcPts val="34"/>
                </a:spcBef>
              </a:pPr>
              <a:r>
                <a:rPr sz="1016" dirty="0">
                  <a:latin typeface="微软雅黑"/>
                  <a:cs typeface="微软雅黑"/>
                </a:rPr>
                <a:t>统一</a:t>
              </a:r>
              <a:r>
                <a:rPr sz="1016" spc="-8" dirty="0">
                  <a:latin typeface="Calibri Light"/>
                  <a:cs typeface="Calibri Light"/>
                </a:rPr>
                <a:t>IT</a:t>
              </a:r>
              <a:r>
                <a:rPr sz="1016" dirty="0">
                  <a:latin typeface="微软雅黑"/>
                  <a:cs typeface="微软雅黑"/>
                </a:rPr>
                <a:t>基础设施资源池</a:t>
              </a:r>
              <a:endParaRPr sz="1016">
                <a:latin typeface="微软雅黑"/>
                <a:cs typeface="微软雅黑"/>
              </a:endParaRPr>
            </a:p>
          </p:txBody>
        </p:sp>
        <p:sp>
          <p:nvSpPr>
            <p:cNvPr id="538" name="object 53">
              <a:extLst>
                <a:ext uri="{FF2B5EF4-FFF2-40B4-BE49-F238E27FC236}">
                  <a16:creationId xmlns:a16="http://schemas.microsoft.com/office/drawing/2014/main" id="{5954481E-BF4E-4647-88D8-0494A2C15434}"/>
                </a:ext>
              </a:extLst>
            </p:cNvPr>
            <p:cNvSpPr/>
            <p:nvPr/>
          </p:nvSpPr>
          <p:spPr>
            <a:xfrm>
              <a:off x="8646643" y="3395886"/>
              <a:ext cx="1217908" cy="71216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39" name="object 54">
              <a:extLst>
                <a:ext uri="{FF2B5EF4-FFF2-40B4-BE49-F238E27FC236}">
                  <a16:creationId xmlns:a16="http://schemas.microsoft.com/office/drawing/2014/main" id="{F2C133D5-D888-41AA-AD64-8300808F5FA7}"/>
                </a:ext>
              </a:extLst>
            </p:cNvPr>
            <p:cNvSpPr/>
            <p:nvPr/>
          </p:nvSpPr>
          <p:spPr>
            <a:xfrm>
              <a:off x="8840166" y="3517162"/>
              <a:ext cx="874728" cy="42575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40" name="object 55">
              <a:extLst>
                <a:ext uri="{FF2B5EF4-FFF2-40B4-BE49-F238E27FC236}">
                  <a16:creationId xmlns:a16="http://schemas.microsoft.com/office/drawing/2014/main" id="{DE6A9082-F451-4CD8-A88A-E60EC6C4E777}"/>
                </a:ext>
              </a:extLst>
            </p:cNvPr>
            <p:cNvSpPr/>
            <p:nvPr/>
          </p:nvSpPr>
          <p:spPr>
            <a:xfrm>
              <a:off x="8748135" y="3464480"/>
              <a:ext cx="1016000" cy="510688"/>
            </a:xfrm>
            <a:custGeom>
              <a:avLst/>
              <a:gdLst/>
              <a:ahLst/>
              <a:cxnLst/>
              <a:rect l="l" t="t" r="r" b="b"/>
              <a:pathLst>
                <a:path w="600075" h="301625">
                  <a:moveTo>
                    <a:pt x="188722" y="60198"/>
                  </a:moveTo>
                  <a:lnTo>
                    <a:pt x="159990" y="65081"/>
                  </a:lnTo>
                  <a:lnTo>
                    <a:pt x="135651" y="78692"/>
                  </a:lnTo>
                  <a:lnTo>
                    <a:pt x="117623" y="99470"/>
                  </a:lnTo>
                  <a:lnTo>
                    <a:pt x="107823" y="125857"/>
                  </a:lnTo>
                  <a:lnTo>
                    <a:pt x="65365" y="134160"/>
                  </a:lnTo>
                  <a:lnTo>
                    <a:pt x="31146" y="155301"/>
                  </a:lnTo>
                  <a:lnTo>
                    <a:pt x="8310" y="183624"/>
                  </a:lnTo>
                  <a:lnTo>
                    <a:pt x="0" y="213474"/>
                  </a:lnTo>
                  <a:lnTo>
                    <a:pt x="0" y="218948"/>
                  </a:lnTo>
                  <a:lnTo>
                    <a:pt x="9485" y="250241"/>
                  </a:lnTo>
                  <a:lnTo>
                    <a:pt x="35401" y="276404"/>
                  </a:lnTo>
                  <a:lnTo>
                    <a:pt x="73937" y="294359"/>
                  </a:lnTo>
                  <a:lnTo>
                    <a:pt x="121285" y="301028"/>
                  </a:lnTo>
                  <a:lnTo>
                    <a:pt x="478663" y="301028"/>
                  </a:lnTo>
                  <a:lnTo>
                    <a:pt x="526010" y="294359"/>
                  </a:lnTo>
                  <a:lnTo>
                    <a:pt x="564546" y="276404"/>
                  </a:lnTo>
                  <a:lnTo>
                    <a:pt x="590462" y="250241"/>
                  </a:lnTo>
                  <a:lnTo>
                    <a:pt x="599948" y="218948"/>
                  </a:lnTo>
                  <a:lnTo>
                    <a:pt x="599948" y="213474"/>
                  </a:lnTo>
                  <a:lnTo>
                    <a:pt x="593951" y="187487"/>
                  </a:lnTo>
                  <a:lnTo>
                    <a:pt x="577214" y="161497"/>
                  </a:lnTo>
                  <a:lnTo>
                    <a:pt x="551620" y="139591"/>
                  </a:lnTo>
                  <a:lnTo>
                    <a:pt x="519049" y="125857"/>
                  </a:lnTo>
                  <a:lnTo>
                    <a:pt x="511388" y="85457"/>
                  </a:lnTo>
                  <a:lnTo>
                    <a:pt x="502665" y="71247"/>
                  </a:lnTo>
                  <a:lnTo>
                    <a:pt x="229235" y="71247"/>
                  </a:lnTo>
                  <a:lnTo>
                    <a:pt x="219065" y="67216"/>
                  </a:lnTo>
                  <a:lnTo>
                    <a:pt x="208930" y="63674"/>
                  </a:lnTo>
                  <a:lnTo>
                    <a:pt x="198820" y="61156"/>
                  </a:lnTo>
                  <a:lnTo>
                    <a:pt x="188722" y="60198"/>
                  </a:lnTo>
                  <a:close/>
                </a:path>
                <a:path w="600075" h="301625">
                  <a:moveTo>
                    <a:pt x="370713" y="0"/>
                  </a:moveTo>
                  <a:lnTo>
                    <a:pt x="326836" y="5738"/>
                  </a:lnTo>
                  <a:lnTo>
                    <a:pt x="287353" y="21240"/>
                  </a:lnTo>
                  <a:lnTo>
                    <a:pt x="254180" y="43934"/>
                  </a:lnTo>
                  <a:lnTo>
                    <a:pt x="229235" y="71247"/>
                  </a:lnTo>
                  <a:lnTo>
                    <a:pt x="502665" y="71247"/>
                  </a:lnTo>
                  <a:lnTo>
                    <a:pt x="490133" y="50831"/>
                  </a:lnTo>
                  <a:lnTo>
                    <a:pt x="457875" y="23819"/>
                  </a:lnTo>
                  <a:lnTo>
                    <a:pt x="417205" y="6261"/>
                  </a:lnTo>
                  <a:lnTo>
                    <a:pt x="370713" y="0"/>
                  </a:lnTo>
                  <a:close/>
                </a:path>
              </a:pathLst>
            </a:custGeom>
            <a:solidFill>
              <a:srgbClr val="0099FF">
                <a:alpha val="54116"/>
              </a:srgbClr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41" name="object 56">
              <a:extLst>
                <a:ext uri="{FF2B5EF4-FFF2-40B4-BE49-F238E27FC236}">
                  <a16:creationId xmlns:a16="http://schemas.microsoft.com/office/drawing/2014/main" id="{E943E739-9BAF-4449-9397-49F46A7AF394}"/>
                </a:ext>
              </a:extLst>
            </p:cNvPr>
            <p:cNvSpPr txBox="1"/>
            <p:nvPr/>
          </p:nvSpPr>
          <p:spPr>
            <a:xfrm>
              <a:off x="9010682" y="3604030"/>
              <a:ext cx="585735" cy="262810"/>
            </a:xfrm>
            <a:prstGeom prst="rect">
              <a:avLst/>
            </a:prstGeom>
          </p:spPr>
          <p:txBody>
            <a:bodyPr vert="horz" wrap="square" lIns="0" tIns="20428" rIns="0" bIns="0" rtlCol="0">
              <a:spAutoFit/>
            </a:bodyPr>
            <a:lstStyle/>
            <a:p>
              <a:pPr marL="21502" defTabSz="1548171">
                <a:spcBef>
                  <a:spcPts val="161"/>
                </a:spcBef>
              </a:pPr>
              <a:r>
                <a:rPr sz="1185" spc="-8" dirty="0">
                  <a:latin typeface="微软雅黑"/>
                  <a:cs typeface="微软雅黑"/>
                </a:rPr>
                <a:t>分析云</a:t>
              </a:r>
              <a:endParaRPr sz="1185" dirty="0">
                <a:latin typeface="微软雅黑"/>
                <a:cs typeface="微软雅黑"/>
              </a:endParaRPr>
            </a:p>
          </p:txBody>
        </p:sp>
        <p:sp>
          <p:nvSpPr>
            <p:cNvPr id="542" name="object 57">
              <a:extLst>
                <a:ext uri="{FF2B5EF4-FFF2-40B4-BE49-F238E27FC236}">
                  <a16:creationId xmlns:a16="http://schemas.microsoft.com/office/drawing/2014/main" id="{F56A8B58-444A-461B-B5D6-2230C5874160}"/>
                </a:ext>
              </a:extLst>
            </p:cNvPr>
            <p:cNvSpPr/>
            <p:nvPr/>
          </p:nvSpPr>
          <p:spPr>
            <a:xfrm>
              <a:off x="6615932" y="2851438"/>
              <a:ext cx="1334024" cy="8205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43" name="object 58">
              <a:extLst>
                <a:ext uri="{FF2B5EF4-FFF2-40B4-BE49-F238E27FC236}">
                  <a16:creationId xmlns:a16="http://schemas.microsoft.com/office/drawing/2014/main" id="{87C65C53-2886-4D61-8481-E4F305F96349}"/>
                </a:ext>
              </a:extLst>
            </p:cNvPr>
            <p:cNvSpPr/>
            <p:nvPr/>
          </p:nvSpPr>
          <p:spPr>
            <a:xfrm>
              <a:off x="6866225" y="3026901"/>
              <a:ext cx="874728" cy="42575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44" name="object 59">
              <a:extLst>
                <a:ext uri="{FF2B5EF4-FFF2-40B4-BE49-F238E27FC236}">
                  <a16:creationId xmlns:a16="http://schemas.microsoft.com/office/drawing/2014/main" id="{848BC8FD-6840-4E1C-96A3-61840F7D1E19}"/>
                </a:ext>
              </a:extLst>
            </p:cNvPr>
            <p:cNvSpPr/>
            <p:nvPr/>
          </p:nvSpPr>
          <p:spPr>
            <a:xfrm>
              <a:off x="6715706" y="2919603"/>
              <a:ext cx="1133189" cy="621426"/>
            </a:xfrm>
            <a:custGeom>
              <a:avLst/>
              <a:gdLst/>
              <a:ahLst/>
              <a:cxnLst/>
              <a:rect l="l" t="t" r="r" b="b"/>
              <a:pathLst>
                <a:path w="669289" h="367030">
                  <a:moveTo>
                    <a:pt x="210565" y="73279"/>
                  </a:moveTo>
                  <a:lnTo>
                    <a:pt x="178510" y="79226"/>
                  </a:lnTo>
                  <a:lnTo>
                    <a:pt x="151384" y="95805"/>
                  </a:lnTo>
                  <a:lnTo>
                    <a:pt x="131306" y="121124"/>
                  </a:lnTo>
                  <a:lnTo>
                    <a:pt x="120396" y="153289"/>
                  </a:lnTo>
                  <a:lnTo>
                    <a:pt x="73026" y="163403"/>
                  </a:lnTo>
                  <a:lnTo>
                    <a:pt x="34813" y="189150"/>
                  </a:lnTo>
                  <a:lnTo>
                    <a:pt x="9292" y="223637"/>
                  </a:lnTo>
                  <a:lnTo>
                    <a:pt x="0" y="259969"/>
                  </a:lnTo>
                  <a:lnTo>
                    <a:pt x="0" y="266700"/>
                  </a:lnTo>
                  <a:lnTo>
                    <a:pt x="10580" y="304766"/>
                  </a:lnTo>
                  <a:lnTo>
                    <a:pt x="39497" y="336629"/>
                  </a:lnTo>
                  <a:lnTo>
                    <a:pt x="82510" y="358515"/>
                  </a:lnTo>
                  <a:lnTo>
                    <a:pt x="135382" y="366649"/>
                  </a:lnTo>
                  <a:lnTo>
                    <a:pt x="533908" y="366649"/>
                  </a:lnTo>
                  <a:lnTo>
                    <a:pt x="586779" y="358515"/>
                  </a:lnTo>
                  <a:lnTo>
                    <a:pt x="629792" y="336629"/>
                  </a:lnTo>
                  <a:lnTo>
                    <a:pt x="658709" y="304766"/>
                  </a:lnTo>
                  <a:lnTo>
                    <a:pt x="669289" y="266700"/>
                  </a:lnTo>
                  <a:lnTo>
                    <a:pt x="669289" y="259969"/>
                  </a:lnTo>
                  <a:lnTo>
                    <a:pt x="662592" y="228298"/>
                  </a:lnTo>
                  <a:lnTo>
                    <a:pt x="643905" y="196627"/>
                  </a:lnTo>
                  <a:lnTo>
                    <a:pt x="615336" y="169957"/>
                  </a:lnTo>
                  <a:lnTo>
                    <a:pt x="578993" y="153289"/>
                  </a:lnTo>
                  <a:lnTo>
                    <a:pt x="570452" y="104087"/>
                  </a:lnTo>
                  <a:lnTo>
                    <a:pt x="560635" y="86614"/>
                  </a:lnTo>
                  <a:lnTo>
                    <a:pt x="255650" y="86614"/>
                  </a:lnTo>
                  <a:lnTo>
                    <a:pt x="244391" y="81744"/>
                  </a:lnTo>
                  <a:lnTo>
                    <a:pt x="233108" y="77469"/>
                  </a:lnTo>
                  <a:lnTo>
                    <a:pt x="221825" y="74433"/>
                  </a:lnTo>
                  <a:lnTo>
                    <a:pt x="210565" y="73279"/>
                  </a:lnTo>
                  <a:close/>
                </a:path>
                <a:path w="669289" h="367030">
                  <a:moveTo>
                    <a:pt x="413638" y="0"/>
                  </a:moveTo>
                  <a:lnTo>
                    <a:pt x="364628" y="6979"/>
                  </a:lnTo>
                  <a:lnTo>
                    <a:pt x="320548" y="25828"/>
                  </a:lnTo>
                  <a:lnTo>
                    <a:pt x="283515" y="53417"/>
                  </a:lnTo>
                  <a:lnTo>
                    <a:pt x="255650" y="86614"/>
                  </a:lnTo>
                  <a:lnTo>
                    <a:pt x="560635" y="86614"/>
                  </a:lnTo>
                  <a:lnTo>
                    <a:pt x="546757" y="61914"/>
                  </a:lnTo>
                  <a:lnTo>
                    <a:pt x="510797" y="29012"/>
                  </a:lnTo>
                  <a:lnTo>
                    <a:pt x="465461" y="7627"/>
                  </a:lnTo>
                  <a:lnTo>
                    <a:pt x="413638" y="0"/>
                  </a:lnTo>
                  <a:close/>
                </a:path>
              </a:pathLst>
            </a:custGeom>
            <a:solidFill>
              <a:srgbClr val="0099FF">
                <a:alpha val="54116"/>
              </a:srgbClr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45" name="object 60">
              <a:extLst>
                <a:ext uri="{FF2B5EF4-FFF2-40B4-BE49-F238E27FC236}">
                  <a16:creationId xmlns:a16="http://schemas.microsoft.com/office/drawing/2014/main" id="{A16F2E53-504A-4BA4-AC4D-D31ADC401755}"/>
                </a:ext>
              </a:extLst>
            </p:cNvPr>
            <p:cNvSpPr txBox="1"/>
            <p:nvPr/>
          </p:nvSpPr>
          <p:spPr>
            <a:xfrm>
              <a:off x="7036741" y="3114202"/>
              <a:ext cx="582934" cy="262810"/>
            </a:xfrm>
            <a:prstGeom prst="rect">
              <a:avLst/>
            </a:prstGeom>
          </p:spPr>
          <p:txBody>
            <a:bodyPr vert="horz" wrap="square" lIns="0" tIns="20428" rIns="0" bIns="0" rtlCol="0">
              <a:spAutoFit/>
            </a:bodyPr>
            <a:lstStyle/>
            <a:p>
              <a:pPr marL="21502" defTabSz="1548171">
                <a:spcBef>
                  <a:spcPts val="161"/>
                </a:spcBef>
              </a:pPr>
              <a:r>
                <a:rPr sz="1185" spc="-8" dirty="0">
                  <a:latin typeface="微软雅黑"/>
                  <a:cs typeface="微软雅黑"/>
                </a:rPr>
                <a:t>仿真云</a:t>
              </a:r>
              <a:endParaRPr sz="1185" dirty="0">
                <a:latin typeface="微软雅黑"/>
                <a:cs typeface="微软雅黑"/>
              </a:endParaRPr>
            </a:p>
          </p:txBody>
        </p:sp>
        <p:sp>
          <p:nvSpPr>
            <p:cNvPr id="546" name="object 61">
              <a:extLst>
                <a:ext uri="{FF2B5EF4-FFF2-40B4-BE49-F238E27FC236}">
                  <a16:creationId xmlns:a16="http://schemas.microsoft.com/office/drawing/2014/main" id="{5C5A9FB4-5C47-4037-B488-EE4DF8F0D74F}"/>
                </a:ext>
              </a:extLst>
            </p:cNvPr>
            <p:cNvSpPr/>
            <p:nvPr/>
          </p:nvSpPr>
          <p:spPr>
            <a:xfrm>
              <a:off x="7568070" y="2694038"/>
              <a:ext cx="1336604" cy="82312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47" name="object 62">
              <a:extLst>
                <a:ext uri="{FF2B5EF4-FFF2-40B4-BE49-F238E27FC236}">
                  <a16:creationId xmlns:a16="http://schemas.microsoft.com/office/drawing/2014/main" id="{3B369781-0735-4195-9852-EF676AC72CBB}"/>
                </a:ext>
              </a:extLst>
            </p:cNvPr>
            <p:cNvSpPr/>
            <p:nvPr/>
          </p:nvSpPr>
          <p:spPr>
            <a:xfrm>
              <a:off x="7671284" y="2779191"/>
              <a:ext cx="1174044" cy="60637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48" name="object 63">
              <a:extLst>
                <a:ext uri="{FF2B5EF4-FFF2-40B4-BE49-F238E27FC236}">
                  <a16:creationId xmlns:a16="http://schemas.microsoft.com/office/drawing/2014/main" id="{FE4B3F72-31EE-4E04-BA65-8E1A4C59BF0F}"/>
                </a:ext>
              </a:extLst>
            </p:cNvPr>
            <p:cNvSpPr/>
            <p:nvPr/>
          </p:nvSpPr>
          <p:spPr>
            <a:xfrm>
              <a:off x="7669994" y="2763063"/>
              <a:ext cx="1133189" cy="621426"/>
            </a:xfrm>
            <a:custGeom>
              <a:avLst/>
              <a:gdLst/>
              <a:ahLst/>
              <a:cxnLst/>
              <a:rect l="l" t="t" r="r" b="b"/>
              <a:pathLst>
                <a:path w="669289" h="367030">
                  <a:moveTo>
                    <a:pt x="210565" y="73279"/>
                  </a:moveTo>
                  <a:lnTo>
                    <a:pt x="178436" y="79208"/>
                  </a:lnTo>
                  <a:lnTo>
                    <a:pt x="151272" y="95757"/>
                  </a:lnTo>
                  <a:lnTo>
                    <a:pt x="131181" y="121070"/>
                  </a:lnTo>
                  <a:lnTo>
                    <a:pt x="120269" y="153289"/>
                  </a:lnTo>
                  <a:lnTo>
                    <a:pt x="72919" y="163385"/>
                  </a:lnTo>
                  <a:lnTo>
                    <a:pt x="34750" y="189103"/>
                  </a:lnTo>
                  <a:lnTo>
                    <a:pt x="9272" y="223583"/>
                  </a:lnTo>
                  <a:lnTo>
                    <a:pt x="0" y="259969"/>
                  </a:lnTo>
                  <a:lnTo>
                    <a:pt x="0" y="266573"/>
                  </a:lnTo>
                  <a:lnTo>
                    <a:pt x="10560" y="304692"/>
                  </a:lnTo>
                  <a:lnTo>
                    <a:pt x="39433" y="336550"/>
                  </a:lnTo>
                  <a:lnTo>
                    <a:pt x="82403" y="358405"/>
                  </a:lnTo>
                  <a:lnTo>
                    <a:pt x="135255" y="366522"/>
                  </a:lnTo>
                  <a:lnTo>
                    <a:pt x="533908" y="366522"/>
                  </a:lnTo>
                  <a:lnTo>
                    <a:pt x="586759" y="358405"/>
                  </a:lnTo>
                  <a:lnTo>
                    <a:pt x="629729" y="336550"/>
                  </a:lnTo>
                  <a:lnTo>
                    <a:pt x="658602" y="304692"/>
                  </a:lnTo>
                  <a:lnTo>
                    <a:pt x="669163" y="266573"/>
                  </a:lnTo>
                  <a:lnTo>
                    <a:pt x="669163" y="259969"/>
                  </a:lnTo>
                  <a:lnTo>
                    <a:pt x="662467" y="228298"/>
                  </a:lnTo>
                  <a:lnTo>
                    <a:pt x="643794" y="196627"/>
                  </a:lnTo>
                  <a:lnTo>
                    <a:pt x="615263" y="169957"/>
                  </a:lnTo>
                  <a:lnTo>
                    <a:pt x="578993" y="153289"/>
                  </a:lnTo>
                  <a:lnTo>
                    <a:pt x="570451" y="104038"/>
                  </a:lnTo>
                  <a:lnTo>
                    <a:pt x="560659" y="86614"/>
                  </a:lnTo>
                  <a:lnTo>
                    <a:pt x="255650" y="86614"/>
                  </a:lnTo>
                  <a:lnTo>
                    <a:pt x="244338" y="81690"/>
                  </a:lnTo>
                  <a:lnTo>
                    <a:pt x="233060" y="77422"/>
                  </a:lnTo>
                  <a:lnTo>
                    <a:pt x="221807" y="74416"/>
                  </a:lnTo>
                  <a:lnTo>
                    <a:pt x="210565" y="73279"/>
                  </a:lnTo>
                  <a:close/>
                </a:path>
                <a:path w="669289" h="367030">
                  <a:moveTo>
                    <a:pt x="413512" y="0"/>
                  </a:moveTo>
                  <a:lnTo>
                    <a:pt x="364521" y="6961"/>
                  </a:lnTo>
                  <a:lnTo>
                    <a:pt x="320484" y="25781"/>
                  </a:lnTo>
                  <a:lnTo>
                    <a:pt x="283495" y="53363"/>
                  </a:lnTo>
                  <a:lnTo>
                    <a:pt x="255650" y="86614"/>
                  </a:lnTo>
                  <a:lnTo>
                    <a:pt x="560659" y="86614"/>
                  </a:lnTo>
                  <a:lnTo>
                    <a:pt x="546749" y="61859"/>
                  </a:lnTo>
                  <a:lnTo>
                    <a:pt x="510769" y="28976"/>
                  </a:lnTo>
                  <a:lnTo>
                    <a:pt x="465396" y="7614"/>
                  </a:lnTo>
                  <a:lnTo>
                    <a:pt x="413512" y="0"/>
                  </a:lnTo>
                  <a:close/>
                </a:path>
              </a:pathLst>
            </a:custGeom>
            <a:solidFill>
              <a:srgbClr val="0099FF">
                <a:alpha val="54116"/>
              </a:srgbClr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49" name="object 64">
              <a:extLst>
                <a:ext uri="{FF2B5EF4-FFF2-40B4-BE49-F238E27FC236}">
                  <a16:creationId xmlns:a16="http://schemas.microsoft.com/office/drawing/2014/main" id="{980D46C3-E831-47C9-BECC-DDF51601A9F7}"/>
                </a:ext>
              </a:extLst>
            </p:cNvPr>
            <p:cNvSpPr txBox="1"/>
            <p:nvPr/>
          </p:nvSpPr>
          <p:spPr>
            <a:xfrm>
              <a:off x="7841154" y="3047758"/>
              <a:ext cx="926548" cy="262810"/>
            </a:xfrm>
            <a:prstGeom prst="rect">
              <a:avLst/>
            </a:prstGeom>
          </p:spPr>
          <p:txBody>
            <a:bodyPr vert="horz" wrap="square" lIns="0" tIns="20428" rIns="0" bIns="0" rtlCol="0">
              <a:spAutoFit/>
            </a:bodyPr>
            <a:lstStyle/>
            <a:p>
              <a:pPr marL="21502" defTabSz="1548171">
                <a:spcBef>
                  <a:spcPts val="161"/>
                </a:spcBef>
              </a:pPr>
              <a:r>
                <a:rPr sz="1185" spc="-8" dirty="0">
                  <a:latin typeface="微软雅黑"/>
                  <a:cs typeface="微软雅黑"/>
                </a:rPr>
                <a:t>持续集成云</a:t>
              </a:r>
              <a:endParaRPr sz="1185" dirty="0">
                <a:latin typeface="微软雅黑"/>
                <a:cs typeface="微软雅黑"/>
              </a:endParaRPr>
            </a:p>
          </p:txBody>
        </p:sp>
        <p:sp>
          <p:nvSpPr>
            <p:cNvPr id="550" name="object 65">
              <a:extLst>
                <a:ext uri="{FF2B5EF4-FFF2-40B4-BE49-F238E27FC236}">
                  <a16:creationId xmlns:a16="http://schemas.microsoft.com/office/drawing/2014/main" id="{4FA88930-C44E-4E9E-9311-29519FB7DC36}"/>
                </a:ext>
              </a:extLst>
            </p:cNvPr>
            <p:cNvSpPr/>
            <p:nvPr/>
          </p:nvSpPr>
          <p:spPr>
            <a:xfrm>
              <a:off x="8339584" y="2866921"/>
              <a:ext cx="1334024" cy="82312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51" name="object 66">
              <a:extLst>
                <a:ext uri="{FF2B5EF4-FFF2-40B4-BE49-F238E27FC236}">
                  <a16:creationId xmlns:a16="http://schemas.microsoft.com/office/drawing/2014/main" id="{BC899C74-A466-4082-B5E4-95D93CD3BD6B}"/>
                </a:ext>
              </a:extLst>
            </p:cNvPr>
            <p:cNvSpPr/>
            <p:nvPr/>
          </p:nvSpPr>
          <p:spPr>
            <a:xfrm>
              <a:off x="8589877" y="3044962"/>
              <a:ext cx="874728" cy="42575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52" name="object 67">
              <a:extLst>
                <a:ext uri="{FF2B5EF4-FFF2-40B4-BE49-F238E27FC236}">
                  <a16:creationId xmlns:a16="http://schemas.microsoft.com/office/drawing/2014/main" id="{43929797-4D1C-4BD3-9B32-34008F0C01C2}"/>
                </a:ext>
              </a:extLst>
            </p:cNvPr>
            <p:cNvSpPr/>
            <p:nvPr/>
          </p:nvSpPr>
          <p:spPr>
            <a:xfrm>
              <a:off x="8438927" y="2936375"/>
              <a:ext cx="1133189" cy="621426"/>
            </a:xfrm>
            <a:custGeom>
              <a:avLst/>
              <a:gdLst/>
              <a:ahLst/>
              <a:cxnLst/>
              <a:rect l="l" t="t" r="r" b="b"/>
              <a:pathLst>
                <a:path w="669289" h="367030">
                  <a:moveTo>
                    <a:pt x="210566" y="73406"/>
                  </a:moveTo>
                  <a:lnTo>
                    <a:pt x="178508" y="79335"/>
                  </a:lnTo>
                  <a:lnTo>
                    <a:pt x="151368" y="95884"/>
                  </a:lnTo>
                  <a:lnTo>
                    <a:pt x="131252" y="121197"/>
                  </a:lnTo>
                  <a:lnTo>
                    <a:pt x="120269" y="153416"/>
                  </a:lnTo>
                  <a:lnTo>
                    <a:pt x="72973" y="163512"/>
                  </a:lnTo>
                  <a:lnTo>
                    <a:pt x="34798" y="189230"/>
                  </a:lnTo>
                  <a:lnTo>
                    <a:pt x="9290" y="223710"/>
                  </a:lnTo>
                  <a:lnTo>
                    <a:pt x="0" y="260096"/>
                  </a:lnTo>
                  <a:lnTo>
                    <a:pt x="0" y="266700"/>
                  </a:lnTo>
                  <a:lnTo>
                    <a:pt x="10580" y="304819"/>
                  </a:lnTo>
                  <a:lnTo>
                    <a:pt x="39497" y="336677"/>
                  </a:lnTo>
                  <a:lnTo>
                    <a:pt x="82510" y="358532"/>
                  </a:lnTo>
                  <a:lnTo>
                    <a:pt x="135382" y="366649"/>
                  </a:lnTo>
                  <a:lnTo>
                    <a:pt x="533908" y="366649"/>
                  </a:lnTo>
                  <a:lnTo>
                    <a:pt x="586779" y="358532"/>
                  </a:lnTo>
                  <a:lnTo>
                    <a:pt x="629793" y="336677"/>
                  </a:lnTo>
                  <a:lnTo>
                    <a:pt x="658709" y="304819"/>
                  </a:lnTo>
                  <a:lnTo>
                    <a:pt x="669290" y="266700"/>
                  </a:lnTo>
                  <a:lnTo>
                    <a:pt x="669290" y="260096"/>
                  </a:lnTo>
                  <a:lnTo>
                    <a:pt x="662592" y="228425"/>
                  </a:lnTo>
                  <a:lnTo>
                    <a:pt x="643905" y="196754"/>
                  </a:lnTo>
                  <a:lnTo>
                    <a:pt x="615336" y="170084"/>
                  </a:lnTo>
                  <a:lnTo>
                    <a:pt x="578993" y="153416"/>
                  </a:lnTo>
                  <a:lnTo>
                    <a:pt x="570452" y="104152"/>
                  </a:lnTo>
                  <a:lnTo>
                    <a:pt x="560678" y="86741"/>
                  </a:lnTo>
                  <a:lnTo>
                    <a:pt x="255650" y="86741"/>
                  </a:lnTo>
                  <a:lnTo>
                    <a:pt x="244391" y="81817"/>
                  </a:lnTo>
                  <a:lnTo>
                    <a:pt x="233108" y="77549"/>
                  </a:lnTo>
                  <a:lnTo>
                    <a:pt x="221825" y="74543"/>
                  </a:lnTo>
                  <a:lnTo>
                    <a:pt x="210566" y="73406"/>
                  </a:lnTo>
                  <a:close/>
                </a:path>
                <a:path w="669289" h="367030">
                  <a:moveTo>
                    <a:pt x="413638" y="0"/>
                  </a:moveTo>
                  <a:lnTo>
                    <a:pt x="364628" y="6981"/>
                  </a:lnTo>
                  <a:lnTo>
                    <a:pt x="320548" y="25844"/>
                  </a:lnTo>
                  <a:lnTo>
                    <a:pt x="283515" y="53470"/>
                  </a:lnTo>
                  <a:lnTo>
                    <a:pt x="255650" y="86741"/>
                  </a:lnTo>
                  <a:lnTo>
                    <a:pt x="560678" y="86741"/>
                  </a:lnTo>
                  <a:lnTo>
                    <a:pt x="546757" y="61941"/>
                  </a:lnTo>
                  <a:lnTo>
                    <a:pt x="510797" y="29021"/>
                  </a:lnTo>
                  <a:lnTo>
                    <a:pt x="465461" y="7628"/>
                  </a:lnTo>
                  <a:lnTo>
                    <a:pt x="413638" y="0"/>
                  </a:lnTo>
                  <a:close/>
                </a:path>
              </a:pathLst>
            </a:custGeom>
            <a:solidFill>
              <a:srgbClr val="0099FF">
                <a:alpha val="54116"/>
              </a:srgbClr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53" name="object 68">
              <a:extLst>
                <a:ext uri="{FF2B5EF4-FFF2-40B4-BE49-F238E27FC236}">
                  <a16:creationId xmlns:a16="http://schemas.microsoft.com/office/drawing/2014/main" id="{2B97FDC8-2CF6-47F3-82A0-77A4D0C7FF72}"/>
                </a:ext>
              </a:extLst>
            </p:cNvPr>
            <p:cNvSpPr txBox="1"/>
            <p:nvPr/>
          </p:nvSpPr>
          <p:spPr>
            <a:xfrm>
              <a:off x="8760392" y="3130887"/>
              <a:ext cx="576702" cy="262810"/>
            </a:xfrm>
            <a:prstGeom prst="rect">
              <a:avLst/>
            </a:prstGeom>
          </p:spPr>
          <p:txBody>
            <a:bodyPr vert="horz" wrap="square" lIns="0" tIns="20428" rIns="0" bIns="0" rtlCol="0">
              <a:spAutoFit/>
            </a:bodyPr>
            <a:lstStyle/>
            <a:p>
              <a:pPr marL="21502" defTabSz="1548171">
                <a:spcBef>
                  <a:spcPts val="161"/>
                </a:spcBef>
              </a:pPr>
              <a:r>
                <a:rPr sz="1185" spc="-17" dirty="0">
                  <a:latin typeface="微软雅黑"/>
                  <a:cs typeface="微软雅黑"/>
                </a:rPr>
                <a:t>设计云</a:t>
              </a:r>
              <a:endParaRPr sz="1185">
                <a:latin typeface="微软雅黑"/>
                <a:cs typeface="微软雅黑"/>
              </a:endParaRPr>
            </a:p>
          </p:txBody>
        </p:sp>
        <p:sp>
          <p:nvSpPr>
            <p:cNvPr id="554" name="object 69">
              <a:extLst>
                <a:ext uri="{FF2B5EF4-FFF2-40B4-BE49-F238E27FC236}">
                  <a16:creationId xmlns:a16="http://schemas.microsoft.com/office/drawing/2014/main" id="{5FD6CFC6-BF0B-4B21-B54D-334BD43A0DE7}"/>
                </a:ext>
              </a:extLst>
            </p:cNvPr>
            <p:cNvSpPr/>
            <p:nvPr/>
          </p:nvSpPr>
          <p:spPr>
            <a:xfrm>
              <a:off x="6414669" y="3284932"/>
              <a:ext cx="1336604" cy="82312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55" name="object 70">
              <a:extLst>
                <a:ext uri="{FF2B5EF4-FFF2-40B4-BE49-F238E27FC236}">
                  <a16:creationId xmlns:a16="http://schemas.microsoft.com/office/drawing/2014/main" id="{F4676D71-6B55-4592-9261-2383388E7F4E}"/>
                </a:ext>
              </a:extLst>
            </p:cNvPr>
            <p:cNvSpPr/>
            <p:nvPr/>
          </p:nvSpPr>
          <p:spPr>
            <a:xfrm>
              <a:off x="6667538" y="3370083"/>
              <a:ext cx="874728" cy="60637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56" name="object 71">
              <a:extLst>
                <a:ext uri="{FF2B5EF4-FFF2-40B4-BE49-F238E27FC236}">
                  <a16:creationId xmlns:a16="http://schemas.microsoft.com/office/drawing/2014/main" id="{35CC77CE-2C5C-4715-A71D-9F156F453A3D}"/>
                </a:ext>
              </a:extLst>
            </p:cNvPr>
            <p:cNvSpPr/>
            <p:nvPr/>
          </p:nvSpPr>
          <p:spPr>
            <a:xfrm>
              <a:off x="6516375" y="3353311"/>
              <a:ext cx="1133189" cy="621426"/>
            </a:xfrm>
            <a:custGeom>
              <a:avLst/>
              <a:gdLst/>
              <a:ahLst/>
              <a:cxnLst/>
              <a:rect l="l" t="t" r="r" b="b"/>
              <a:pathLst>
                <a:path w="669289" h="367030">
                  <a:moveTo>
                    <a:pt x="210565" y="73405"/>
                  </a:moveTo>
                  <a:lnTo>
                    <a:pt x="178510" y="79335"/>
                  </a:lnTo>
                  <a:lnTo>
                    <a:pt x="151383" y="95884"/>
                  </a:lnTo>
                  <a:lnTo>
                    <a:pt x="131306" y="121197"/>
                  </a:lnTo>
                  <a:lnTo>
                    <a:pt x="120395" y="153415"/>
                  </a:lnTo>
                  <a:lnTo>
                    <a:pt x="73026" y="163511"/>
                  </a:lnTo>
                  <a:lnTo>
                    <a:pt x="34813" y="189222"/>
                  </a:lnTo>
                  <a:lnTo>
                    <a:pt x="9292" y="223683"/>
                  </a:lnTo>
                  <a:lnTo>
                    <a:pt x="0" y="260032"/>
                  </a:lnTo>
                  <a:lnTo>
                    <a:pt x="0" y="266700"/>
                  </a:lnTo>
                  <a:lnTo>
                    <a:pt x="10580" y="304820"/>
                  </a:lnTo>
                  <a:lnTo>
                    <a:pt x="39497" y="336691"/>
                  </a:lnTo>
                  <a:lnTo>
                    <a:pt x="82510" y="358563"/>
                  </a:lnTo>
                  <a:lnTo>
                    <a:pt x="135381" y="366687"/>
                  </a:lnTo>
                  <a:lnTo>
                    <a:pt x="533907" y="366687"/>
                  </a:lnTo>
                  <a:lnTo>
                    <a:pt x="586779" y="358563"/>
                  </a:lnTo>
                  <a:lnTo>
                    <a:pt x="629793" y="336691"/>
                  </a:lnTo>
                  <a:lnTo>
                    <a:pt x="658709" y="304820"/>
                  </a:lnTo>
                  <a:lnTo>
                    <a:pt x="669289" y="266700"/>
                  </a:lnTo>
                  <a:lnTo>
                    <a:pt x="669289" y="260032"/>
                  </a:lnTo>
                  <a:lnTo>
                    <a:pt x="662592" y="228371"/>
                  </a:lnTo>
                  <a:lnTo>
                    <a:pt x="643905" y="196722"/>
                  </a:lnTo>
                  <a:lnTo>
                    <a:pt x="615336" y="170074"/>
                  </a:lnTo>
                  <a:lnTo>
                    <a:pt x="578992" y="153415"/>
                  </a:lnTo>
                  <a:lnTo>
                    <a:pt x="570452" y="104152"/>
                  </a:lnTo>
                  <a:lnTo>
                    <a:pt x="560678" y="86740"/>
                  </a:lnTo>
                  <a:lnTo>
                    <a:pt x="255650" y="86740"/>
                  </a:lnTo>
                  <a:lnTo>
                    <a:pt x="244409" y="81817"/>
                  </a:lnTo>
                  <a:lnTo>
                    <a:pt x="233156" y="77549"/>
                  </a:lnTo>
                  <a:lnTo>
                    <a:pt x="221878" y="74543"/>
                  </a:lnTo>
                  <a:lnTo>
                    <a:pt x="210565" y="73405"/>
                  </a:lnTo>
                  <a:close/>
                </a:path>
                <a:path w="669289" h="367030">
                  <a:moveTo>
                    <a:pt x="413638" y="0"/>
                  </a:moveTo>
                  <a:lnTo>
                    <a:pt x="364628" y="6981"/>
                  </a:lnTo>
                  <a:lnTo>
                    <a:pt x="320548" y="25844"/>
                  </a:lnTo>
                  <a:lnTo>
                    <a:pt x="283515" y="53470"/>
                  </a:lnTo>
                  <a:lnTo>
                    <a:pt x="255650" y="86740"/>
                  </a:lnTo>
                  <a:lnTo>
                    <a:pt x="560678" y="86740"/>
                  </a:lnTo>
                  <a:lnTo>
                    <a:pt x="546757" y="61941"/>
                  </a:lnTo>
                  <a:lnTo>
                    <a:pt x="510797" y="29021"/>
                  </a:lnTo>
                  <a:lnTo>
                    <a:pt x="465461" y="7628"/>
                  </a:lnTo>
                  <a:lnTo>
                    <a:pt x="413638" y="0"/>
                  </a:lnTo>
                  <a:close/>
                </a:path>
              </a:pathLst>
            </a:custGeom>
            <a:solidFill>
              <a:srgbClr val="0099FF">
                <a:alpha val="54116"/>
              </a:srgbClr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57" name="object 72">
              <a:extLst>
                <a:ext uri="{FF2B5EF4-FFF2-40B4-BE49-F238E27FC236}">
                  <a16:creationId xmlns:a16="http://schemas.microsoft.com/office/drawing/2014/main" id="{CADDB1A4-326C-4190-B708-4FD81EB3373D}"/>
                </a:ext>
              </a:extLst>
            </p:cNvPr>
            <p:cNvSpPr txBox="1"/>
            <p:nvPr/>
          </p:nvSpPr>
          <p:spPr>
            <a:xfrm>
              <a:off x="6837411" y="3638607"/>
              <a:ext cx="606801" cy="262810"/>
            </a:xfrm>
            <a:prstGeom prst="rect">
              <a:avLst/>
            </a:prstGeom>
          </p:spPr>
          <p:txBody>
            <a:bodyPr vert="horz" wrap="square" lIns="0" tIns="20428" rIns="0" bIns="0" rtlCol="0">
              <a:spAutoFit/>
            </a:bodyPr>
            <a:lstStyle/>
            <a:p>
              <a:pPr marL="21502" defTabSz="1548171">
                <a:spcBef>
                  <a:spcPts val="161"/>
                </a:spcBef>
              </a:pPr>
              <a:r>
                <a:rPr sz="1185" spc="-8" dirty="0">
                  <a:latin typeface="微软雅黑"/>
                  <a:cs typeface="微软雅黑"/>
                </a:rPr>
                <a:t>桌面云</a:t>
              </a:r>
              <a:endParaRPr sz="1185" dirty="0">
                <a:latin typeface="微软雅黑"/>
                <a:cs typeface="微软雅黑"/>
              </a:endParaRPr>
            </a:p>
          </p:txBody>
        </p:sp>
        <p:sp>
          <p:nvSpPr>
            <p:cNvPr id="558" name="object 73">
              <a:extLst>
                <a:ext uri="{FF2B5EF4-FFF2-40B4-BE49-F238E27FC236}">
                  <a16:creationId xmlns:a16="http://schemas.microsoft.com/office/drawing/2014/main" id="{D34CDC60-4874-466C-9759-8FB9122B7ABB}"/>
                </a:ext>
              </a:extLst>
            </p:cNvPr>
            <p:cNvSpPr/>
            <p:nvPr/>
          </p:nvSpPr>
          <p:spPr>
            <a:xfrm>
              <a:off x="7235210" y="3313316"/>
              <a:ext cx="1334024" cy="82312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59" name="object 74">
              <a:extLst>
                <a:ext uri="{FF2B5EF4-FFF2-40B4-BE49-F238E27FC236}">
                  <a16:creationId xmlns:a16="http://schemas.microsoft.com/office/drawing/2014/main" id="{D1C377E3-683B-4BB7-82D5-FF7CB5C9603E}"/>
                </a:ext>
              </a:extLst>
            </p:cNvPr>
            <p:cNvSpPr/>
            <p:nvPr/>
          </p:nvSpPr>
          <p:spPr>
            <a:xfrm>
              <a:off x="7485499" y="3398466"/>
              <a:ext cx="874728" cy="60637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60" name="object 75">
              <a:extLst>
                <a:ext uri="{FF2B5EF4-FFF2-40B4-BE49-F238E27FC236}">
                  <a16:creationId xmlns:a16="http://schemas.microsoft.com/office/drawing/2014/main" id="{3C74566C-C49F-4B7C-8108-8BCF38A4AA14}"/>
                </a:ext>
              </a:extLst>
            </p:cNvPr>
            <p:cNvSpPr/>
            <p:nvPr/>
          </p:nvSpPr>
          <p:spPr>
            <a:xfrm>
              <a:off x="7335413" y="3381479"/>
              <a:ext cx="1133189" cy="621426"/>
            </a:xfrm>
            <a:custGeom>
              <a:avLst/>
              <a:gdLst/>
              <a:ahLst/>
              <a:cxnLst/>
              <a:rect l="l" t="t" r="r" b="b"/>
              <a:pathLst>
                <a:path w="669289" h="367030">
                  <a:moveTo>
                    <a:pt x="210566" y="73406"/>
                  </a:moveTo>
                  <a:lnTo>
                    <a:pt x="178510" y="79335"/>
                  </a:lnTo>
                  <a:lnTo>
                    <a:pt x="151384" y="95884"/>
                  </a:lnTo>
                  <a:lnTo>
                    <a:pt x="131306" y="121197"/>
                  </a:lnTo>
                  <a:lnTo>
                    <a:pt x="120396" y="153415"/>
                  </a:lnTo>
                  <a:lnTo>
                    <a:pt x="73026" y="163513"/>
                  </a:lnTo>
                  <a:lnTo>
                    <a:pt x="34813" y="189226"/>
                  </a:lnTo>
                  <a:lnTo>
                    <a:pt x="9292" y="223689"/>
                  </a:lnTo>
                  <a:lnTo>
                    <a:pt x="0" y="260032"/>
                  </a:lnTo>
                  <a:lnTo>
                    <a:pt x="0" y="266700"/>
                  </a:lnTo>
                  <a:lnTo>
                    <a:pt x="10580" y="304820"/>
                  </a:lnTo>
                  <a:lnTo>
                    <a:pt x="39497" y="336691"/>
                  </a:lnTo>
                  <a:lnTo>
                    <a:pt x="82510" y="358563"/>
                  </a:lnTo>
                  <a:lnTo>
                    <a:pt x="135382" y="366687"/>
                  </a:lnTo>
                  <a:lnTo>
                    <a:pt x="533908" y="366687"/>
                  </a:lnTo>
                  <a:lnTo>
                    <a:pt x="586779" y="358563"/>
                  </a:lnTo>
                  <a:lnTo>
                    <a:pt x="629792" y="336691"/>
                  </a:lnTo>
                  <a:lnTo>
                    <a:pt x="658709" y="304820"/>
                  </a:lnTo>
                  <a:lnTo>
                    <a:pt x="669289" y="266700"/>
                  </a:lnTo>
                  <a:lnTo>
                    <a:pt x="669289" y="260032"/>
                  </a:lnTo>
                  <a:lnTo>
                    <a:pt x="662592" y="228377"/>
                  </a:lnTo>
                  <a:lnTo>
                    <a:pt x="643905" y="196727"/>
                  </a:lnTo>
                  <a:lnTo>
                    <a:pt x="615336" y="170076"/>
                  </a:lnTo>
                  <a:lnTo>
                    <a:pt x="578993" y="153415"/>
                  </a:lnTo>
                  <a:lnTo>
                    <a:pt x="570452" y="104152"/>
                  </a:lnTo>
                  <a:lnTo>
                    <a:pt x="560678" y="86740"/>
                  </a:lnTo>
                  <a:lnTo>
                    <a:pt x="255650" y="86740"/>
                  </a:lnTo>
                  <a:lnTo>
                    <a:pt x="244391" y="81817"/>
                  </a:lnTo>
                  <a:lnTo>
                    <a:pt x="233108" y="77549"/>
                  </a:lnTo>
                  <a:lnTo>
                    <a:pt x="221825" y="74543"/>
                  </a:lnTo>
                  <a:lnTo>
                    <a:pt x="210566" y="73406"/>
                  </a:lnTo>
                  <a:close/>
                </a:path>
                <a:path w="669289" h="367030">
                  <a:moveTo>
                    <a:pt x="413638" y="0"/>
                  </a:moveTo>
                  <a:lnTo>
                    <a:pt x="364628" y="6981"/>
                  </a:lnTo>
                  <a:lnTo>
                    <a:pt x="320548" y="25844"/>
                  </a:lnTo>
                  <a:lnTo>
                    <a:pt x="283515" y="53470"/>
                  </a:lnTo>
                  <a:lnTo>
                    <a:pt x="255650" y="86740"/>
                  </a:lnTo>
                  <a:lnTo>
                    <a:pt x="560678" y="86740"/>
                  </a:lnTo>
                  <a:lnTo>
                    <a:pt x="546757" y="61941"/>
                  </a:lnTo>
                  <a:lnTo>
                    <a:pt x="510797" y="29021"/>
                  </a:lnTo>
                  <a:lnTo>
                    <a:pt x="465461" y="7628"/>
                  </a:lnTo>
                  <a:lnTo>
                    <a:pt x="413638" y="0"/>
                  </a:lnTo>
                  <a:close/>
                </a:path>
              </a:pathLst>
            </a:custGeom>
            <a:solidFill>
              <a:srgbClr val="0099FF">
                <a:alpha val="54116"/>
              </a:srgbClr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61" name="object 76">
              <a:extLst>
                <a:ext uri="{FF2B5EF4-FFF2-40B4-BE49-F238E27FC236}">
                  <a16:creationId xmlns:a16="http://schemas.microsoft.com/office/drawing/2014/main" id="{6E1DB2A8-8F69-40D8-ACEA-C1C90534BADA}"/>
                </a:ext>
              </a:extLst>
            </p:cNvPr>
            <p:cNvSpPr txBox="1"/>
            <p:nvPr/>
          </p:nvSpPr>
          <p:spPr>
            <a:xfrm>
              <a:off x="7656447" y="3666990"/>
              <a:ext cx="524449" cy="262810"/>
            </a:xfrm>
            <a:prstGeom prst="rect">
              <a:avLst/>
            </a:prstGeom>
          </p:spPr>
          <p:txBody>
            <a:bodyPr vert="horz" wrap="square" lIns="0" tIns="20428" rIns="0" bIns="0" rtlCol="0">
              <a:spAutoFit/>
            </a:bodyPr>
            <a:lstStyle/>
            <a:p>
              <a:pPr marL="21502" defTabSz="1548171">
                <a:spcBef>
                  <a:spcPts val="161"/>
                </a:spcBef>
              </a:pPr>
              <a:r>
                <a:rPr sz="1185" spc="-8" dirty="0">
                  <a:latin typeface="微软雅黑"/>
                  <a:cs typeface="微软雅黑"/>
                </a:rPr>
                <a:t>杀毒云</a:t>
              </a:r>
              <a:endParaRPr sz="1185" dirty="0">
                <a:latin typeface="微软雅黑"/>
                <a:cs typeface="微软雅黑"/>
              </a:endParaRPr>
            </a:p>
          </p:txBody>
        </p:sp>
        <p:sp>
          <p:nvSpPr>
            <p:cNvPr id="562" name="object 77">
              <a:extLst>
                <a:ext uri="{FF2B5EF4-FFF2-40B4-BE49-F238E27FC236}">
                  <a16:creationId xmlns:a16="http://schemas.microsoft.com/office/drawing/2014/main" id="{A9DF6128-C05E-4572-91DC-0155CE8D139D}"/>
                </a:ext>
              </a:extLst>
            </p:cNvPr>
            <p:cNvSpPr/>
            <p:nvPr/>
          </p:nvSpPr>
          <p:spPr>
            <a:xfrm>
              <a:off x="7944798" y="3261710"/>
              <a:ext cx="1334024" cy="82312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63" name="object 78">
              <a:extLst>
                <a:ext uri="{FF2B5EF4-FFF2-40B4-BE49-F238E27FC236}">
                  <a16:creationId xmlns:a16="http://schemas.microsoft.com/office/drawing/2014/main" id="{6682B48F-8F5F-410D-9EC3-F525F9557EFC}"/>
                </a:ext>
              </a:extLst>
            </p:cNvPr>
            <p:cNvSpPr/>
            <p:nvPr/>
          </p:nvSpPr>
          <p:spPr>
            <a:xfrm>
              <a:off x="8195086" y="3346860"/>
              <a:ext cx="874728" cy="60637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64" name="object 79">
              <a:extLst>
                <a:ext uri="{FF2B5EF4-FFF2-40B4-BE49-F238E27FC236}">
                  <a16:creationId xmlns:a16="http://schemas.microsoft.com/office/drawing/2014/main" id="{41E3CEFD-003C-462C-8583-8EF4990068BE}"/>
                </a:ext>
              </a:extLst>
            </p:cNvPr>
            <p:cNvSpPr/>
            <p:nvPr/>
          </p:nvSpPr>
          <p:spPr>
            <a:xfrm>
              <a:off x="8045213" y="3330088"/>
              <a:ext cx="1133189" cy="621426"/>
            </a:xfrm>
            <a:custGeom>
              <a:avLst/>
              <a:gdLst/>
              <a:ahLst/>
              <a:cxnLst/>
              <a:rect l="l" t="t" r="r" b="b"/>
              <a:pathLst>
                <a:path w="669289" h="367030">
                  <a:moveTo>
                    <a:pt x="210566" y="73279"/>
                  </a:moveTo>
                  <a:lnTo>
                    <a:pt x="178490" y="79208"/>
                  </a:lnTo>
                  <a:lnTo>
                    <a:pt x="151320" y="95758"/>
                  </a:lnTo>
                  <a:lnTo>
                    <a:pt x="131198" y="121070"/>
                  </a:lnTo>
                  <a:lnTo>
                    <a:pt x="120269" y="153289"/>
                  </a:lnTo>
                  <a:lnTo>
                    <a:pt x="72919" y="163384"/>
                  </a:lnTo>
                  <a:lnTo>
                    <a:pt x="34750" y="189098"/>
                  </a:lnTo>
                  <a:lnTo>
                    <a:pt x="9272" y="223567"/>
                  </a:lnTo>
                  <a:lnTo>
                    <a:pt x="0" y="259930"/>
                  </a:lnTo>
                  <a:lnTo>
                    <a:pt x="0" y="266598"/>
                  </a:lnTo>
                  <a:lnTo>
                    <a:pt x="10580" y="304718"/>
                  </a:lnTo>
                  <a:lnTo>
                    <a:pt x="39497" y="336589"/>
                  </a:lnTo>
                  <a:lnTo>
                    <a:pt x="82510" y="358461"/>
                  </a:lnTo>
                  <a:lnTo>
                    <a:pt x="135382" y="366585"/>
                  </a:lnTo>
                  <a:lnTo>
                    <a:pt x="533908" y="366585"/>
                  </a:lnTo>
                  <a:lnTo>
                    <a:pt x="586779" y="358461"/>
                  </a:lnTo>
                  <a:lnTo>
                    <a:pt x="629793" y="336589"/>
                  </a:lnTo>
                  <a:lnTo>
                    <a:pt x="658709" y="304718"/>
                  </a:lnTo>
                  <a:lnTo>
                    <a:pt x="669290" y="266598"/>
                  </a:lnTo>
                  <a:lnTo>
                    <a:pt x="669290" y="259930"/>
                  </a:lnTo>
                  <a:lnTo>
                    <a:pt x="662592" y="228282"/>
                  </a:lnTo>
                  <a:lnTo>
                    <a:pt x="643905" y="196622"/>
                  </a:lnTo>
                  <a:lnTo>
                    <a:pt x="615336" y="169957"/>
                  </a:lnTo>
                  <a:lnTo>
                    <a:pt x="578993" y="153289"/>
                  </a:lnTo>
                  <a:lnTo>
                    <a:pt x="570451" y="104087"/>
                  </a:lnTo>
                  <a:lnTo>
                    <a:pt x="560631" y="86614"/>
                  </a:lnTo>
                  <a:lnTo>
                    <a:pt x="255650" y="86614"/>
                  </a:lnTo>
                  <a:lnTo>
                    <a:pt x="244391" y="81744"/>
                  </a:lnTo>
                  <a:lnTo>
                    <a:pt x="233108" y="77470"/>
                  </a:lnTo>
                  <a:lnTo>
                    <a:pt x="221825" y="74433"/>
                  </a:lnTo>
                  <a:lnTo>
                    <a:pt x="210566" y="73279"/>
                  </a:lnTo>
                  <a:close/>
                </a:path>
                <a:path w="669289" h="367030">
                  <a:moveTo>
                    <a:pt x="413512" y="0"/>
                  </a:moveTo>
                  <a:lnTo>
                    <a:pt x="364575" y="6979"/>
                  </a:lnTo>
                  <a:lnTo>
                    <a:pt x="320532" y="25828"/>
                  </a:lnTo>
                  <a:lnTo>
                    <a:pt x="283513" y="53417"/>
                  </a:lnTo>
                  <a:lnTo>
                    <a:pt x="255650" y="86614"/>
                  </a:lnTo>
                  <a:lnTo>
                    <a:pt x="560631" y="86614"/>
                  </a:lnTo>
                  <a:lnTo>
                    <a:pt x="546749" y="61914"/>
                  </a:lnTo>
                  <a:lnTo>
                    <a:pt x="510769" y="29012"/>
                  </a:lnTo>
                  <a:lnTo>
                    <a:pt x="465396" y="7627"/>
                  </a:lnTo>
                  <a:lnTo>
                    <a:pt x="413512" y="0"/>
                  </a:lnTo>
                  <a:close/>
                </a:path>
              </a:pathLst>
            </a:custGeom>
            <a:solidFill>
              <a:srgbClr val="0099FF">
                <a:alpha val="54116"/>
              </a:srgbClr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65" name="object 80">
              <a:extLst>
                <a:ext uri="{FF2B5EF4-FFF2-40B4-BE49-F238E27FC236}">
                  <a16:creationId xmlns:a16="http://schemas.microsoft.com/office/drawing/2014/main" id="{C42A75E2-00A4-4A25-BFBE-532945AF94B4}"/>
                </a:ext>
              </a:extLst>
            </p:cNvPr>
            <p:cNvSpPr txBox="1"/>
            <p:nvPr/>
          </p:nvSpPr>
          <p:spPr>
            <a:xfrm>
              <a:off x="8366678" y="3615384"/>
              <a:ext cx="607823" cy="262810"/>
            </a:xfrm>
            <a:prstGeom prst="rect">
              <a:avLst/>
            </a:prstGeom>
          </p:spPr>
          <p:txBody>
            <a:bodyPr vert="horz" wrap="square" lIns="0" tIns="20428" rIns="0" bIns="0" rtlCol="0">
              <a:spAutoFit/>
            </a:bodyPr>
            <a:lstStyle/>
            <a:p>
              <a:pPr marL="21502" defTabSz="1548171">
                <a:spcBef>
                  <a:spcPts val="161"/>
                </a:spcBef>
              </a:pPr>
              <a:r>
                <a:rPr sz="1185" spc="-8" dirty="0">
                  <a:latin typeface="微软雅黑"/>
                  <a:cs typeface="微软雅黑"/>
                </a:rPr>
                <a:t>测试云</a:t>
              </a:r>
              <a:endParaRPr sz="1185" dirty="0">
                <a:latin typeface="微软雅黑"/>
                <a:cs typeface="微软雅黑"/>
              </a:endParaRPr>
            </a:p>
          </p:txBody>
        </p:sp>
        <p:sp>
          <p:nvSpPr>
            <p:cNvPr id="566" name="object 81">
              <a:extLst>
                <a:ext uri="{FF2B5EF4-FFF2-40B4-BE49-F238E27FC236}">
                  <a16:creationId xmlns:a16="http://schemas.microsoft.com/office/drawing/2014/main" id="{B0BC0C3E-8E3A-4A0F-815C-6C2456ACC5D6}"/>
                </a:ext>
              </a:extLst>
            </p:cNvPr>
            <p:cNvSpPr/>
            <p:nvPr/>
          </p:nvSpPr>
          <p:spPr>
            <a:xfrm>
              <a:off x="10182147" y="3118715"/>
              <a:ext cx="1355742" cy="71906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67" name="object 82">
              <a:extLst>
                <a:ext uri="{FF2B5EF4-FFF2-40B4-BE49-F238E27FC236}">
                  <a16:creationId xmlns:a16="http://schemas.microsoft.com/office/drawing/2014/main" id="{F620E794-1D22-4F3D-9973-384FD91BFB6C}"/>
                </a:ext>
              </a:extLst>
            </p:cNvPr>
            <p:cNvSpPr/>
            <p:nvPr/>
          </p:nvSpPr>
          <p:spPr>
            <a:xfrm>
              <a:off x="10182147" y="3118716"/>
              <a:ext cx="1355742" cy="719263"/>
            </a:xfrm>
            <a:custGeom>
              <a:avLst/>
              <a:gdLst/>
              <a:ahLst/>
              <a:cxnLst/>
              <a:rect l="l" t="t" r="r" b="b"/>
              <a:pathLst>
                <a:path w="800734" h="424814">
                  <a:moveTo>
                    <a:pt x="692785" y="177673"/>
                  </a:moveTo>
                  <a:lnTo>
                    <a:pt x="685624" y="129631"/>
                  </a:lnTo>
                  <a:lnTo>
                    <a:pt x="665470" y="86962"/>
                  </a:lnTo>
                  <a:lnTo>
                    <a:pt x="634317" y="51165"/>
                  </a:lnTo>
                  <a:lnTo>
                    <a:pt x="594157" y="23739"/>
                  </a:lnTo>
                  <a:lnTo>
                    <a:pt x="546984" y="6184"/>
                  </a:lnTo>
                  <a:lnTo>
                    <a:pt x="494792" y="0"/>
                  </a:lnTo>
                  <a:lnTo>
                    <a:pt x="447536" y="5253"/>
                  </a:lnTo>
                  <a:lnTo>
                    <a:pt x="403719" y="19779"/>
                  </a:lnTo>
                  <a:lnTo>
                    <a:pt x="364645" y="41724"/>
                  </a:lnTo>
                  <a:lnTo>
                    <a:pt x="331618" y="69234"/>
                  </a:lnTo>
                  <a:lnTo>
                    <a:pt x="305943" y="100457"/>
                  </a:lnTo>
                  <a:lnTo>
                    <a:pt x="292419" y="94767"/>
                  </a:lnTo>
                  <a:lnTo>
                    <a:pt x="278907" y="89804"/>
                  </a:lnTo>
                  <a:lnTo>
                    <a:pt x="265420" y="86294"/>
                  </a:lnTo>
                  <a:lnTo>
                    <a:pt x="251968" y="84962"/>
                  </a:lnTo>
                  <a:lnTo>
                    <a:pt x="213578" y="91840"/>
                  </a:lnTo>
                  <a:lnTo>
                    <a:pt x="181070" y="111029"/>
                  </a:lnTo>
                  <a:lnTo>
                    <a:pt x="156991" y="140362"/>
                  </a:lnTo>
                  <a:lnTo>
                    <a:pt x="143891" y="177673"/>
                  </a:lnTo>
                  <a:lnTo>
                    <a:pt x="97861" y="185329"/>
                  </a:lnTo>
                  <a:lnTo>
                    <a:pt x="58293" y="205580"/>
                  </a:lnTo>
                  <a:lnTo>
                    <a:pt x="27350" y="234347"/>
                  </a:lnTo>
                  <a:lnTo>
                    <a:pt x="7198" y="267552"/>
                  </a:lnTo>
                  <a:lnTo>
                    <a:pt x="0" y="301117"/>
                  </a:lnTo>
                  <a:lnTo>
                    <a:pt x="0" y="308864"/>
                  </a:lnTo>
                  <a:lnTo>
                    <a:pt x="8208" y="344636"/>
                  </a:lnTo>
                  <a:lnTo>
                    <a:pt x="31101" y="376329"/>
                  </a:lnTo>
                  <a:lnTo>
                    <a:pt x="66083" y="401720"/>
                  </a:lnTo>
                  <a:lnTo>
                    <a:pt x="110557" y="418585"/>
                  </a:lnTo>
                  <a:lnTo>
                    <a:pt x="161925" y="424700"/>
                  </a:lnTo>
                  <a:lnTo>
                    <a:pt x="437624" y="424700"/>
                  </a:lnTo>
                  <a:lnTo>
                    <a:pt x="579199" y="424700"/>
                  </a:lnTo>
                  <a:lnTo>
                    <a:pt x="631358" y="424700"/>
                  </a:lnTo>
                  <a:lnTo>
                    <a:pt x="638810" y="424700"/>
                  </a:lnTo>
                  <a:lnTo>
                    <a:pt x="690177" y="418585"/>
                  </a:lnTo>
                  <a:lnTo>
                    <a:pt x="734651" y="401720"/>
                  </a:lnTo>
                  <a:lnTo>
                    <a:pt x="769633" y="376329"/>
                  </a:lnTo>
                  <a:lnTo>
                    <a:pt x="792526" y="344636"/>
                  </a:lnTo>
                  <a:lnTo>
                    <a:pt x="800735" y="308864"/>
                  </a:lnTo>
                  <a:lnTo>
                    <a:pt x="800735" y="301117"/>
                  </a:lnTo>
                  <a:lnTo>
                    <a:pt x="792726" y="264487"/>
                  </a:lnTo>
                  <a:lnTo>
                    <a:pt x="770382" y="227822"/>
                  </a:lnTo>
                  <a:lnTo>
                    <a:pt x="736226" y="196943"/>
                  </a:lnTo>
                  <a:lnTo>
                    <a:pt x="692785" y="177673"/>
                  </a:lnTo>
                  <a:close/>
                </a:path>
              </a:pathLst>
            </a:custGeom>
            <a:ln w="3809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68" name="object 83">
              <a:extLst>
                <a:ext uri="{FF2B5EF4-FFF2-40B4-BE49-F238E27FC236}">
                  <a16:creationId xmlns:a16="http://schemas.microsoft.com/office/drawing/2014/main" id="{8488C5E3-FB1A-4E21-9396-72B41BEB535B}"/>
                </a:ext>
              </a:extLst>
            </p:cNvPr>
            <p:cNvSpPr/>
            <p:nvPr/>
          </p:nvSpPr>
          <p:spPr>
            <a:xfrm>
              <a:off x="9704143" y="3377178"/>
              <a:ext cx="538641" cy="217177"/>
            </a:xfrm>
            <a:custGeom>
              <a:avLst/>
              <a:gdLst/>
              <a:ahLst/>
              <a:cxnLst/>
              <a:rect l="l" t="t" r="r" b="b"/>
              <a:pathLst>
                <a:path w="318135" h="128269">
                  <a:moveTo>
                    <a:pt x="63880" y="0"/>
                  </a:moveTo>
                  <a:lnTo>
                    <a:pt x="0" y="63880"/>
                  </a:lnTo>
                  <a:lnTo>
                    <a:pt x="63880" y="127761"/>
                  </a:lnTo>
                  <a:lnTo>
                    <a:pt x="63880" y="95757"/>
                  </a:lnTo>
                  <a:lnTo>
                    <a:pt x="285750" y="95757"/>
                  </a:lnTo>
                  <a:lnTo>
                    <a:pt x="317626" y="63880"/>
                  </a:lnTo>
                  <a:lnTo>
                    <a:pt x="285622" y="31876"/>
                  </a:lnTo>
                  <a:lnTo>
                    <a:pt x="63880" y="31876"/>
                  </a:lnTo>
                  <a:lnTo>
                    <a:pt x="63880" y="0"/>
                  </a:lnTo>
                  <a:close/>
                </a:path>
                <a:path w="318135" h="128269">
                  <a:moveTo>
                    <a:pt x="285750" y="95757"/>
                  </a:moveTo>
                  <a:lnTo>
                    <a:pt x="253745" y="95757"/>
                  </a:lnTo>
                  <a:lnTo>
                    <a:pt x="253745" y="127761"/>
                  </a:lnTo>
                  <a:lnTo>
                    <a:pt x="285750" y="95757"/>
                  </a:lnTo>
                  <a:close/>
                </a:path>
                <a:path w="318135" h="128269">
                  <a:moveTo>
                    <a:pt x="253745" y="0"/>
                  </a:moveTo>
                  <a:lnTo>
                    <a:pt x="253745" y="31876"/>
                  </a:lnTo>
                  <a:lnTo>
                    <a:pt x="285622" y="31876"/>
                  </a:lnTo>
                  <a:lnTo>
                    <a:pt x="253745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69" name="object 84">
              <a:extLst>
                <a:ext uri="{FF2B5EF4-FFF2-40B4-BE49-F238E27FC236}">
                  <a16:creationId xmlns:a16="http://schemas.microsoft.com/office/drawing/2014/main" id="{8BCE8A33-9882-4216-BA97-52F73A9CE7A4}"/>
                </a:ext>
              </a:extLst>
            </p:cNvPr>
            <p:cNvSpPr txBox="1"/>
            <p:nvPr/>
          </p:nvSpPr>
          <p:spPr>
            <a:xfrm>
              <a:off x="7074370" y="2370636"/>
              <a:ext cx="1269731" cy="584589"/>
            </a:xfrm>
            <a:prstGeom prst="rect">
              <a:avLst/>
            </a:prstGeom>
          </p:spPr>
          <p:txBody>
            <a:bodyPr vert="horz" wrap="square" lIns="0" tIns="20428" rIns="0" bIns="0" rtlCol="0">
              <a:spAutoFit/>
            </a:bodyPr>
            <a:lstStyle/>
            <a:p>
              <a:pPr algn="ctr" defTabSz="1548171">
                <a:spcBef>
                  <a:spcPts val="161"/>
                </a:spcBef>
              </a:pPr>
              <a:r>
                <a:rPr sz="1400" spc="-8" dirty="0">
                  <a:latin typeface="微软雅黑"/>
                  <a:cs typeface="微软雅黑"/>
                </a:rPr>
                <a:t>研发云</a:t>
              </a:r>
              <a:endParaRPr sz="1400" dirty="0">
                <a:latin typeface="微软雅黑"/>
                <a:cs typeface="微软雅黑"/>
              </a:endParaRPr>
            </a:p>
            <a:p>
              <a:pPr algn="ctr" defTabSz="1548171">
                <a:spcBef>
                  <a:spcPts val="17"/>
                </a:spcBef>
              </a:pPr>
              <a:r>
                <a:rPr sz="1400" spc="-8" dirty="0">
                  <a:latin typeface="Arial"/>
                  <a:cs typeface="Arial"/>
                </a:rPr>
                <a:t>R</a:t>
              </a:r>
              <a:r>
                <a:rPr sz="1400" spc="-17" dirty="0">
                  <a:latin typeface="Arial"/>
                  <a:cs typeface="Arial"/>
                </a:rPr>
                <a:t>&amp;</a:t>
              </a:r>
              <a:r>
                <a:rPr sz="1400" spc="-8" dirty="0">
                  <a:latin typeface="Arial"/>
                  <a:cs typeface="Arial"/>
                </a:rPr>
                <a:t>D@C</a:t>
              </a:r>
              <a:r>
                <a:rPr sz="1400" spc="-25" dirty="0">
                  <a:latin typeface="Arial"/>
                  <a:cs typeface="Arial"/>
                </a:rPr>
                <a:t>l</a:t>
              </a:r>
              <a:r>
                <a:rPr sz="1400" spc="-8" dirty="0">
                  <a:latin typeface="Arial"/>
                  <a:cs typeface="Arial"/>
                </a:rPr>
                <a:t>o</a:t>
              </a:r>
              <a:r>
                <a:rPr sz="1400" spc="-17" dirty="0">
                  <a:latin typeface="Arial"/>
                  <a:cs typeface="Arial"/>
                </a:rPr>
                <a:t>u</a:t>
              </a:r>
              <a:r>
                <a:rPr sz="1400" spc="-8" dirty="0">
                  <a:latin typeface="Arial"/>
                  <a:cs typeface="Arial"/>
                </a:rPr>
                <a:t>d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570" name="object 85">
              <a:extLst>
                <a:ext uri="{FF2B5EF4-FFF2-40B4-BE49-F238E27FC236}">
                  <a16:creationId xmlns:a16="http://schemas.microsoft.com/office/drawing/2014/main" id="{A8C87F15-A528-4A5B-A2AA-13ED8CB2EC54}"/>
                </a:ext>
              </a:extLst>
            </p:cNvPr>
            <p:cNvSpPr txBox="1"/>
            <p:nvPr/>
          </p:nvSpPr>
          <p:spPr>
            <a:xfrm>
              <a:off x="9720491" y="2528106"/>
              <a:ext cx="1629902" cy="584589"/>
            </a:xfrm>
            <a:prstGeom prst="rect">
              <a:avLst/>
            </a:prstGeom>
          </p:spPr>
          <p:txBody>
            <a:bodyPr vert="horz" wrap="square" lIns="0" tIns="20428" rIns="0" bIns="0" rtlCol="0">
              <a:spAutoFit/>
            </a:bodyPr>
            <a:lstStyle/>
            <a:p>
              <a:pPr algn="ctr" defTabSz="1548171">
                <a:spcBef>
                  <a:spcPts val="161"/>
                </a:spcBef>
              </a:pPr>
              <a:r>
                <a:rPr sz="1400" spc="-8" dirty="0">
                  <a:latin typeface="微软雅黑"/>
                  <a:cs typeface="微软雅黑"/>
                </a:rPr>
                <a:t>集中实验室</a:t>
              </a:r>
              <a:endParaRPr sz="1400" dirty="0">
                <a:latin typeface="微软雅黑"/>
                <a:cs typeface="微软雅黑"/>
              </a:endParaRPr>
            </a:p>
            <a:p>
              <a:pPr algn="ctr" defTabSz="1548171">
                <a:spcBef>
                  <a:spcPts val="17"/>
                </a:spcBef>
              </a:pPr>
              <a:r>
                <a:rPr sz="1400" spc="-8" dirty="0">
                  <a:latin typeface="Arial"/>
                  <a:cs typeface="Arial"/>
                </a:rPr>
                <a:t>Lab as a</a:t>
              </a:r>
              <a:r>
                <a:rPr sz="1400" spc="-161" dirty="0">
                  <a:latin typeface="Arial"/>
                  <a:cs typeface="Arial"/>
                </a:rPr>
                <a:t> </a:t>
              </a:r>
              <a:r>
                <a:rPr sz="1400" spc="-8" dirty="0">
                  <a:latin typeface="Arial"/>
                  <a:cs typeface="Arial"/>
                </a:rPr>
                <a:t>Service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571" name="object 36">
              <a:extLst>
                <a:ext uri="{FF2B5EF4-FFF2-40B4-BE49-F238E27FC236}">
                  <a16:creationId xmlns:a16="http://schemas.microsoft.com/office/drawing/2014/main" id="{2D2B6133-F811-44C2-865E-FDD95DB14C53}"/>
                </a:ext>
              </a:extLst>
            </p:cNvPr>
            <p:cNvSpPr txBox="1"/>
            <p:nvPr/>
          </p:nvSpPr>
          <p:spPr>
            <a:xfrm>
              <a:off x="7585061" y="4702513"/>
              <a:ext cx="431125" cy="240006"/>
            </a:xfrm>
            <a:prstGeom prst="rect">
              <a:avLst/>
            </a:prstGeom>
            <a:solidFill>
              <a:srgbClr val="669900"/>
            </a:solidFill>
          </p:spPr>
          <p:txBody>
            <a:bodyPr vert="horz" wrap="square" lIns="0" tIns="31179" rIns="0" bIns="0" rtlCol="0">
              <a:spAutoFit/>
            </a:bodyPr>
            <a:lstStyle/>
            <a:p>
              <a:pPr marL="30103" defTabSz="1548171">
                <a:lnSpc>
                  <a:spcPts val="1194"/>
                </a:lnSpc>
                <a:spcBef>
                  <a:spcPts val="245"/>
                </a:spcBef>
              </a:pPr>
              <a:r>
                <a:rPr sz="1016" spc="-8" dirty="0">
                  <a:latin typeface="Arial"/>
                  <a:cs typeface="Arial"/>
                </a:rPr>
                <a:t>DC-</a:t>
              </a:r>
              <a:r>
                <a:rPr lang="en-US" altLang="zh-CN" sz="1016" spc="-8" dirty="0">
                  <a:latin typeface="Arial"/>
                  <a:cs typeface="Arial"/>
                </a:rPr>
                <a:t>2</a:t>
              </a:r>
              <a:endParaRPr sz="1016" dirty="0">
                <a:latin typeface="Arial"/>
                <a:cs typeface="Arial"/>
              </a:endParaRPr>
            </a:p>
          </p:txBody>
        </p:sp>
        <p:sp>
          <p:nvSpPr>
            <p:cNvPr id="572" name="object 36">
              <a:extLst>
                <a:ext uri="{FF2B5EF4-FFF2-40B4-BE49-F238E27FC236}">
                  <a16:creationId xmlns:a16="http://schemas.microsoft.com/office/drawing/2014/main" id="{EB25D32B-71CA-486F-B446-072A9EF66420}"/>
                </a:ext>
              </a:extLst>
            </p:cNvPr>
            <p:cNvSpPr txBox="1"/>
            <p:nvPr/>
          </p:nvSpPr>
          <p:spPr>
            <a:xfrm>
              <a:off x="8430115" y="4714643"/>
              <a:ext cx="431125" cy="240006"/>
            </a:xfrm>
            <a:prstGeom prst="rect">
              <a:avLst/>
            </a:prstGeom>
            <a:solidFill>
              <a:srgbClr val="669900"/>
            </a:solidFill>
          </p:spPr>
          <p:txBody>
            <a:bodyPr vert="horz" wrap="square" lIns="0" tIns="31179" rIns="0" bIns="0" rtlCol="0">
              <a:spAutoFit/>
            </a:bodyPr>
            <a:lstStyle/>
            <a:p>
              <a:pPr marL="30103" defTabSz="1548171">
                <a:lnSpc>
                  <a:spcPts val="1194"/>
                </a:lnSpc>
                <a:spcBef>
                  <a:spcPts val="245"/>
                </a:spcBef>
              </a:pPr>
              <a:r>
                <a:rPr sz="1016" spc="-8" dirty="0">
                  <a:latin typeface="Arial"/>
                  <a:cs typeface="Arial"/>
                </a:rPr>
                <a:t>DC-</a:t>
              </a:r>
              <a:r>
                <a:rPr lang="en-US" altLang="zh-CN" sz="1016" spc="-8" dirty="0">
                  <a:latin typeface="Arial"/>
                  <a:cs typeface="Arial"/>
                </a:rPr>
                <a:t>3</a:t>
              </a:r>
              <a:endParaRPr sz="1016" dirty="0">
                <a:latin typeface="Arial"/>
                <a:cs typeface="Arial"/>
              </a:endParaRPr>
            </a:p>
          </p:txBody>
        </p:sp>
        <p:sp>
          <p:nvSpPr>
            <p:cNvPr id="496" name="object 3">
              <a:extLst>
                <a:ext uri="{FF2B5EF4-FFF2-40B4-BE49-F238E27FC236}">
                  <a16:creationId xmlns:a16="http://schemas.microsoft.com/office/drawing/2014/main" id="{E6551733-E9F7-4BA6-B607-5CB250211776}"/>
                </a:ext>
              </a:extLst>
            </p:cNvPr>
            <p:cNvSpPr txBox="1"/>
            <p:nvPr/>
          </p:nvSpPr>
          <p:spPr>
            <a:xfrm>
              <a:off x="9573960" y="4237803"/>
              <a:ext cx="1087162" cy="247280"/>
            </a:xfrm>
            <a:prstGeom prst="rect">
              <a:avLst/>
            </a:prstGeom>
          </p:spPr>
          <p:txBody>
            <a:bodyPr vert="horz" wrap="square" lIns="0" tIns="21503" rIns="0" bIns="0" rtlCol="0">
              <a:spAutoFit/>
            </a:bodyPr>
            <a:lstStyle/>
            <a:p>
              <a:pPr marL="21502" defTabSz="1548171">
                <a:spcBef>
                  <a:spcPts val="169"/>
                </a:spcBef>
              </a:pP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虚拟机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sz="11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VM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)</a:t>
              </a:r>
              <a:endParaRPr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63C72FF3-BF36-4D3F-BFBB-1B46E7B3F15C}"/>
              </a:ext>
            </a:extLst>
          </p:cNvPr>
          <p:cNvSpPr/>
          <p:nvPr/>
        </p:nvSpPr>
        <p:spPr>
          <a:xfrm>
            <a:off x="7515011" y="6524774"/>
            <a:ext cx="3467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重构作业模式，研发走向极速、敏捷</a:t>
            </a:r>
          </a:p>
        </p:txBody>
      </p:sp>
      <p:sp>
        <p:nvSpPr>
          <p:cNvPr id="585" name="矩形 584">
            <a:extLst>
              <a:ext uri="{FF2B5EF4-FFF2-40B4-BE49-F238E27FC236}">
                <a16:creationId xmlns:a16="http://schemas.microsoft.com/office/drawing/2014/main" id="{D955E845-D64B-4CBF-82FD-76E65221027C}"/>
              </a:ext>
            </a:extLst>
          </p:cNvPr>
          <p:cNvSpPr/>
          <p:nvPr/>
        </p:nvSpPr>
        <p:spPr bwMode="auto">
          <a:xfrm>
            <a:off x="3108015" y="3685461"/>
            <a:ext cx="3552274" cy="790724"/>
          </a:xfrm>
          <a:prstGeom prst="rect">
            <a:avLst/>
          </a:prstGeom>
          <a:solidFill>
            <a:srgbClr val="C4C7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586" name="TextBox 24">
            <a:extLst>
              <a:ext uri="{FF2B5EF4-FFF2-40B4-BE49-F238E27FC236}">
                <a16:creationId xmlns:a16="http://schemas.microsoft.com/office/drawing/2014/main" id="{B9A8FCFD-B983-44D7-956D-A9FFC7F4C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747" y="3782343"/>
            <a:ext cx="16957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生产制造流程</a:t>
            </a:r>
            <a:r>
              <a:rPr lang="en-US" altLang="zh-CN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-MES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12849B-DE2B-46B2-8D28-5944B742A167}"/>
              </a:ext>
            </a:extLst>
          </p:cNvPr>
          <p:cNvSpPr/>
          <p:nvPr/>
        </p:nvSpPr>
        <p:spPr>
          <a:xfrm>
            <a:off x="3678828" y="4028172"/>
            <a:ext cx="611624" cy="277476"/>
          </a:xfrm>
          <a:prstGeom prst="rect">
            <a:avLst/>
          </a:prstGeom>
          <a:solidFill>
            <a:srgbClr val="75A0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9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8" name="矩形 587">
            <a:extLst>
              <a:ext uri="{FF2B5EF4-FFF2-40B4-BE49-F238E27FC236}">
                <a16:creationId xmlns:a16="http://schemas.microsoft.com/office/drawing/2014/main" id="{30E0F835-4F0E-421A-904D-38ECF9B2E85B}"/>
              </a:ext>
            </a:extLst>
          </p:cNvPr>
          <p:cNvSpPr/>
          <p:nvPr/>
        </p:nvSpPr>
        <p:spPr>
          <a:xfrm>
            <a:off x="4307038" y="4028172"/>
            <a:ext cx="611624" cy="277476"/>
          </a:xfrm>
          <a:prstGeom prst="rect">
            <a:avLst/>
          </a:prstGeom>
          <a:solidFill>
            <a:srgbClr val="75A0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9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9" name="矩形 588">
            <a:extLst>
              <a:ext uri="{FF2B5EF4-FFF2-40B4-BE49-F238E27FC236}">
                <a16:creationId xmlns:a16="http://schemas.microsoft.com/office/drawing/2014/main" id="{9D663FA4-B5F3-478B-B667-1FCB5D90E9D8}"/>
              </a:ext>
            </a:extLst>
          </p:cNvPr>
          <p:cNvSpPr/>
          <p:nvPr/>
        </p:nvSpPr>
        <p:spPr>
          <a:xfrm>
            <a:off x="4942214" y="4028172"/>
            <a:ext cx="611624" cy="277476"/>
          </a:xfrm>
          <a:prstGeom prst="rect">
            <a:avLst/>
          </a:prstGeom>
          <a:solidFill>
            <a:srgbClr val="75A0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9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1" name="矩形 590">
            <a:extLst>
              <a:ext uri="{FF2B5EF4-FFF2-40B4-BE49-F238E27FC236}">
                <a16:creationId xmlns:a16="http://schemas.microsoft.com/office/drawing/2014/main" id="{1C9E1DA6-CA80-48F3-BF39-AD5197CFB391}"/>
              </a:ext>
            </a:extLst>
          </p:cNvPr>
          <p:cNvSpPr/>
          <p:nvPr/>
        </p:nvSpPr>
        <p:spPr>
          <a:xfrm>
            <a:off x="5587021" y="4024415"/>
            <a:ext cx="611624" cy="277476"/>
          </a:xfrm>
          <a:prstGeom prst="rect">
            <a:avLst/>
          </a:prstGeom>
          <a:solidFill>
            <a:srgbClr val="75A0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9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7" name="TextBox 41">
            <a:extLst>
              <a:ext uri="{FF2B5EF4-FFF2-40B4-BE49-F238E27FC236}">
                <a16:creationId xmlns:a16="http://schemas.microsoft.com/office/drawing/2014/main" id="{27F8F824-EE44-4456-B681-80101C375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238" y="4042381"/>
            <a:ext cx="65286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计划管理</a:t>
            </a:r>
          </a:p>
        </p:txBody>
      </p:sp>
      <p:sp>
        <p:nvSpPr>
          <p:cNvPr id="592" name="TextBox 41">
            <a:extLst>
              <a:ext uri="{FF2B5EF4-FFF2-40B4-BE49-F238E27FC236}">
                <a16:creationId xmlns:a16="http://schemas.microsoft.com/office/drawing/2014/main" id="{0F378389-88AC-40FE-8110-1AFEDDCC3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2916" y="4053715"/>
            <a:ext cx="65286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593" name="TextBox 41">
            <a:extLst>
              <a:ext uri="{FF2B5EF4-FFF2-40B4-BE49-F238E27FC236}">
                <a16:creationId xmlns:a16="http://schemas.microsoft.com/office/drawing/2014/main" id="{8896F913-6B3D-4571-90B7-BCF35BDA1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5195" y="4058884"/>
            <a:ext cx="65286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仓存管理</a:t>
            </a:r>
          </a:p>
        </p:txBody>
      </p:sp>
      <p:sp>
        <p:nvSpPr>
          <p:cNvPr id="594" name="TextBox 41">
            <a:extLst>
              <a:ext uri="{FF2B5EF4-FFF2-40B4-BE49-F238E27FC236}">
                <a16:creationId xmlns:a16="http://schemas.microsoft.com/office/drawing/2014/main" id="{0EFC88F9-DF13-4923-8479-E5E12D5F9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9256" y="4042259"/>
            <a:ext cx="65286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成本管理</a:t>
            </a:r>
          </a:p>
        </p:txBody>
      </p:sp>
      <p:sp>
        <p:nvSpPr>
          <p:cNvPr id="596" name="任意多边形 76">
            <a:extLst>
              <a:ext uri="{FF2B5EF4-FFF2-40B4-BE49-F238E27FC236}">
                <a16:creationId xmlns:a16="http://schemas.microsoft.com/office/drawing/2014/main" id="{650D5A7E-C5AA-4F8F-B0D9-8F6BAE8B52B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02611" y="3381646"/>
            <a:ext cx="2882749" cy="797679"/>
          </a:xfrm>
          <a:custGeom>
            <a:avLst/>
            <a:gdLst>
              <a:gd name="T0" fmla="*/ 0 w 435934"/>
              <a:gd name="T1" fmla="*/ 898316 h 903768"/>
              <a:gd name="T2" fmla="*/ 0 w 435934"/>
              <a:gd name="T3" fmla="*/ 0 h 903768"/>
              <a:gd name="T4" fmla="*/ 657191 w 435934"/>
              <a:gd name="T5" fmla="*/ 0 h 903768"/>
              <a:gd name="T6" fmla="*/ 0 60000 65536"/>
              <a:gd name="T7" fmla="*/ 0 60000 65536"/>
              <a:gd name="T8" fmla="*/ 0 60000 65536"/>
              <a:gd name="T9" fmla="*/ 0 w 435934"/>
              <a:gd name="T10" fmla="*/ 0 h 903768"/>
              <a:gd name="T11" fmla="*/ 435934 w 435934"/>
              <a:gd name="T12" fmla="*/ 903768 h 903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5934" h="903768">
                <a:moveTo>
                  <a:pt x="0" y="903768"/>
                </a:moveTo>
                <a:lnTo>
                  <a:pt x="0" y="0"/>
                </a:lnTo>
                <a:lnTo>
                  <a:pt x="435934" y="0"/>
                </a:lnTo>
              </a:path>
            </a:pathLst>
          </a:custGeom>
          <a:noFill/>
          <a:ln w="19050" algn="ctr">
            <a:solidFill>
              <a:srgbClr val="0070C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7" name="Text Box 107">
            <a:extLst>
              <a:ext uri="{FF2B5EF4-FFF2-40B4-BE49-F238E27FC236}">
                <a16:creationId xmlns:a16="http://schemas.microsoft.com/office/drawing/2014/main" id="{F16739A6-5BED-4D39-8C1B-918641270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2519" y="3959677"/>
            <a:ext cx="12370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生产制造需求</a:t>
            </a:r>
          </a:p>
        </p:txBody>
      </p:sp>
      <p:cxnSp>
        <p:nvCxnSpPr>
          <p:cNvPr id="598" name="直接连接符 597">
            <a:extLst>
              <a:ext uri="{FF2B5EF4-FFF2-40B4-BE49-F238E27FC236}">
                <a16:creationId xmlns:a16="http://schemas.microsoft.com/office/drawing/2014/main" id="{BFA8FC7B-041A-4F51-BBE2-C4046AA948AD}"/>
              </a:ext>
            </a:extLst>
          </p:cNvPr>
          <p:cNvCxnSpPr>
            <a:cxnSpLocks/>
          </p:cNvCxnSpPr>
          <p:nvPr/>
        </p:nvCxnSpPr>
        <p:spPr>
          <a:xfrm>
            <a:off x="7531348" y="1577273"/>
            <a:ext cx="441575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TextBox 1039">
            <a:extLst>
              <a:ext uri="{FF2B5EF4-FFF2-40B4-BE49-F238E27FC236}">
                <a16:creationId xmlns:a16="http://schemas.microsoft.com/office/drawing/2014/main" id="{D35B5C33-D621-485A-A482-DA747933187E}"/>
              </a:ext>
            </a:extLst>
          </p:cNvPr>
          <p:cNvSpPr txBox="1"/>
          <p:nvPr/>
        </p:nvSpPr>
        <p:spPr>
          <a:xfrm>
            <a:off x="7433919" y="984555"/>
            <a:ext cx="29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交互层</a:t>
            </a:r>
          </a:p>
        </p:txBody>
      </p:sp>
      <p:sp>
        <p:nvSpPr>
          <p:cNvPr id="12" name="流程图: 文档 11">
            <a:extLst>
              <a:ext uri="{FF2B5EF4-FFF2-40B4-BE49-F238E27FC236}">
                <a16:creationId xmlns:a16="http://schemas.microsoft.com/office/drawing/2014/main" id="{D31AFA55-A505-46BD-A52C-3BBF54F4A5DA}"/>
              </a:ext>
            </a:extLst>
          </p:cNvPr>
          <p:cNvSpPr/>
          <p:nvPr/>
        </p:nvSpPr>
        <p:spPr>
          <a:xfrm>
            <a:off x="8468948" y="1117434"/>
            <a:ext cx="1215456" cy="35080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业务行为活动</a:t>
            </a:r>
          </a:p>
        </p:txBody>
      </p:sp>
      <p:sp>
        <p:nvSpPr>
          <p:cNvPr id="602" name="流程图: 文档 601">
            <a:extLst>
              <a:ext uri="{FF2B5EF4-FFF2-40B4-BE49-F238E27FC236}">
                <a16:creationId xmlns:a16="http://schemas.microsoft.com/office/drawing/2014/main" id="{A4E80240-97DD-433F-8263-5FBB5F84D4E8}"/>
              </a:ext>
            </a:extLst>
          </p:cNvPr>
          <p:cNvSpPr/>
          <p:nvPr/>
        </p:nvSpPr>
        <p:spPr>
          <a:xfrm>
            <a:off x="10108488" y="1113680"/>
            <a:ext cx="1215456" cy="35080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数据展示</a:t>
            </a:r>
          </a:p>
        </p:txBody>
      </p:sp>
      <p:cxnSp>
        <p:nvCxnSpPr>
          <p:cNvPr id="603" name="直接箭头连接符 65">
            <a:extLst>
              <a:ext uri="{FF2B5EF4-FFF2-40B4-BE49-F238E27FC236}">
                <a16:creationId xmlns:a16="http://schemas.microsoft.com/office/drawing/2014/main" id="{9B553E4E-E0B0-48C1-9534-67BF9D05E4F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34306" y="3467948"/>
            <a:ext cx="0" cy="217513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" name="Text Box 107">
            <a:extLst>
              <a:ext uri="{FF2B5EF4-FFF2-40B4-BE49-F238E27FC236}">
                <a16:creationId xmlns:a16="http://schemas.microsoft.com/office/drawing/2014/main" id="{C100AE4C-1C91-44A6-B5DE-6C6111372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982" y="3461076"/>
            <a:ext cx="12370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产品特性和配置</a:t>
            </a:r>
          </a:p>
        </p:txBody>
      </p:sp>
    </p:spTree>
    <p:extLst>
      <p:ext uri="{BB962C8B-B14F-4D97-AF65-F5344CB8AC3E}">
        <p14:creationId xmlns:p14="http://schemas.microsoft.com/office/powerpoint/2010/main" val="332509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6CFDD9E-0FF2-4DBC-99DB-0A2F0EE43648}"/>
              </a:ext>
            </a:extLst>
          </p:cNvPr>
          <p:cNvCxnSpPr/>
          <p:nvPr/>
        </p:nvCxnSpPr>
        <p:spPr>
          <a:xfrm>
            <a:off x="431371" y="574488"/>
            <a:ext cx="11041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86A4A05B-44AC-4A2C-A584-E4758480C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40" y="4708"/>
            <a:ext cx="745105" cy="465691"/>
          </a:xfrm>
          <a:prstGeom prst="rect">
            <a:avLst/>
          </a:prstGeom>
        </p:spPr>
      </p:pic>
      <p:sp>
        <p:nvSpPr>
          <p:cNvPr id="258" name="Title 1">
            <a:extLst>
              <a:ext uri="{FF2B5EF4-FFF2-40B4-BE49-F238E27FC236}">
                <a16:creationId xmlns:a16="http://schemas.microsoft.com/office/drawing/2014/main" id="{5FA5133F-FF33-4F28-9D6A-907601415A7D}"/>
              </a:ext>
            </a:extLst>
          </p:cNvPr>
          <p:cNvSpPr txBox="1">
            <a:spLocks/>
          </p:cNvSpPr>
          <p:nvPr/>
        </p:nvSpPr>
        <p:spPr>
          <a:xfrm>
            <a:off x="1137452" y="23298"/>
            <a:ext cx="9560672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IPD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领域数字化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流程，作业，人的效率和质量全面提升</a:t>
            </a:r>
            <a:endParaRPr lang="en-GB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17CEABB-9090-40E5-B071-58BB8B058A5D}"/>
              </a:ext>
            </a:extLst>
          </p:cNvPr>
          <p:cNvSpPr/>
          <p:nvPr/>
        </p:nvSpPr>
        <p:spPr>
          <a:xfrm>
            <a:off x="357686" y="857341"/>
            <a:ext cx="6484878" cy="38370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TextBox 6">
            <a:extLst>
              <a:ext uri="{FF2B5EF4-FFF2-40B4-BE49-F238E27FC236}">
                <a16:creationId xmlns:a16="http://schemas.microsoft.com/office/drawing/2014/main" id="{E0103215-874E-4B56-A2A3-1EF8E905E781}"/>
              </a:ext>
            </a:extLst>
          </p:cNvPr>
          <p:cNvSpPr txBox="1"/>
          <p:nvPr/>
        </p:nvSpPr>
        <p:spPr>
          <a:xfrm>
            <a:off x="293153" y="543127"/>
            <a:ext cx="252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产品全生命周期数字化</a:t>
            </a:r>
          </a:p>
        </p:txBody>
      </p:sp>
      <p:sp>
        <p:nvSpPr>
          <p:cNvPr id="97" name="TextBox 7">
            <a:extLst>
              <a:ext uri="{FF2B5EF4-FFF2-40B4-BE49-F238E27FC236}">
                <a16:creationId xmlns:a16="http://schemas.microsoft.com/office/drawing/2014/main" id="{73388BEC-F280-4AF0-8837-4DA2CFABD713}"/>
              </a:ext>
            </a:extLst>
          </p:cNvPr>
          <p:cNvSpPr txBox="1"/>
          <p:nvPr/>
        </p:nvSpPr>
        <p:spPr>
          <a:xfrm>
            <a:off x="371236" y="4854958"/>
            <a:ext cx="1142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业务能力</a:t>
            </a:r>
          </a:p>
        </p:txBody>
      </p:sp>
      <p:sp>
        <p:nvSpPr>
          <p:cNvPr id="98" name="下箭头 1037">
            <a:extLst>
              <a:ext uri="{FF2B5EF4-FFF2-40B4-BE49-F238E27FC236}">
                <a16:creationId xmlns:a16="http://schemas.microsoft.com/office/drawing/2014/main" id="{86D5CAF9-AD35-4E42-A57E-87A89844D394}"/>
              </a:ext>
            </a:extLst>
          </p:cNvPr>
          <p:cNvSpPr/>
          <p:nvPr/>
        </p:nvSpPr>
        <p:spPr>
          <a:xfrm>
            <a:off x="3274396" y="4891966"/>
            <a:ext cx="606938" cy="191211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173F3FA0-835D-4F7A-B056-93EE2AE3C2DA}"/>
              </a:ext>
            </a:extLst>
          </p:cNvPr>
          <p:cNvSpPr/>
          <p:nvPr/>
        </p:nvSpPr>
        <p:spPr>
          <a:xfrm>
            <a:off x="357686" y="5197506"/>
            <a:ext cx="6498443" cy="13935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14ADAB0-9234-494D-95E8-EE5AE98EA9AB}"/>
              </a:ext>
            </a:extLst>
          </p:cNvPr>
          <p:cNvSpPr/>
          <p:nvPr/>
        </p:nvSpPr>
        <p:spPr>
          <a:xfrm>
            <a:off x="549235" y="5381184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项目管理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F9D083B-C59A-4701-A7B8-361E84D6AE23}"/>
              </a:ext>
            </a:extLst>
          </p:cNvPr>
          <p:cNvSpPr/>
          <p:nvPr/>
        </p:nvSpPr>
        <p:spPr>
          <a:xfrm>
            <a:off x="1544380" y="5381184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质量管理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EC0F783C-000B-4483-863E-740EEE8F6BB2}"/>
              </a:ext>
            </a:extLst>
          </p:cNvPr>
          <p:cNvSpPr/>
          <p:nvPr/>
        </p:nvSpPr>
        <p:spPr>
          <a:xfrm>
            <a:off x="2551029" y="5381184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配置管理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566AFF9-F933-4609-A274-67C1D7865965}"/>
              </a:ext>
            </a:extLst>
          </p:cNvPr>
          <p:cNvSpPr/>
          <p:nvPr/>
        </p:nvSpPr>
        <p:spPr>
          <a:xfrm>
            <a:off x="3561892" y="5381184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数据管理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59A26F4-0436-4650-B209-16A69473785C}"/>
              </a:ext>
            </a:extLst>
          </p:cNvPr>
          <p:cNvSpPr/>
          <p:nvPr/>
        </p:nvSpPr>
        <p:spPr>
          <a:xfrm>
            <a:off x="4569465" y="5381184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度量管理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CC97C21-C126-4D8E-8ECF-13267ED5388F}"/>
              </a:ext>
            </a:extLst>
          </p:cNvPr>
          <p:cNvSpPr/>
          <p:nvPr/>
        </p:nvSpPr>
        <p:spPr>
          <a:xfrm>
            <a:off x="5544425" y="5376525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成本管理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2844A66-0E9F-4954-879E-5F5E54B94D03}"/>
              </a:ext>
            </a:extLst>
          </p:cNvPr>
          <p:cNvSpPr/>
          <p:nvPr/>
        </p:nvSpPr>
        <p:spPr>
          <a:xfrm>
            <a:off x="549901" y="5777157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需求管理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6B845B00-BB07-49A9-A911-F54D5F1414E0}"/>
              </a:ext>
            </a:extLst>
          </p:cNvPr>
          <p:cNvSpPr/>
          <p:nvPr/>
        </p:nvSpPr>
        <p:spPr>
          <a:xfrm>
            <a:off x="1545046" y="5777157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系统设计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B40D2300-5F24-47B6-9B07-635865212F30}"/>
              </a:ext>
            </a:extLst>
          </p:cNvPr>
          <p:cNvSpPr/>
          <p:nvPr/>
        </p:nvSpPr>
        <p:spPr>
          <a:xfrm>
            <a:off x="2551695" y="5777157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结构设计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E4AF948-649C-488F-BDE3-C0AEA46B9282}"/>
              </a:ext>
            </a:extLst>
          </p:cNvPr>
          <p:cNvSpPr/>
          <p:nvPr/>
        </p:nvSpPr>
        <p:spPr>
          <a:xfrm>
            <a:off x="3562558" y="5777157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硬件设计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1149E6D7-BB7E-4AC5-AEE9-8EF3B747ECD7}"/>
              </a:ext>
            </a:extLst>
          </p:cNvPr>
          <p:cNvSpPr/>
          <p:nvPr/>
        </p:nvSpPr>
        <p:spPr>
          <a:xfrm>
            <a:off x="4570131" y="5777157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软件设计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F52DE0C-BF90-4CEC-8744-9AE2161A529F}"/>
              </a:ext>
            </a:extLst>
          </p:cNvPr>
          <p:cNvSpPr/>
          <p:nvPr/>
        </p:nvSpPr>
        <p:spPr>
          <a:xfrm>
            <a:off x="5545091" y="5772498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UCD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91988E7-F22C-48F2-90F5-CE19BAA7F8F8}"/>
              </a:ext>
            </a:extLst>
          </p:cNvPr>
          <p:cNvSpPr/>
          <p:nvPr/>
        </p:nvSpPr>
        <p:spPr>
          <a:xfrm>
            <a:off x="554560" y="6181116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测试验证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ED5A449-9311-4EAC-950B-69E822711AB0}"/>
              </a:ext>
            </a:extLst>
          </p:cNvPr>
          <p:cNvSpPr/>
          <p:nvPr/>
        </p:nvSpPr>
        <p:spPr>
          <a:xfrm>
            <a:off x="1549705" y="6181116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仿真能力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365226B8-BC7A-4BC3-B966-3AD405BF2B56}"/>
              </a:ext>
            </a:extLst>
          </p:cNvPr>
          <p:cNvSpPr/>
          <p:nvPr/>
        </p:nvSpPr>
        <p:spPr>
          <a:xfrm>
            <a:off x="2556354" y="6181116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试制能力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DE14778B-7138-432E-AAEB-98B416C24285}"/>
              </a:ext>
            </a:extLst>
          </p:cNvPr>
          <p:cNvSpPr/>
          <p:nvPr/>
        </p:nvSpPr>
        <p:spPr>
          <a:xfrm>
            <a:off x="3567217" y="6181116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选型认证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4F1BEB32-4D97-42F4-A4C7-8345DA9783B4}"/>
              </a:ext>
            </a:extLst>
          </p:cNvPr>
          <p:cNvSpPr/>
          <p:nvPr/>
        </p:nvSpPr>
        <p:spPr>
          <a:xfrm>
            <a:off x="4574790" y="6181116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DFX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76F3AD14-12C3-49BE-970D-D397F302F170}"/>
              </a:ext>
            </a:extLst>
          </p:cNvPr>
          <p:cNvSpPr/>
          <p:nvPr/>
        </p:nvSpPr>
        <p:spPr>
          <a:xfrm>
            <a:off x="5549750" y="6176457"/>
            <a:ext cx="937027" cy="315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……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19" name="下箭头 85">
            <a:extLst>
              <a:ext uri="{FF2B5EF4-FFF2-40B4-BE49-F238E27FC236}">
                <a16:creationId xmlns:a16="http://schemas.microsoft.com/office/drawing/2014/main" id="{F236BCC1-DF3A-4E0B-AA31-6526DAE187F1}"/>
              </a:ext>
            </a:extLst>
          </p:cNvPr>
          <p:cNvSpPr/>
          <p:nvPr/>
        </p:nvSpPr>
        <p:spPr>
          <a:xfrm rot="16200000">
            <a:off x="6911235" y="2218370"/>
            <a:ext cx="595839" cy="191211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下箭头 86">
            <a:extLst>
              <a:ext uri="{FF2B5EF4-FFF2-40B4-BE49-F238E27FC236}">
                <a16:creationId xmlns:a16="http://schemas.microsoft.com/office/drawing/2014/main" id="{764DAF51-360A-491C-87F4-5800161E77F3}"/>
              </a:ext>
            </a:extLst>
          </p:cNvPr>
          <p:cNvSpPr/>
          <p:nvPr/>
        </p:nvSpPr>
        <p:spPr>
          <a:xfrm rot="13473384">
            <a:off x="6856362" y="4792858"/>
            <a:ext cx="595839" cy="306175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TextBox 87">
            <a:extLst>
              <a:ext uri="{FF2B5EF4-FFF2-40B4-BE49-F238E27FC236}">
                <a16:creationId xmlns:a16="http://schemas.microsoft.com/office/drawing/2014/main" id="{41CA4428-CA99-4CD8-A060-B82EA1119785}"/>
              </a:ext>
            </a:extLst>
          </p:cNvPr>
          <p:cNvSpPr txBox="1"/>
          <p:nvPr/>
        </p:nvSpPr>
        <p:spPr>
          <a:xfrm>
            <a:off x="7374773" y="622275"/>
            <a:ext cx="2517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系统架构分层支撑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E6FAA46-803A-4EE0-8E73-8301905D80DB}"/>
              </a:ext>
            </a:extLst>
          </p:cNvPr>
          <p:cNvSpPr/>
          <p:nvPr/>
        </p:nvSpPr>
        <p:spPr>
          <a:xfrm>
            <a:off x="7494028" y="982038"/>
            <a:ext cx="4533377" cy="334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TextBox 1039">
            <a:extLst>
              <a:ext uri="{FF2B5EF4-FFF2-40B4-BE49-F238E27FC236}">
                <a16:creationId xmlns:a16="http://schemas.microsoft.com/office/drawing/2014/main" id="{D8816E9A-CA47-4586-B6E6-17DEF514F75F}"/>
              </a:ext>
            </a:extLst>
          </p:cNvPr>
          <p:cNvSpPr txBox="1"/>
          <p:nvPr/>
        </p:nvSpPr>
        <p:spPr>
          <a:xfrm>
            <a:off x="7449678" y="1647601"/>
            <a:ext cx="291040" cy="39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工具层</a:t>
            </a:r>
          </a:p>
        </p:txBody>
      </p:sp>
      <p:sp>
        <p:nvSpPr>
          <p:cNvPr id="123" name="TextBox 89">
            <a:extLst>
              <a:ext uri="{FF2B5EF4-FFF2-40B4-BE49-F238E27FC236}">
                <a16:creationId xmlns:a16="http://schemas.microsoft.com/office/drawing/2014/main" id="{8CC5342D-3466-4CEA-A91C-2CF39F4E17FC}"/>
              </a:ext>
            </a:extLst>
          </p:cNvPr>
          <p:cNvSpPr txBox="1"/>
          <p:nvPr/>
        </p:nvSpPr>
        <p:spPr>
          <a:xfrm>
            <a:off x="7466183" y="2340434"/>
            <a:ext cx="228317" cy="821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领域协同层</a:t>
            </a:r>
          </a:p>
        </p:txBody>
      </p:sp>
      <p:sp>
        <p:nvSpPr>
          <p:cNvPr id="124" name="TextBox 90">
            <a:extLst>
              <a:ext uri="{FF2B5EF4-FFF2-40B4-BE49-F238E27FC236}">
                <a16:creationId xmlns:a16="http://schemas.microsoft.com/office/drawing/2014/main" id="{6C8DF395-663B-4DFE-8370-26E3449AE4C9}"/>
              </a:ext>
            </a:extLst>
          </p:cNvPr>
          <p:cNvSpPr txBox="1"/>
          <p:nvPr/>
        </p:nvSpPr>
        <p:spPr>
          <a:xfrm>
            <a:off x="7479398" y="3361210"/>
            <a:ext cx="291040" cy="62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主干应用层</a:t>
            </a:r>
          </a:p>
        </p:txBody>
      </p:sp>
      <p:sp>
        <p:nvSpPr>
          <p:cNvPr id="125" name="流程图: 磁盘 124">
            <a:extLst>
              <a:ext uri="{FF2B5EF4-FFF2-40B4-BE49-F238E27FC236}">
                <a16:creationId xmlns:a16="http://schemas.microsoft.com/office/drawing/2014/main" id="{83A2671F-29D7-4CE4-8B2B-387288A1CDCB}"/>
              </a:ext>
            </a:extLst>
          </p:cNvPr>
          <p:cNvSpPr/>
          <p:nvPr/>
        </p:nvSpPr>
        <p:spPr>
          <a:xfrm>
            <a:off x="8174430" y="3501181"/>
            <a:ext cx="3433476" cy="677112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TextBox 1041">
            <a:extLst>
              <a:ext uri="{FF2B5EF4-FFF2-40B4-BE49-F238E27FC236}">
                <a16:creationId xmlns:a16="http://schemas.microsoft.com/office/drawing/2014/main" id="{A0BE1E08-D1B7-4ED8-A7A0-A47A52BEC67C}"/>
              </a:ext>
            </a:extLst>
          </p:cNvPr>
          <p:cNvSpPr txBox="1"/>
          <p:nvPr/>
        </p:nvSpPr>
        <p:spPr>
          <a:xfrm>
            <a:off x="8422356" y="3297088"/>
            <a:ext cx="2800269" cy="282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PLM</a:t>
            </a:r>
          </a:p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（产品生命周期管理平台）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EFB74A97-C21F-47CD-B02C-DF559B968E9E}"/>
              </a:ext>
            </a:extLst>
          </p:cNvPr>
          <p:cNvSpPr/>
          <p:nvPr/>
        </p:nvSpPr>
        <p:spPr>
          <a:xfrm>
            <a:off x="8494020" y="3757524"/>
            <a:ext cx="688212" cy="36528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产品</a:t>
            </a:r>
            <a:endParaRPr lang="en-US" altLang="zh-CN" sz="105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基本信息管理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9109AD5C-675F-4E4A-B9C2-E529C92C6B28}"/>
              </a:ext>
            </a:extLst>
          </p:cNvPr>
          <p:cNvSpPr/>
          <p:nvPr/>
        </p:nvSpPr>
        <p:spPr>
          <a:xfrm>
            <a:off x="9308697" y="3757523"/>
            <a:ext cx="578035" cy="36528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项目</a:t>
            </a:r>
            <a:endParaRPr lang="en-US" altLang="zh-CN" sz="105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管理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102DAC8-2169-44B8-8C40-FBF59B9714D1}"/>
              </a:ext>
            </a:extLst>
          </p:cNvPr>
          <p:cNvSpPr/>
          <p:nvPr/>
        </p:nvSpPr>
        <p:spPr>
          <a:xfrm>
            <a:off x="9945181" y="3757523"/>
            <a:ext cx="578035" cy="36528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需求</a:t>
            </a:r>
            <a:endParaRPr lang="en-US" altLang="zh-CN" sz="105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管理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618719E9-E2B6-4D15-945E-1D49BC346BFF}"/>
              </a:ext>
            </a:extLst>
          </p:cNvPr>
          <p:cNvSpPr/>
          <p:nvPr/>
        </p:nvSpPr>
        <p:spPr>
          <a:xfrm>
            <a:off x="10608293" y="3752983"/>
            <a:ext cx="688211" cy="36528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产品数据管理</a:t>
            </a:r>
          </a:p>
        </p:txBody>
      </p:sp>
      <p:sp>
        <p:nvSpPr>
          <p:cNvPr id="131" name="流程图: 磁盘 130">
            <a:extLst>
              <a:ext uri="{FF2B5EF4-FFF2-40B4-BE49-F238E27FC236}">
                <a16:creationId xmlns:a16="http://schemas.microsoft.com/office/drawing/2014/main" id="{67361A3B-7849-4A14-A83A-C7B5103E5616}"/>
              </a:ext>
            </a:extLst>
          </p:cNvPr>
          <p:cNvSpPr/>
          <p:nvPr/>
        </p:nvSpPr>
        <p:spPr>
          <a:xfrm>
            <a:off x="8064081" y="2559860"/>
            <a:ext cx="666637" cy="615724"/>
          </a:xfrm>
          <a:prstGeom prst="flowChartMagneticDisk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TextBox 98">
            <a:extLst>
              <a:ext uri="{FF2B5EF4-FFF2-40B4-BE49-F238E27FC236}">
                <a16:creationId xmlns:a16="http://schemas.microsoft.com/office/drawing/2014/main" id="{4F97E56B-3B9D-4F53-9D7B-BFFB44B89857}"/>
              </a:ext>
            </a:extLst>
          </p:cNvPr>
          <p:cNvSpPr txBox="1"/>
          <p:nvPr/>
        </p:nvSpPr>
        <p:spPr>
          <a:xfrm>
            <a:off x="8066510" y="2654711"/>
            <a:ext cx="745331" cy="24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机电协同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开发平台</a:t>
            </a:r>
          </a:p>
        </p:txBody>
      </p:sp>
      <p:sp>
        <p:nvSpPr>
          <p:cNvPr id="133" name="流程图: 磁盘 132">
            <a:extLst>
              <a:ext uri="{FF2B5EF4-FFF2-40B4-BE49-F238E27FC236}">
                <a16:creationId xmlns:a16="http://schemas.microsoft.com/office/drawing/2014/main" id="{F2DE32AB-6F28-493E-A938-39C72C389764}"/>
              </a:ext>
            </a:extLst>
          </p:cNvPr>
          <p:cNvSpPr/>
          <p:nvPr/>
        </p:nvSpPr>
        <p:spPr>
          <a:xfrm>
            <a:off x="8818483" y="2561872"/>
            <a:ext cx="666637" cy="615724"/>
          </a:xfrm>
          <a:prstGeom prst="flowChartMagneticDisk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TextBox 100">
            <a:extLst>
              <a:ext uri="{FF2B5EF4-FFF2-40B4-BE49-F238E27FC236}">
                <a16:creationId xmlns:a16="http://schemas.microsoft.com/office/drawing/2014/main" id="{1B8A8D48-0884-47E7-8355-47557E764CD8}"/>
              </a:ext>
            </a:extLst>
          </p:cNvPr>
          <p:cNvSpPr txBox="1"/>
          <p:nvPr/>
        </p:nvSpPr>
        <p:spPr>
          <a:xfrm>
            <a:off x="8785337" y="2673855"/>
            <a:ext cx="745331" cy="24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软件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开发平台</a:t>
            </a:r>
          </a:p>
        </p:txBody>
      </p:sp>
      <p:sp>
        <p:nvSpPr>
          <p:cNvPr id="135" name="流程图: 磁盘 134">
            <a:extLst>
              <a:ext uri="{FF2B5EF4-FFF2-40B4-BE49-F238E27FC236}">
                <a16:creationId xmlns:a16="http://schemas.microsoft.com/office/drawing/2014/main" id="{6F9FD930-F88C-4A0E-8FBD-3692973F20A1}"/>
              </a:ext>
            </a:extLst>
          </p:cNvPr>
          <p:cNvSpPr/>
          <p:nvPr/>
        </p:nvSpPr>
        <p:spPr>
          <a:xfrm>
            <a:off x="9607354" y="2557015"/>
            <a:ext cx="666637" cy="615724"/>
          </a:xfrm>
          <a:prstGeom prst="flowChartMagneticDisk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TextBox 102">
            <a:extLst>
              <a:ext uri="{FF2B5EF4-FFF2-40B4-BE49-F238E27FC236}">
                <a16:creationId xmlns:a16="http://schemas.microsoft.com/office/drawing/2014/main" id="{5F6EDD9F-A34B-49CD-BE87-ABBB45B73EE1}"/>
              </a:ext>
            </a:extLst>
          </p:cNvPr>
          <p:cNvSpPr txBox="1"/>
          <p:nvPr/>
        </p:nvSpPr>
        <p:spPr>
          <a:xfrm>
            <a:off x="9541109" y="2679489"/>
            <a:ext cx="841830" cy="371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试制管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理平台</a:t>
            </a:r>
          </a:p>
        </p:txBody>
      </p:sp>
      <p:sp>
        <p:nvSpPr>
          <p:cNvPr id="137" name="流程图: 磁盘 136">
            <a:extLst>
              <a:ext uri="{FF2B5EF4-FFF2-40B4-BE49-F238E27FC236}">
                <a16:creationId xmlns:a16="http://schemas.microsoft.com/office/drawing/2014/main" id="{60D9CD34-E00B-4429-8844-35FECC4F69A5}"/>
              </a:ext>
            </a:extLst>
          </p:cNvPr>
          <p:cNvSpPr/>
          <p:nvPr/>
        </p:nvSpPr>
        <p:spPr>
          <a:xfrm>
            <a:off x="10367766" y="2559860"/>
            <a:ext cx="666637" cy="615724"/>
          </a:xfrm>
          <a:prstGeom prst="flowChartMagneticDisk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TextBox 104">
            <a:extLst>
              <a:ext uri="{FF2B5EF4-FFF2-40B4-BE49-F238E27FC236}">
                <a16:creationId xmlns:a16="http://schemas.microsoft.com/office/drawing/2014/main" id="{074AEDF4-66B3-4A01-925E-C2025D8543DD}"/>
              </a:ext>
            </a:extLst>
          </p:cNvPr>
          <p:cNvSpPr txBox="1"/>
          <p:nvPr/>
        </p:nvSpPr>
        <p:spPr>
          <a:xfrm>
            <a:off x="10367053" y="2675313"/>
            <a:ext cx="745331" cy="371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工艺管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理平台</a:t>
            </a:r>
          </a:p>
        </p:txBody>
      </p:sp>
      <p:sp>
        <p:nvSpPr>
          <p:cNvPr id="139" name="流程图: 磁盘 138">
            <a:extLst>
              <a:ext uri="{FF2B5EF4-FFF2-40B4-BE49-F238E27FC236}">
                <a16:creationId xmlns:a16="http://schemas.microsoft.com/office/drawing/2014/main" id="{3A4FCBB0-E419-478A-8B25-92A8870E9154}"/>
              </a:ext>
            </a:extLst>
          </p:cNvPr>
          <p:cNvSpPr/>
          <p:nvPr/>
        </p:nvSpPr>
        <p:spPr>
          <a:xfrm>
            <a:off x="11156500" y="2540580"/>
            <a:ext cx="666637" cy="615724"/>
          </a:xfrm>
          <a:prstGeom prst="flowChartMagneticDisk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TextBox 106">
            <a:extLst>
              <a:ext uri="{FF2B5EF4-FFF2-40B4-BE49-F238E27FC236}">
                <a16:creationId xmlns:a16="http://schemas.microsoft.com/office/drawing/2014/main" id="{9456126C-2EFF-496D-B5E5-22CA3627451E}"/>
              </a:ext>
            </a:extLst>
          </p:cNvPr>
          <p:cNvSpPr txBox="1"/>
          <p:nvPr/>
        </p:nvSpPr>
        <p:spPr>
          <a:xfrm>
            <a:off x="11124703" y="2687614"/>
            <a:ext cx="745331" cy="24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XXXX</a:t>
            </a:r>
          </a:p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平台</a:t>
            </a:r>
          </a:p>
        </p:txBody>
      </p:sp>
      <p:sp>
        <p:nvSpPr>
          <p:cNvPr id="141" name="圆角矩形 1042">
            <a:extLst>
              <a:ext uri="{FF2B5EF4-FFF2-40B4-BE49-F238E27FC236}">
                <a16:creationId xmlns:a16="http://schemas.microsoft.com/office/drawing/2014/main" id="{9366B070-EC42-4A99-ACEA-5286EDCADEDF}"/>
              </a:ext>
            </a:extLst>
          </p:cNvPr>
          <p:cNvSpPr/>
          <p:nvPr/>
        </p:nvSpPr>
        <p:spPr>
          <a:xfrm>
            <a:off x="8093849" y="1673848"/>
            <a:ext cx="793749" cy="25815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CAD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圆角矩形 108">
            <a:extLst>
              <a:ext uri="{FF2B5EF4-FFF2-40B4-BE49-F238E27FC236}">
                <a16:creationId xmlns:a16="http://schemas.microsoft.com/office/drawing/2014/main" id="{8B213ADE-37FE-444A-8F24-BE8B36ADC1B4}"/>
              </a:ext>
            </a:extLst>
          </p:cNvPr>
          <p:cNvSpPr/>
          <p:nvPr/>
        </p:nvSpPr>
        <p:spPr>
          <a:xfrm>
            <a:off x="8997776" y="1673848"/>
            <a:ext cx="793749" cy="25815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CAE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圆角矩形 109">
            <a:extLst>
              <a:ext uri="{FF2B5EF4-FFF2-40B4-BE49-F238E27FC236}">
                <a16:creationId xmlns:a16="http://schemas.microsoft.com/office/drawing/2014/main" id="{8A0831B0-D1F9-407B-BBF7-72781FB85FC5}"/>
              </a:ext>
            </a:extLst>
          </p:cNvPr>
          <p:cNvSpPr/>
          <p:nvPr/>
        </p:nvSpPr>
        <p:spPr>
          <a:xfrm>
            <a:off x="9917753" y="1673848"/>
            <a:ext cx="792000" cy="25739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CAM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圆角矩形 110">
            <a:extLst>
              <a:ext uri="{FF2B5EF4-FFF2-40B4-BE49-F238E27FC236}">
                <a16:creationId xmlns:a16="http://schemas.microsoft.com/office/drawing/2014/main" id="{CE4AC464-FEC8-4D11-BBDF-125662538B41}"/>
              </a:ext>
            </a:extLst>
          </p:cNvPr>
          <p:cNvSpPr/>
          <p:nvPr/>
        </p:nvSpPr>
        <p:spPr>
          <a:xfrm>
            <a:off x="10806367" y="1673096"/>
            <a:ext cx="972000" cy="2454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CAPP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圆角矩形 112">
            <a:extLst>
              <a:ext uri="{FF2B5EF4-FFF2-40B4-BE49-F238E27FC236}">
                <a16:creationId xmlns:a16="http://schemas.microsoft.com/office/drawing/2014/main" id="{B9E2F7C2-B0D9-49FE-AC18-C67B26A9BC74}"/>
              </a:ext>
            </a:extLst>
          </p:cNvPr>
          <p:cNvSpPr/>
          <p:nvPr/>
        </p:nvSpPr>
        <p:spPr>
          <a:xfrm>
            <a:off x="8097145" y="2007221"/>
            <a:ext cx="793749" cy="25815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仿真</a:t>
            </a:r>
          </a:p>
        </p:txBody>
      </p:sp>
      <p:sp>
        <p:nvSpPr>
          <p:cNvPr id="146" name="圆角矩形 113">
            <a:extLst>
              <a:ext uri="{FF2B5EF4-FFF2-40B4-BE49-F238E27FC236}">
                <a16:creationId xmlns:a16="http://schemas.microsoft.com/office/drawing/2014/main" id="{9B5B422F-29F3-49F9-A163-36B9626AD0DC}"/>
              </a:ext>
            </a:extLst>
          </p:cNvPr>
          <p:cNvSpPr/>
          <p:nvPr/>
        </p:nvSpPr>
        <p:spPr>
          <a:xfrm>
            <a:off x="9001071" y="2007222"/>
            <a:ext cx="793749" cy="25815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AI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圆角矩形 114">
            <a:extLst>
              <a:ext uri="{FF2B5EF4-FFF2-40B4-BE49-F238E27FC236}">
                <a16:creationId xmlns:a16="http://schemas.microsoft.com/office/drawing/2014/main" id="{ECB0E299-3784-48F1-8767-99399B3015C3}"/>
              </a:ext>
            </a:extLst>
          </p:cNvPr>
          <p:cNvSpPr/>
          <p:nvPr/>
        </p:nvSpPr>
        <p:spPr>
          <a:xfrm>
            <a:off x="9921048" y="2007222"/>
            <a:ext cx="792000" cy="25739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AR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圆角矩形 115">
            <a:extLst>
              <a:ext uri="{FF2B5EF4-FFF2-40B4-BE49-F238E27FC236}">
                <a16:creationId xmlns:a16="http://schemas.microsoft.com/office/drawing/2014/main" id="{45706586-4113-4A46-BED7-528F4FFC6E8C}"/>
              </a:ext>
            </a:extLst>
          </p:cNvPr>
          <p:cNvSpPr/>
          <p:nvPr/>
        </p:nvSpPr>
        <p:spPr>
          <a:xfrm>
            <a:off x="10790628" y="2014332"/>
            <a:ext cx="1032510" cy="27149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创新应用</a:t>
            </a:r>
          </a:p>
        </p:txBody>
      </p: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AB26192F-432B-4992-A29B-DA63B3408385}"/>
              </a:ext>
            </a:extLst>
          </p:cNvPr>
          <p:cNvCxnSpPr>
            <a:cxnSpLocks/>
          </p:cNvCxnSpPr>
          <p:nvPr/>
        </p:nvCxnSpPr>
        <p:spPr>
          <a:xfrm>
            <a:off x="7494028" y="2356262"/>
            <a:ext cx="441575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82086F32-E1D4-49D4-AA62-271A9AC598A8}"/>
              </a:ext>
            </a:extLst>
          </p:cNvPr>
          <p:cNvCxnSpPr>
            <a:cxnSpLocks/>
          </p:cNvCxnSpPr>
          <p:nvPr/>
        </p:nvCxnSpPr>
        <p:spPr>
          <a:xfrm>
            <a:off x="7517627" y="3325576"/>
            <a:ext cx="441575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>
            <a:extLst>
              <a:ext uri="{FF2B5EF4-FFF2-40B4-BE49-F238E27FC236}">
                <a16:creationId xmlns:a16="http://schemas.microsoft.com/office/drawing/2014/main" id="{D72F7245-801B-4B5F-9B39-94440CB433A8}"/>
              </a:ext>
            </a:extLst>
          </p:cNvPr>
          <p:cNvSpPr/>
          <p:nvPr/>
        </p:nvSpPr>
        <p:spPr bwMode="auto">
          <a:xfrm>
            <a:off x="510659" y="1976064"/>
            <a:ext cx="1046583" cy="1538676"/>
          </a:xfrm>
          <a:prstGeom prst="rect">
            <a:avLst/>
          </a:prstGeom>
          <a:solidFill>
            <a:srgbClr val="C4C7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332A00E5-16EF-4964-AD71-3F17A926AB0E}"/>
              </a:ext>
            </a:extLst>
          </p:cNvPr>
          <p:cNvSpPr/>
          <p:nvPr/>
        </p:nvSpPr>
        <p:spPr bwMode="auto">
          <a:xfrm>
            <a:off x="3108016" y="2452373"/>
            <a:ext cx="3552273" cy="1020339"/>
          </a:xfrm>
          <a:prstGeom prst="rect">
            <a:avLst/>
          </a:prstGeom>
          <a:solidFill>
            <a:srgbClr val="C4C7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7CBC6284-5207-4A51-89CB-CEDF7D9C7B52}"/>
              </a:ext>
            </a:extLst>
          </p:cNvPr>
          <p:cNvSpPr/>
          <p:nvPr/>
        </p:nvSpPr>
        <p:spPr bwMode="auto">
          <a:xfrm>
            <a:off x="686363" y="958068"/>
            <a:ext cx="3384207" cy="819533"/>
          </a:xfrm>
          <a:prstGeom prst="rect">
            <a:avLst/>
          </a:prstGeom>
          <a:solidFill>
            <a:srgbClr val="C4C7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grpSp>
        <p:nvGrpSpPr>
          <p:cNvPr id="155" name="组合 2">
            <a:extLst>
              <a:ext uri="{FF2B5EF4-FFF2-40B4-BE49-F238E27FC236}">
                <a16:creationId xmlns:a16="http://schemas.microsoft.com/office/drawing/2014/main" id="{BDE44623-FDCF-481A-8B0C-3FE3EC1CD34A}"/>
              </a:ext>
            </a:extLst>
          </p:cNvPr>
          <p:cNvGrpSpPr>
            <a:grpSpLocks/>
          </p:cNvGrpSpPr>
          <p:nvPr/>
        </p:nvGrpSpPr>
        <p:grpSpPr bwMode="auto">
          <a:xfrm>
            <a:off x="926789" y="992503"/>
            <a:ext cx="3049331" cy="658239"/>
            <a:chOff x="1774336" y="1763295"/>
            <a:chExt cx="4484688" cy="1268184"/>
          </a:xfrm>
        </p:grpSpPr>
        <p:grpSp>
          <p:nvGrpSpPr>
            <p:cNvPr id="194" name="组合 39">
              <a:extLst>
                <a:ext uri="{FF2B5EF4-FFF2-40B4-BE49-F238E27FC236}">
                  <a16:creationId xmlns:a16="http://schemas.microsoft.com/office/drawing/2014/main" id="{F6F48ECE-77F5-4FC7-9656-C84A540B64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4336" y="1955347"/>
              <a:ext cx="3590531" cy="1076132"/>
              <a:chOff x="2387599" y="2229041"/>
              <a:chExt cx="3590716" cy="1076017"/>
            </a:xfrm>
          </p:grpSpPr>
          <p:grpSp>
            <p:nvGrpSpPr>
              <p:cNvPr id="201" name="组合 7">
                <a:extLst>
                  <a:ext uri="{FF2B5EF4-FFF2-40B4-BE49-F238E27FC236}">
                    <a16:creationId xmlns:a16="http://schemas.microsoft.com/office/drawing/2014/main" id="{D12D1490-C1E0-4C46-B7A2-748CA02FBF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7599" y="2229041"/>
                <a:ext cx="3590716" cy="1076017"/>
                <a:chOff x="2387599" y="2228967"/>
                <a:chExt cx="3590716" cy="653933"/>
              </a:xfrm>
            </p:grpSpPr>
            <p:sp>
              <p:nvSpPr>
                <p:cNvPr id="207" name="矩形 206">
                  <a:extLst>
                    <a:ext uri="{FF2B5EF4-FFF2-40B4-BE49-F238E27FC236}">
                      <a16:creationId xmlns:a16="http://schemas.microsoft.com/office/drawing/2014/main" id="{DF1B34C0-CC44-4B23-BB80-AF3E13D3C38D}"/>
                    </a:ext>
                  </a:extLst>
                </p:cNvPr>
                <p:cNvSpPr/>
                <p:nvPr/>
              </p:nvSpPr>
              <p:spPr>
                <a:xfrm>
                  <a:off x="4792305" y="2373642"/>
                  <a:ext cx="1186010" cy="367476"/>
                </a:xfrm>
                <a:prstGeom prst="rect">
                  <a:avLst/>
                </a:prstGeom>
                <a:solidFill>
                  <a:srgbClr val="7BA7B7"/>
                </a:solidFill>
                <a:ln>
                  <a:solidFill>
                    <a:srgbClr val="5A8DA4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tIns="14400" bIns="14400" anchor="ctr"/>
                <a:lstStyle/>
                <a:p>
                  <a:pPr marL="0" marR="0" lvl="0" indent="0" algn="ctr" defTabSz="12191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微软雅黑"/>
                      <a:ea typeface="微软雅黑" pitchFamily="34" charset="-122"/>
                    </a:rPr>
                    <a:t>管理业务计划并评估绩效</a:t>
                  </a:r>
                </a:p>
              </p:txBody>
            </p:sp>
            <p:sp>
              <p:nvSpPr>
                <p:cNvPr id="208" name="梯形 5">
                  <a:extLst>
                    <a:ext uri="{FF2B5EF4-FFF2-40B4-BE49-F238E27FC236}">
                      <a16:creationId xmlns:a16="http://schemas.microsoft.com/office/drawing/2014/main" id="{AFC401FB-639D-4F36-81B3-FD0344A65F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257669" y="1358897"/>
                  <a:ext cx="653933" cy="2394073"/>
                </a:xfrm>
                <a:custGeom>
                  <a:avLst/>
                  <a:gdLst>
                    <a:gd name="T0" fmla="*/ 327025 w 654050"/>
                    <a:gd name="T1" fmla="*/ 0 h 2393718"/>
                    <a:gd name="T2" fmla="*/ 71357 w 654050"/>
                    <a:gd name="T3" fmla="*/ 1196859 h 2393718"/>
                    <a:gd name="T4" fmla="*/ 327025 w 654050"/>
                    <a:gd name="T5" fmla="*/ 2393718 h 2393718"/>
                    <a:gd name="T6" fmla="*/ 582693 w 654050"/>
                    <a:gd name="T7" fmla="*/ 1196859 h 2393718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95142 w 654050"/>
                    <a:gd name="T13" fmla="*/ 348206 h 2393718"/>
                    <a:gd name="T14" fmla="*/ 558908 w 654050"/>
                    <a:gd name="T15" fmla="*/ 2393718 h 23937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54050" h="2393718">
                      <a:moveTo>
                        <a:pt x="0" y="2393718"/>
                      </a:moveTo>
                      <a:lnTo>
                        <a:pt x="142714" y="0"/>
                      </a:lnTo>
                      <a:lnTo>
                        <a:pt x="511336" y="0"/>
                      </a:lnTo>
                      <a:lnTo>
                        <a:pt x="654050" y="2393718"/>
                      </a:lnTo>
                      <a:lnTo>
                        <a:pt x="0" y="2393718"/>
                      </a:lnTo>
                      <a:close/>
                    </a:path>
                  </a:pathLst>
                </a:custGeom>
                <a:solidFill>
                  <a:srgbClr val="7BA7B7"/>
                </a:solidFill>
                <a:ln w="9525">
                  <a:solidFill>
                    <a:srgbClr val="5A8DA4"/>
                  </a:solidFill>
                  <a:miter lim="800000"/>
                  <a:headEnd/>
                  <a:tailEnd/>
                </a:ln>
                <a:effectLst>
                  <a:outerShdw dist="38100" dir="5400000" algn="t" rotWithShape="0">
                    <a:srgbClr val="000000">
                      <a:alpha val="39998"/>
                    </a:srgbClr>
                  </a:outerShdw>
                </a:effectLst>
              </p:spPr>
              <p:txBody>
                <a:bodyPr rot="10800000" vert="eaVert" tIns="14400" bIns="14400" anchor="ctr"/>
                <a:lstStyle/>
                <a:p>
                  <a:pPr marL="0" marR="0" lvl="0" indent="0" defTabSz="12191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华文细黑"/>
                  </a:endParaRPr>
                </a:p>
              </p:txBody>
            </p:sp>
          </p:grpSp>
          <p:cxnSp>
            <p:nvCxnSpPr>
              <p:cNvPr id="202" name="直接连接符 5">
                <a:extLst>
                  <a:ext uri="{FF2B5EF4-FFF2-40B4-BE49-F238E27FC236}">
                    <a16:creationId xmlns:a16="http://schemas.microsoft.com/office/drawing/2014/main" id="{806398D5-4E1B-4792-AB10-B72F71F0352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852761" y="2281231"/>
                <a:ext cx="0" cy="979383"/>
              </a:xfrm>
              <a:prstGeom prst="line">
                <a:avLst/>
              </a:prstGeom>
              <a:noFill/>
              <a:ln w="3175" algn="ctr">
                <a:solidFill>
                  <a:srgbClr val="FFFF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" name="直接连接符 6">
                <a:extLst>
                  <a:ext uri="{FF2B5EF4-FFF2-40B4-BE49-F238E27FC236}">
                    <a16:creationId xmlns:a16="http://schemas.microsoft.com/office/drawing/2014/main" id="{75866FA9-9645-4963-87EA-73703F883F5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311572" y="2319327"/>
                <a:ext cx="0" cy="900017"/>
              </a:xfrm>
              <a:prstGeom prst="line">
                <a:avLst/>
              </a:prstGeom>
              <a:noFill/>
              <a:ln w="3175" algn="ctr">
                <a:solidFill>
                  <a:srgbClr val="FFFF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" name="直接连接符 7">
                <a:extLst>
                  <a:ext uri="{FF2B5EF4-FFF2-40B4-BE49-F238E27FC236}">
                    <a16:creationId xmlns:a16="http://schemas.microsoft.com/office/drawing/2014/main" id="{89C11DE4-C937-44B2-B696-1637071AD58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771971" y="2371710"/>
                <a:ext cx="0" cy="792077"/>
              </a:xfrm>
              <a:prstGeom prst="line">
                <a:avLst/>
              </a:prstGeom>
              <a:noFill/>
              <a:ln w="3175" algn="ctr">
                <a:solidFill>
                  <a:srgbClr val="FFFF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" name="直接连接符 8">
                <a:extLst>
                  <a:ext uri="{FF2B5EF4-FFF2-40B4-BE49-F238E27FC236}">
                    <a16:creationId xmlns:a16="http://schemas.microsoft.com/office/drawing/2014/main" id="{F57FE40E-1F3E-4516-ABC1-B537A13A023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294285" y="2419330"/>
                <a:ext cx="0" cy="684139"/>
              </a:xfrm>
              <a:prstGeom prst="line">
                <a:avLst/>
              </a:prstGeom>
              <a:noFill/>
              <a:ln w="3175" algn="ctr">
                <a:solidFill>
                  <a:srgbClr val="FFFF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" name="直接连接符 9">
                <a:extLst>
                  <a:ext uri="{FF2B5EF4-FFF2-40B4-BE49-F238E27FC236}">
                    <a16:creationId xmlns:a16="http://schemas.microsoft.com/office/drawing/2014/main" id="{761EBE76-9B18-4617-B384-F1559BA1602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781673" y="2466950"/>
                <a:ext cx="0" cy="600011"/>
              </a:xfrm>
              <a:prstGeom prst="line">
                <a:avLst/>
              </a:prstGeom>
              <a:noFill/>
              <a:ln w="3175" algn="ctr">
                <a:solidFill>
                  <a:srgbClr val="FFFF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95" name="TextBox 12">
              <a:extLst>
                <a:ext uri="{FF2B5EF4-FFF2-40B4-BE49-F238E27FC236}">
                  <a16:creationId xmlns:a16="http://schemas.microsoft.com/office/drawing/2014/main" id="{7AFAFAA7-7C9C-4CA3-8720-EF1FF5684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7032" y="1963094"/>
              <a:ext cx="528639" cy="966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12191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</a:t>
              </a:r>
              <a:endPara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12191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</a:t>
              </a:r>
            </a:p>
          </p:txBody>
        </p:sp>
        <p:sp>
          <p:nvSpPr>
            <p:cNvPr id="196" name="TextBox 13">
              <a:extLst>
                <a:ext uri="{FF2B5EF4-FFF2-40B4-BE49-F238E27FC236}">
                  <a16:creationId xmlns:a16="http://schemas.microsoft.com/office/drawing/2014/main" id="{3977B350-AF0E-4CD0-A3A3-256769C13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3232" y="1990439"/>
              <a:ext cx="528639" cy="966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12191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市场细分</a:t>
              </a:r>
            </a:p>
          </p:txBody>
        </p:sp>
        <p:sp>
          <p:nvSpPr>
            <p:cNvPr id="197" name="TextBox 14">
              <a:extLst>
                <a:ext uri="{FF2B5EF4-FFF2-40B4-BE49-F238E27FC236}">
                  <a16:creationId xmlns:a16="http://schemas.microsoft.com/office/drawing/2014/main" id="{39754B89-EEA9-436B-AA79-139156225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4999" y="2038379"/>
              <a:ext cx="528639" cy="966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12191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组合分析</a:t>
              </a:r>
            </a:p>
          </p:txBody>
        </p:sp>
        <p:sp>
          <p:nvSpPr>
            <p:cNvPr id="198" name="TextBox 15">
              <a:extLst>
                <a:ext uri="{FF2B5EF4-FFF2-40B4-BE49-F238E27FC236}">
                  <a16:creationId xmlns:a16="http://schemas.microsoft.com/office/drawing/2014/main" id="{15160F22-71CE-4C72-B0C9-5A49FF686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5446" y="2120064"/>
              <a:ext cx="757042" cy="762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12191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制定细分策略与计划</a:t>
              </a:r>
            </a:p>
          </p:txBody>
        </p:sp>
        <p:sp>
          <p:nvSpPr>
            <p:cNvPr id="199" name="TextBox 16">
              <a:extLst>
                <a:ext uri="{FF2B5EF4-FFF2-40B4-BE49-F238E27FC236}">
                  <a16:creationId xmlns:a16="http://schemas.microsoft.com/office/drawing/2014/main" id="{ADE9C646-79E4-4DF8-B831-16C740934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155" y="2120063"/>
              <a:ext cx="801354" cy="762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12191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整合优化业务计划</a:t>
              </a:r>
            </a:p>
          </p:txBody>
        </p:sp>
        <p:sp>
          <p:nvSpPr>
            <p:cNvPr id="200" name="TextBox 23">
              <a:extLst>
                <a:ext uri="{FF2B5EF4-FFF2-40B4-BE49-F238E27FC236}">
                  <a16:creationId xmlns:a16="http://schemas.microsoft.com/office/drawing/2014/main" id="{E2D3E799-1F75-4073-9FD2-38E18F0D9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7424" y="1763295"/>
              <a:ext cx="2641600" cy="381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市场管理流程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(MM)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6" name="TextBox 24">
            <a:extLst>
              <a:ext uri="{FF2B5EF4-FFF2-40B4-BE49-F238E27FC236}">
                <a16:creationId xmlns:a16="http://schemas.microsoft.com/office/drawing/2014/main" id="{892B128D-1547-40D4-BBBE-91208456A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630" y="2496733"/>
            <a:ext cx="1695752" cy="1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集成产品开发流程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(IPD)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AutoShape 48">
            <a:extLst>
              <a:ext uri="{FF2B5EF4-FFF2-40B4-BE49-F238E27FC236}">
                <a16:creationId xmlns:a16="http://schemas.microsoft.com/office/drawing/2014/main" id="{B35CB6F3-BAD2-4DF3-82A1-5A26BC1CA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698" y="1308277"/>
            <a:ext cx="556975" cy="252184"/>
          </a:xfrm>
          <a:prstGeom prst="flowChartDocument">
            <a:avLst/>
          </a:prstGeom>
          <a:solidFill>
            <a:srgbClr val="75A0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业务计划</a:t>
            </a:r>
          </a:p>
        </p:txBody>
      </p:sp>
      <p:sp>
        <p:nvSpPr>
          <p:cNvPr id="158" name="AutoShape 48">
            <a:extLst>
              <a:ext uri="{FF2B5EF4-FFF2-40B4-BE49-F238E27FC236}">
                <a16:creationId xmlns:a16="http://schemas.microsoft.com/office/drawing/2014/main" id="{2C7C2353-52A6-41BF-84D2-74D3D2DE0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497" y="2770072"/>
            <a:ext cx="556975" cy="219320"/>
          </a:xfrm>
          <a:prstGeom prst="flowChartDocument">
            <a:avLst/>
          </a:prstGeom>
          <a:solidFill>
            <a:srgbClr val="75A0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项目任务书</a:t>
            </a:r>
          </a:p>
        </p:txBody>
      </p:sp>
      <p:sp>
        <p:nvSpPr>
          <p:cNvPr id="159" name="Line 36">
            <a:extLst>
              <a:ext uri="{FF2B5EF4-FFF2-40B4-BE49-F238E27FC236}">
                <a16:creationId xmlns:a16="http://schemas.microsoft.com/office/drawing/2014/main" id="{33CA2D4F-13DD-49BC-991D-31DE8B1A86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1305" y="1378341"/>
            <a:ext cx="155192" cy="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cxnSp>
        <p:nvCxnSpPr>
          <p:cNvPr id="160" name="肘形连接符 49">
            <a:extLst>
              <a:ext uri="{FF2B5EF4-FFF2-40B4-BE49-F238E27FC236}">
                <a16:creationId xmlns:a16="http://schemas.microsoft.com/office/drawing/2014/main" id="{0DA9FE88-34B4-45B8-81AD-D8CD3323EF2A}"/>
              </a:ext>
            </a:extLst>
          </p:cNvPr>
          <p:cNvCxnSpPr>
            <a:cxnSpLocks noChangeShapeType="1"/>
            <a:stCxn id="158" idx="2"/>
          </p:cNvCxnSpPr>
          <p:nvPr/>
        </p:nvCxnSpPr>
        <p:spPr bwMode="auto">
          <a:xfrm rot="16200000" flipH="1">
            <a:off x="3687044" y="2797833"/>
            <a:ext cx="133774" cy="487893"/>
          </a:xfrm>
          <a:prstGeom prst="bentConnector2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1" name="Text Box 107">
            <a:extLst>
              <a:ext uri="{FF2B5EF4-FFF2-40B4-BE49-F238E27FC236}">
                <a16:creationId xmlns:a16="http://schemas.microsoft.com/office/drawing/2014/main" id="{B33D5351-F8EB-4C64-8FC5-659128ADB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686" y="3196323"/>
            <a:ext cx="1237002" cy="1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临时</a:t>
            </a:r>
            <a:r>
              <a:rPr kumimoji="0" lang="en-US" altLang="zh-CN" sz="9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紧急产品需求</a:t>
            </a:r>
          </a:p>
        </p:txBody>
      </p:sp>
      <p:sp>
        <p:nvSpPr>
          <p:cNvPr id="162" name="Text Box 107">
            <a:extLst>
              <a:ext uri="{FF2B5EF4-FFF2-40B4-BE49-F238E27FC236}">
                <a16:creationId xmlns:a16="http://schemas.microsoft.com/office/drawing/2014/main" id="{CB7E70D0-7710-4016-96A4-1DF0F3F34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468" y="2317146"/>
            <a:ext cx="854891" cy="1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中短期需求</a:t>
            </a:r>
          </a:p>
        </p:txBody>
      </p:sp>
      <p:cxnSp>
        <p:nvCxnSpPr>
          <p:cNvPr id="163" name="直接箭头连接符 65">
            <a:extLst>
              <a:ext uri="{FF2B5EF4-FFF2-40B4-BE49-F238E27FC236}">
                <a16:creationId xmlns:a16="http://schemas.microsoft.com/office/drawing/2014/main" id="{FC9CF6CA-E68A-488F-AC06-BD787C85A0CD}"/>
              </a:ext>
            </a:extLst>
          </p:cNvPr>
          <p:cNvCxnSpPr>
            <a:cxnSpLocks noChangeShapeType="1"/>
            <a:endCxn id="166" idx="1"/>
          </p:cNvCxnSpPr>
          <p:nvPr/>
        </p:nvCxnSpPr>
        <p:spPr bwMode="auto">
          <a:xfrm flipV="1">
            <a:off x="1401373" y="2171016"/>
            <a:ext cx="2036325" cy="0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" name="任意多边形 73">
            <a:extLst>
              <a:ext uri="{FF2B5EF4-FFF2-40B4-BE49-F238E27FC236}">
                <a16:creationId xmlns:a16="http://schemas.microsoft.com/office/drawing/2014/main" id="{A325AD5A-0455-494A-9600-04C23045F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035" y="1410417"/>
            <a:ext cx="145146" cy="731430"/>
          </a:xfrm>
          <a:custGeom>
            <a:avLst/>
            <a:gdLst>
              <a:gd name="T0" fmla="*/ 0 w 733646"/>
              <a:gd name="T1" fmla="*/ 1507981 h 1382233"/>
              <a:gd name="T2" fmla="*/ 0 w 733646"/>
              <a:gd name="T3" fmla="*/ 0 h 1382233"/>
              <a:gd name="T4" fmla="*/ 617286 w 733646"/>
              <a:gd name="T5" fmla="*/ 0 h 1382233"/>
              <a:gd name="T6" fmla="*/ 0 60000 65536"/>
              <a:gd name="T7" fmla="*/ 0 60000 65536"/>
              <a:gd name="T8" fmla="*/ 0 60000 65536"/>
              <a:gd name="T9" fmla="*/ 0 w 733646"/>
              <a:gd name="T10" fmla="*/ 0 h 1382233"/>
              <a:gd name="T11" fmla="*/ 733646 w 733646"/>
              <a:gd name="T12" fmla="*/ 1382233 h 13822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3646" h="1382233">
                <a:moveTo>
                  <a:pt x="0" y="1382233"/>
                </a:moveTo>
                <a:lnTo>
                  <a:pt x="0" y="0"/>
                </a:lnTo>
                <a:lnTo>
                  <a:pt x="733646" y="0"/>
                </a:lnTo>
              </a:path>
            </a:pathLst>
          </a:custGeom>
          <a:noFill/>
          <a:ln w="19050" algn="ctr">
            <a:solidFill>
              <a:srgbClr val="0070C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" name="Text Box 107">
            <a:extLst>
              <a:ext uri="{FF2B5EF4-FFF2-40B4-BE49-F238E27FC236}">
                <a16:creationId xmlns:a16="http://schemas.microsoft.com/office/drawing/2014/main" id="{7030D269-C840-44F8-B6F6-29A342AE3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286" y="1799874"/>
            <a:ext cx="907716" cy="1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中长期需求</a:t>
            </a:r>
          </a:p>
        </p:txBody>
      </p:sp>
      <p:sp>
        <p:nvSpPr>
          <p:cNvPr id="166" name="AutoShape 48">
            <a:extLst>
              <a:ext uri="{FF2B5EF4-FFF2-40B4-BE49-F238E27FC236}">
                <a16:creationId xmlns:a16="http://schemas.microsoft.com/office/drawing/2014/main" id="{2FE7CEFB-7600-42F9-A83D-8D17DD87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698" y="2011069"/>
            <a:ext cx="556975" cy="319895"/>
          </a:xfrm>
          <a:prstGeom prst="flowChartDocument">
            <a:avLst/>
          </a:prstGeom>
          <a:solidFill>
            <a:srgbClr val="75A0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产品路标</a:t>
            </a:r>
          </a:p>
        </p:txBody>
      </p:sp>
      <p:sp>
        <p:nvSpPr>
          <p:cNvPr id="167" name="Line 36">
            <a:extLst>
              <a:ext uri="{FF2B5EF4-FFF2-40B4-BE49-F238E27FC236}">
                <a16:creationId xmlns:a16="http://schemas.microsoft.com/office/drawing/2014/main" id="{E6E71EC9-D5E9-494C-A52B-22745D405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969" y="1554907"/>
            <a:ext cx="0" cy="453845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168" name="Line 36">
            <a:extLst>
              <a:ext uri="{FF2B5EF4-FFF2-40B4-BE49-F238E27FC236}">
                <a16:creationId xmlns:a16="http://schemas.microsoft.com/office/drawing/2014/main" id="{68A5C2F4-67DD-4652-B73A-7C074EC0C8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8729" y="2313734"/>
            <a:ext cx="0" cy="453845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CF882AED-210E-4E6E-B0CB-E19A7AFCD8F9}"/>
              </a:ext>
            </a:extLst>
          </p:cNvPr>
          <p:cNvSpPr/>
          <p:nvPr/>
        </p:nvSpPr>
        <p:spPr bwMode="auto">
          <a:xfrm>
            <a:off x="677408" y="2128686"/>
            <a:ext cx="721955" cy="1210940"/>
          </a:xfrm>
          <a:prstGeom prst="rect">
            <a:avLst/>
          </a:prstGeom>
          <a:solidFill>
            <a:srgbClr val="7BA7B7"/>
          </a:solidFill>
          <a:ln>
            <a:solidFill>
              <a:srgbClr val="5A8DA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14400" bIns="1440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 pitchFamily="34" charset="-122"/>
              </a:rPr>
              <a:t>需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 pitchFamily="34" charset="-122"/>
            </a:endParaRPr>
          </a:p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 pitchFamily="34" charset="-122"/>
              </a:rPr>
              <a:t>求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 pitchFamily="34" charset="-122"/>
            </a:endParaRPr>
          </a:p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 pitchFamily="34" charset="-122"/>
              </a:rPr>
              <a:t>管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 pitchFamily="34" charset="-122"/>
            </a:endParaRPr>
          </a:p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 pitchFamily="34" charset="-122"/>
              </a:rPr>
              <a:t>理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 pitchFamily="34" charset="-122"/>
            </a:endParaRPr>
          </a:p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 pitchFamily="34" charset="-122"/>
              </a:rPr>
              <a:t>流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 pitchFamily="34" charset="-122"/>
            </a:endParaRPr>
          </a:p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 pitchFamily="34" charset="-122"/>
              </a:rPr>
              <a:t>程</a:t>
            </a:r>
          </a:p>
        </p:txBody>
      </p:sp>
      <p:sp>
        <p:nvSpPr>
          <p:cNvPr id="170" name="任意多边形 76">
            <a:extLst>
              <a:ext uri="{FF2B5EF4-FFF2-40B4-BE49-F238E27FC236}">
                <a16:creationId xmlns:a16="http://schemas.microsoft.com/office/drawing/2014/main" id="{B7954EF2-83EF-4D97-93DE-D137B34EC48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240069" y="1676841"/>
            <a:ext cx="259667" cy="1946170"/>
          </a:xfrm>
          <a:custGeom>
            <a:avLst/>
            <a:gdLst>
              <a:gd name="T0" fmla="*/ 0 w 435934"/>
              <a:gd name="T1" fmla="*/ 898316 h 903768"/>
              <a:gd name="T2" fmla="*/ 0 w 435934"/>
              <a:gd name="T3" fmla="*/ 0 h 903768"/>
              <a:gd name="T4" fmla="*/ 657191 w 435934"/>
              <a:gd name="T5" fmla="*/ 0 h 903768"/>
              <a:gd name="T6" fmla="*/ 0 60000 65536"/>
              <a:gd name="T7" fmla="*/ 0 60000 65536"/>
              <a:gd name="T8" fmla="*/ 0 60000 65536"/>
              <a:gd name="T9" fmla="*/ 0 w 435934"/>
              <a:gd name="T10" fmla="*/ 0 h 903768"/>
              <a:gd name="T11" fmla="*/ 435934 w 435934"/>
              <a:gd name="T12" fmla="*/ 903768 h 903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5934" h="903768">
                <a:moveTo>
                  <a:pt x="0" y="903768"/>
                </a:moveTo>
                <a:lnTo>
                  <a:pt x="0" y="0"/>
                </a:lnTo>
                <a:lnTo>
                  <a:pt x="435934" y="0"/>
                </a:lnTo>
              </a:path>
            </a:pathLst>
          </a:custGeom>
          <a:noFill/>
          <a:ln w="19050" algn="ctr">
            <a:solidFill>
              <a:srgbClr val="0070C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71" name="直接箭头连接符 65">
            <a:extLst>
              <a:ext uri="{FF2B5EF4-FFF2-40B4-BE49-F238E27FC236}">
                <a16:creationId xmlns:a16="http://schemas.microsoft.com/office/drawing/2014/main" id="{0B17DBFC-113E-4F3B-A8F3-7265B11BD4B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19199" y="3045434"/>
            <a:ext cx="2490947" cy="0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2" name="Text Box 107">
            <a:extLst>
              <a:ext uri="{FF2B5EF4-FFF2-40B4-BE49-F238E27FC236}">
                <a16:creationId xmlns:a16="http://schemas.microsoft.com/office/drawing/2014/main" id="{A4C7D45C-7BB1-4D2E-A53D-C5D55E097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7570" y="2893856"/>
            <a:ext cx="1100581" cy="1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（产品包需求）</a:t>
            </a:r>
          </a:p>
        </p:txBody>
      </p:sp>
      <p:sp>
        <p:nvSpPr>
          <p:cNvPr id="173" name="任意多边形 76">
            <a:extLst>
              <a:ext uri="{FF2B5EF4-FFF2-40B4-BE49-F238E27FC236}">
                <a16:creationId xmlns:a16="http://schemas.microsoft.com/office/drawing/2014/main" id="{60E8DE88-C5CA-462A-BA70-184686851EB2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3309899" y="1108788"/>
            <a:ext cx="240488" cy="4015722"/>
          </a:xfrm>
          <a:custGeom>
            <a:avLst/>
            <a:gdLst>
              <a:gd name="T0" fmla="*/ 0 w 435934"/>
              <a:gd name="T1" fmla="*/ 898316 h 903768"/>
              <a:gd name="T2" fmla="*/ 0 w 435934"/>
              <a:gd name="T3" fmla="*/ 0 h 903768"/>
              <a:gd name="T4" fmla="*/ 657191 w 435934"/>
              <a:gd name="T5" fmla="*/ 0 h 903768"/>
              <a:gd name="T6" fmla="*/ 0 60000 65536"/>
              <a:gd name="T7" fmla="*/ 0 60000 65536"/>
              <a:gd name="T8" fmla="*/ 0 60000 65536"/>
              <a:gd name="T9" fmla="*/ 0 w 435934"/>
              <a:gd name="T10" fmla="*/ 0 h 903768"/>
              <a:gd name="T11" fmla="*/ 435934 w 435934"/>
              <a:gd name="T12" fmla="*/ 903768 h 903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5934" h="903768">
                <a:moveTo>
                  <a:pt x="0" y="903768"/>
                </a:moveTo>
                <a:lnTo>
                  <a:pt x="0" y="0"/>
                </a:lnTo>
                <a:lnTo>
                  <a:pt x="435934" y="0"/>
                </a:lnTo>
              </a:path>
            </a:pathLst>
          </a:custGeom>
          <a:noFill/>
          <a:ln w="19050" algn="ctr">
            <a:solidFill>
              <a:srgbClr val="0070C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" name="Text Box 107">
            <a:extLst>
              <a:ext uri="{FF2B5EF4-FFF2-40B4-BE49-F238E27FC236}">
                <a16:creationId xmlns:a16="http://schemas.microsoft.com/office/drawing/2014/main" id="{8D54E305-9628-49D1-B6F1-742226544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7052" y="3225404"/>
            <a:ext cx="1266099" cy="1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PCR</a:t>
            </a: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（计划变更请求）</a:t>
            </a:r>
          </a:p>
        </p:txBody>
      </p:sp>
      <p:grpSp>
        <p:nvGrpSpPr>
          <p:cNvPr id="175" name="组合 40">
            <a:extLst>
              <a:ext uri="{FF2B5EF4-FFF2-40B4-BE49-F238E27FC236}">
                <a16:creationId xmlns:a16="http://schemas.microsoft.com/office/drawing/2014/main" id="{634128F2-2426-40C7-A180-9E648E957FD3}"/>
              </a:ext>
            </a:extLst>
          </p:cNvPr>
          <p:cNvGrpSpPr>
            <a:grpSpLocks/>
          </p:cNvGrpSpPr>
          <p:nvPr/>
        </p:nvGrpSpPr>
        <p:grpSpPr bwMode="auto">
          <a:xfrm>
            <a:off x="3917254" y="2639300"/>
            <a:ext cx="2557852" cy="497593"/>
            <a:chOff x="2387600" y="2228850"/>
            <a:chExt cx="5943600" cy="1076210"/>
          </a:xfrm>
        </p:grpSpPr>
        <p:grpSp>
          <p:nvGrpSpPr>
            <p:cNvPr id="186" name="组合 41">
              <a:extLst>
                <a:ext uri="{FF2B5EF4-FFF2-40B4-BE49-F238E27FC236}">
                  <a16:creationId xmlns:a16="http://schemas.microsoft.com/office/drawing/2014/main" id="{B0D383A0-B602-42F5-9857-837F83ABB3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7600" y="2228850"/>
              <a:ext cx="5943600" cy="1076210"/>
              <a:chOff x="2387600" y="2228850"/>
              <a:chExt cx="5943600" cy="654050"/>
            </a:xfrm>
          </p:grpSpPr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FDCA281C-DD40-479C-AF52-9BAF2C06FAB6}"/>
                  </a:ext>
                </a:extLst>
              </p:cNvPr>
              <p:cNvSpPr/>
              <p:nvPr/>
            </p:nvSpPr>
            <p:spPr>
              <a:xfrm>
                <a:off x="4294086" y="2372871"/>
                <a:ext cx="4037114" cy="366008"/>
              </a:xfrm>
              <a:prstGeom prst="rect">
                <a:avLst/>
              </a:prstGeom>
              <a:solidFill>
                <a:srgbClr val="ABC7D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tIns="14400" bIns="14400" anchor="ctr"/>
              <a:lstStyle/>
              <a:p>
                <a:pPr marL="0" marR="0" lvl="0" indent="0" defTabSz="1219170" eaLnBrk="1" fontAlgn="auto" latinLnBrk="0" hangingPunct="1">
                  <a:lnSpc>
                    <a:spcPts val="288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</a:endParaRPr>
              </a:p>
            </p:txBody>
          </p:sp>
          <p:sp>
            <p:nvSpPr>
              <p:cNvPr id="193" name="梯形 48">
                <a:extLst>
                  <a:ext uri="{FF2B5EF4-FFF2-40B4-BE49-F238E27FC236}">
                    <a16:creationId xmlns:a16="http://schemas.microsoft.com/office/drawing/2014/main" id="{186CE7D1-FDFF-4052-B3B3-402D37422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013818" y="1602632"/>
                <a:ext cx="654050" cy="1906486"/>
              </a:xfrm>
              <a:custGeom>
                <a:avLst/>
                <a:gdLst>
                  <a:gd name="T0" fmla="*/ 327025 w 654050"/>
                  <a:gd name="T1" fmla="*/ 0 h 1907105"/>
                  <a:gd name="T2" fmla="*/ 71357 w 654050"/>
                  <a:gd name="T3" fmla="*/ 953553 h 1907105"/>
                  <a:gd name="T4" fmla="*/ 327025 w 654050"/>
                  <a:gd name="T5" fmla="*/ 1907105 h 1907105"/>
                  <a:gd name="T6" fmla="*/ 582693 w 654050"/>
                  <a:gd name="T7" fmla="*/ 953553 h 1907105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95142 w 654050"/>
                  <a:gd name="T13" fmla="*/ 277420 h 1907105"/>
                  <a:gd name="T14" fmla="*/ 558908 w 654050"/>
                  <a:gd name="T15" fmla="*/ 1907105 h 19071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54050" h="1907105">
                    <a:moveTo>
                      <a:pt x="0" y="1907105"/>
                    </a:moveTo>
                    <a:lnTo>
                      <a:pt x="142714" y="0"/>
                    </a:lnTo>
                    <a:lnTo>
                      <a:pt x="511336" y="0"/>
                    </a:lnTo>
                    <a:lnTo>
                      <a:pt x="654050" y="1907105"/>
                    </a:lnTo>
                    <a:close/>
                  </a:path>
                </a:pathLst>
              </a:custGeom>
              <a:solidFill>
                <a:srgbClr val="ABC7D1"/>
              </a:solidFill>
              <a:ln>
                <a:noFill/>
              </a:ln>
              <a:effectLst>
                <a:outerShdw dist="38100" dir="5400000" algn="t" rotWithShape="0">
                  <a:srgbClr val="000000">
                    <a:alpha val="39999"/>
                  </a:srgbClr>
                </a:outerShdw>
              </a:effectLst>
            </p:spPr>
            <p:txBody>
              <a:bodyPr rot="10800000" vert="eaVert" tIns="14400" bIns="14400" anchor="ctr"/>
              <a:lstStyle/>
              <a:p>
                <a:pPr marL="0" marR="0" lvl="0" indent="0" defTabSz="1219170" eaLnBrk="1" fontAlgn="auto" latinLnBrk="0" hangingPunct="1">
                  <a:lnSpc>
                    <a:spcPts val="288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187" name="直接连接符 24">
              <a:extLst>
                <a:ext uri="{FF2B5EF4-FFF2-40B4-BE49-F238E27FC236}">
                  <a16:creationId xmlns:a16="http://schemas.microsoft.com/office/drawing/2014/main" id="{29B1C0C1-6CEC-44E5-B9EC-73D1FF631E63}"/>
                </a:ext>
              </a:extLst>
            </p:cNvPr>
            <p:cNvCxnSpPr>
              <a:cxnSpLocks noChangeShapeType="1"/>
              <a:stCxn id="193" idx="1"/>
              <a:endCxn id="193" idx="3"/>
            </p:cNvCxnSpPr>
            <p:nvPr/>
          </p:nvCxnSpPr>
          <p:spPr bwMode="auto">
            <a:xfrm>
              <a:off x="3342101" y="2346449"/>
              <a:ext cx="0" cy="841012"/>
            </a:xfrm>
            <a:prstGeom prst="line">
              <a:avLst/>
            </a:prstGeom>
            <a:noFill/>
            <a:ln w="3175" algn="ctr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" name="直接连接符 25">
              <a:extLst>
                <a:ext uri="{FF2B5EF4-FFF2-40B4-BE49-F238E27FC236}">
                  <a16:creationId xmlns:a16="http://schemas.microsoft.com/office/drawing/2014/main" id="{672CCEC1-8218-4496-8F91-CC08259C4B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95534" y="2465831"/>
              <a:ext cx="0" cy="602250"/>
            </a:xfrm>
            <a:prstGeom prst="line">
              <a:avLst/>
            </a:prstGeom>
            <a:noFill/>
            <a:ln w="3175" algn="ctr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" name="直接连接符 26">
              <a:extLst>
                <a:ext uri="{FF2B5EF4-FFF2-40B4-BE49-F238E27FC236}">
                  <a16:creationId xmlns:a16="http://schemas.microsoft.com/office/drawing/2014/main" id="{124ED5F7-7999-421C-984D-8B74FD18BE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94084" y="2465831"/>
              <a:ext cx="0" cy="602250"/>
            </a:xfrm>
            <a:prstGeom prst="line">
              <a:avLst/>
            </a:prstGeom>
            <a:noFill/>
            <a:ln w="3175" algn="ctr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" name="直接连接符 27">
              <a:extLst>
                <a:ext uri="{FF2B5EF4-FFF2-40B4-BE49-F238E27FC236}">
                  <a16:creationId xmlns:a16="http://schemas.microsoft.com/office/drawing/2014/main" id="{A2C32F48-0917-4B2D-B253-812EC6242B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29148" y="2465831"/>
              <a:ext cx="0" cy="602250"/>
            </a:xfrm>
            <a:prstGeom prst="line">
              <a:avLst/>
            </a:prstGeom>
            <a:noFill/>
            <a:ln w="3175" algn="ctr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" name="直接连接符 28">
              <a:extLst>
                <a:ext uri="{FF2B5EF4-FFF2-40B4-BE49-F238E27FC236}">
                  <a16:creationId xmlns:a16="http://schemas.microsoft.com/office/drawing/2014/main" id="{7635CC68-3E2C-4617-8274-EC9D73974E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90029" y="2465831"/>
              <a:ext cx="0" cy="602250"/>
            </a:xfrm>
            <a:prstGeom prst="line">
              <a:avLst/>
            </a:prstGeom>
            <a:noFill/>
            <a:ln w="3175" algn="ctr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6" name="TextBox 38">
            <a:extLst>
              <a:ext uri="{FF2B5EF4-FFF2-40B4-BE49-F238E27FC236}">
                <a16:creationId xmlns:a16="http://schemas.microsoft.com/office/drawing/2014/main" id="{110B3320-E5B8-4FED-9C3E-0280AA064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546" y="2718557"/>
            <a:ext cx="359443" cy="31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  <p:sp>
        <p:nvSpPr>
          <p:cNvPr id="177" name="TextBox 39">
            <a:extLst>
              <a:ext uri="{FF2B5EF4-FFF2-40B4-BE49-F238E27FC236}">
                <a16:creationId xmlns:a16="http://schemas.microsoft.com/office/drawing/2014/main" id="{AF096684-0DF6-46CA-9D5C-30E9CC305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4863" y="2724998"/>
            <a:ext cx="359443" cy="31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</a:p>
        </p:txBody>
      </p:sp>
      <p:sp>
        <p:nvSpPr>
          <p:cNvPr id="178" name="TextBox 40">
            <a:extLst>
              <a:ext uri="{FF2B5EF4-FFF2-40B4-BE49-F238E27FC236}">
                <a16:creationId xmlns:a16="http://schemas.microsoft.com/office/drawing/2014/main" id="{BD50D397-7C9B-472C-87C0-B2A25DAEC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1488" y="2747437"/>
            <a:ext cx="47272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179" name="TextBox 41">
            <a:extLst>
              <a:ext uri="{FF2B5EF4-FFF2-40B4-BE49-F238E27FC236}">
                <a16:creationId xmlns:a16="http://schemas.microsoft.com/office/drawing/2014/main" id="{59738A46-C53A-46FB-9D6D-30E19E581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733" y="2705942"/>
            <a:ext cx="3989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</a:p>
        </p:txBody>
      </p:sp>
      <p:sp>
        <p:nvSpPr>
          <p:cNvPr id="180" name="TextBox 42">
            <a:extLst>
              <a:ext uri="{FF2B5EF4-FFF2-40B4-BE49-F238E27FC236}">
                <a16:creationId xmlns:a16="http://schemas.microsoft.com/office/drawing/2014/main" id="{1657A07D-F50D-4E19-A222-54211C61C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2331" y="2712441"/>
            <a:ext cx="2385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布</a:t>
            </a:r>
          </a:p>
        </p:txBody>
      </p:sp>
      <p:sp>
        <p:nvSpPr>
          <p:cNvPr id="181" name="TextBox 43">
            <a:extLst>
              <a:ext uri="{FF2B5EF4-FFF2-40B4-BE49-F238E27FC236}">
                <a16:creationId xmlns:a16="http://schemas.microsoft.com/office/drawing/2014/main" id="{EF0A8112-A534-45E6-AA0E-6E4C55A95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8083" y="2712441"/>
            <a:ext cx="4343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</a:p>
        </p:txBody>
      </p:sp>
      <p:sp>
        <p:nvSpPr>
          <p:cNvPr id="183" name="TextBox 107">
            <a:extLst>
              <a:ext uri="{FF2B5EF4-FFF2-40B4-BE49-F238E27FC236}">
                <a16:creationId xmlns:a16="http://schemas.microsoft.com/office/drawing/2014/main" id="{2B460BC4-C289-4155-866D-2DBAD577003D}"/>
              </a:ext>
            </a:extLst>
          </p:cNvPr>
          <p:cNvSpPr txBox="1"/>
          <p:nvPr/>
        </p:nvSpPr>
        <p:spPr>
          <a:xfrm>
            <a:off x="5560233" y="2968383"/>
            <a:ext cx="939633" cy="197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</a:rPr>
              <a:t>PCR</a:t>
            </a: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495" name="组合 494">
            <a:extLst>
              <a:ext uri="{FF2B5EF4-FFF2-40B4-BE49-F238E27FC236}">
                <a16:creationId xmlns:a16="http://schemas.microsoft.com/office/drawing/2014/main" id="{A3E857A3-E646-4380-8321-DB496CD861D4}"/>
              </a:ext>
            </a:extLst>
          </p:cNvPr>
          <p:cNvGrpSpPr/>
          <p:nvPr/>
        </p:nvGrpSpPr>
        <p:grpSpPr>
          <a:xfrm>
            <a:off x="7262859" y="4515820"/>
            <a:ext cx="4764546" cy="2005500"/>
            <a:chOff x="6398756" y="2370636"/>
            <a:chExt cx="5139133" cy="2663750"/>
          </a:xfrm>
        </p:grpSpPr>
        <p:sp>
          <p:nvSpPr>
            <p:cNvPr id="497" name="object 4">
              <a:extLst>
                <a:ext uri="{FF2B5EF4-FFF2-40B4-BE49-F238E27FC236}">
                  <a16:creationId xmlns:a16="http://schemas.microsoft.com/office/drawing/2014/main" id="{4B60CF25-D36B-46C6-ACFC-021F1C5BAAB0}"/>
                </a:ext>
              </a:extLst>
            </p:cNvPr>
            <p:cNvSpPr/>
            <p:nvPr/>
          </p:nvSpPr>
          <p:spPr>
            <a:xfrm>
              <a:off x="8362809" y="4296415"/>
              <a:ext cx="1016645" cy="7379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498" name="object 5">
              <a:extLst>
                <a:ext uri="{FF2B5EF4-FFF2-40B4-BE49-F238E27FC236}">
                  <a16:creationId xmlns:a16="http://schemas.microsoft.com/office/drawing/2014/main" id="{8BDA1E21-D01E-40D5-B966-F04181F0C596}"/>
                </a:ext>
              </a:extLst>
            </p:cNvPr>
            <p:cNvSpPr/>
            <p:nvPr/>
          </p:nvSpPr>
          <p:spPr>
            <a:xfrm>
              <a:off x="8437637" y="4773776"/>
              <a:ext cx="180621" cy="1806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499" name="object 7">
              <a:extLst>
                <a:ext uri="{FF2B5EF4-FFF2-40B4-BE49-F238E27FC236}">
                  <a16:creationId xmlns:a16="http://schemas.microsoft.com/office/drawing/2014/main" id="{18EF3F6F-65E0-4AE9-8B2D-4AF2141765E0}"/>
                </a:ext>
              </a:extLst>
            </p:cNvPr>
            <p:cNvSpPr/>
            <p:nvPr/>
          </p:nvSpPr>
          <p:spPr>
            <a:xfrm>
              <a:off x="8875432" y="4348259"/>
              <a:ext cx="359094" cy="542942"/>
            </a:xfrm>
            <a:custGeom>
              <a:avLst/>
              <a:gdLst/>
              <a:ahLst/>
              <a:cxnLst/>
              <a:rect l="l" t="t" r="r" b="b"/>
              <a:pathLst>
                <a:path w="212089" h="320675">
                  <a:moveTo>
                    <a:pt x="212089" y="0"/>
                  </a:moveTo>
                  <a:lnTo>
                    <a:pt x="0" y="212128"/>
                  </a:lnTo>
                  <a:lnTo>
                    <a:pt x="0" y="320090"/>
                  </a:lnTo>
                  <a:lnTo>
                    <a:pt x="212089" y="107950"/>
                  </a:lnTo>
                  <a:lnTo>
                    <a:pt x="212089" y="0"/>
                  </a:lnTo>
                  <a:close/>
                </a:path>
              </a:pathLst>
            </a:custGeom>
            <a:solidFill>
              <a:srgbClr val="527A00"/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00" name="object 8">
              <a:extLst>
                <a:ext uri="{FF2B5EF4-FFF2-40B4-BE49-F238E27FC236}">
                  <a16:creationId xmlns:a16="http://schemas.microsoft.com/office/drawing/2014/main" id="{0C617BA0-DEC9-46D9-9E46-D0F309B66E3E}"/>
                </a:ext>
              </a:extLst>
            </p:cNvPr>
            <p:cNvSpPr/>
            <p:nvPr/>
          </p:nvSpPr>
          <p:spPr>
            <a:xfrm>
              <a:off x="8416565" y="4348259"/>
              <a:ext cx="818174" cy="360169"/>
            </a:xfrm>
            <a:custGeom>
              <a:avLst/>
              <a:gdLst/>
              <a:ahLst/>
              <a:cxnLst/>
              <a:rect l="l" t="t" r="r" b="b"/>
              <a:pathLst>
                <a:path w="483235" h="212725">
                  <a:moveTo>
                    <a:pt x="483107" y="0"/>
                  </a:moveTo>
                  <a:lnTo>
                    <a:pt x="212089" y="0"/>
                  </a:lnTo>
                  <a:lnTo>
                    <a:pt x="0" y="212128"/>
                  </a:lnTo>
                  <a:lnTo>
                    <a:pt x="271017" y="212128"/>
                  </a:lnTo>
                  <a:lnTo>
                    <a:pt x="483107" y="0"/>
                  </a:lnTo>
                  <a:close/>
                </a:path>
              </a:pathLst>
            </a:custGeom>
            <a:solidFill>
              <a:srgbClr val="84AC31"/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01" name="object 9">
              <a:extLst>
                <a:ext uri="{FF2B5EF4-FFF2-40B4-BE49-F238E27FC236}">
                  <a16:creationId xmlns:a16="http://schemas.microsoft.com/office/drawing/2014/main" id="{7D0271D9-FB14-4FA5-98C4-2E60C24449E7}"/>
                </a:ext>
              </a:extLst>
            </p:cNvPr>
            <p:cNvSpPr/>
            <p:nvPr/>
          </p:nvSpPr>
          <p:spPr>
            <a:xfrm>
              <a:off x="8416565" y="4348259"/>
              <a:ext cx="818174" cy="542942"/>
            </a:xfrm>
            <a:custGeom>
              <a:avLst/>
              <a:gdLst/>
              <a:ahLst/>
              <a:cxnLst/>
              <a:rect l="l" t="t" r="r" b="b"/>
              <a:pathLst>
                <a:path w="483235" h="320675">
                  <a:moveTo>
                    <a:pt x="0" y="212128"/>
                  </a:moveTo>
                  <a:lnTo>
                    <a:pt x="212089" y="0"/>
                  </a:lnTo>
                  <a:lnTo>
                    <a:pt x="483107" y="0"/>
                  </a:lnTo>
                  <a:lnTo>
                    <a:pt x="483107" y="107950"/>
                  </a:lnTo>
                  <a:lnTo>
                    <a:pt x="271017" y="320090"/>
                  </a:lnTo>
                  <a:lnTo>
                    <a:pt x="0" y="320090"/>
                  </a:lnTo>
                  <a:lnTo>
                    <a:pt x="0" y="212128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02" name="object 10">
              <a:extLst>
                <a:ext uri="{FF2B5EF4-FFF2-40B4-BE49-F238E27FC236}">
                  <a16:creationId xmlns:a16="http://schemas.microsoft.com/office/drawing/2014/main" id="{18BA5880-F49C-45BD-B771-218EA8399F6E}"/>
                </a:ext>
              </a:extLst>
            </p:cNvPr>
            <p:cNvSpPr/>
            <p:nvPr/>
          </p:nvSpPr>
          <p:spPr>
            <a:xfrm>
              <a:off x="8416565" y="4348259"/>
              <a:ext cx="818174" cy="360169"/>
            </a:xfrm>
            <a:custGeom>
              <a:avLst/>
              <a:gdLst/>
              <a:ahLst/>
              <a:cxnLst/>
              <a:rect l="l" t="t" r="r" b="b"/>
              <a:pathLst>
                <a:path w="483235" h="212725">
                  <a:moveTo>
                    <a:pt x="0" y="212128"/>
                  </a:moveTo>
                  <a:lnTo>
                    <a:pt x="271017" y="212128"/>
                  </a:lnTo>
                  <a:lnTo>
                    <a:pt x="483107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03" name="object 11">
              <a:extLst>
                <a:ext uri="{FF2B5EF4-FFF2-40B4-BE49-F238E27FC236}">
                  <a16:creationId xmlns:a16="http://schemas.microsoft.com/office/drawing/2014/main" id="{9626A2CB-4B03-4164-BE76-91EF3FE7BE42}"/>
                </a:ext>
              </a:extLst>
            </p:cNvPr>
            <p:cNvSpPr/>
            <p:nvPr/>
          </p:nvSpPr>
          <p:spPr>
            <a:xfrm>
              <a:off x="8875432" y="4707418"/>
              <a:ext cx="0" cy="183848"/>
            </a:xfrm>
            <a:custGeom>
              <a:avLst/>
              <a:gdLst/>
              <a:ahLst/>
              <a:cxnLst/>
              <a:rect l="l" t="t" r="r" b="b"/>
              <a:pathLst>
                <a:path h="108585">
                  <a:moveTo>
                    <a:pt x="0" y="0"/>
                  </a:moveTo>
                  <a:lnTo>
                    <a:pt x="0" y="107962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04" name="object 12">
              <a:extLst>
                <a:ext uri="{FF2B5EF4-FFF2-40B4-BE49-F238E27FC236}">
                  <a16:creationId xmlns:a16="http://schemas.microsoft.com/office/drawing/2014/main" id="{29FC9214-DE56-4D3C-B8A7-3C785B6CF8B3}"/>
                </a:ext>
              </a:extLst>
            </p:cNvPr>
            <p:cNvSpPr/>
            <p:nvPr/>
          </p:nvSpPr>
          <p:spPr>
            <a:xfrm>
              <a:off x="9198830" y="4296415"/>
              <a:ext cx="1014065" cy="737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05" name="object 13">
              <a:extLst>
                <a:ext uri="{FF2B5EF4-FFF2-40B4-BE49-F238E27FC236}">
                  <a16:creationId xmlns:a16="http://schemas.microsoft.com/office/drawing/2014/main" id="{0C10A0D9-6A4A-4B48-8101-FB70B09A7590}"/>
                </a:ext>
              </a:extLst>
            </p:cNvPr>
            <p:cNvSpPr/>
            <p:nvPr/>
          </p:nvSpPr>
          <p:spPr>
            <a:xfrm>
              <a:off x="9271081" y="4773776"/>
              <a:ext cx="180621" cy="1806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06" name="object 14">
              <a:extLst>
                <a:ext uri="{FF2B5EF4-FFF2-40B4-BE49-F238E27FC236}">
                  <a16:creationId xmlns:a16="http://schemas.microsoft.com/office/drawing/2014/main" id="{F10DB0BF-5BC8-4F03-9CD5-7FFC7176B4AF}"/>
                </a:ext>
              </a:extLst>
            </p:cNvPr>
            <p:cNvSpPr/>
            <p:nvPr/>
          </p:nvSpPr>
          <p:spPr>
            <a:xfrm>
              <a:off x="9710164" y="4348259"/>
              <a:ext cx="360169" cy="542942"/>
            </a:xfrm>
            <a:custGeom>
              <a:avLst/>
              <a:gdLst/>
              <a:ahLst/>
              <a:cxnLst/>
              <a:rect l="l" t="t" r="r" b="b"/>
              <a:pathLst>
                <a:path w="212725" h="320675">
                  <a:moveTo>
                    <a:pt x="212217" y="0"/>
                  </a:moveTo>
                  <a:lnTo>
                    <a:pt x="0" y="212128"/>
                  </a:lnTo>
                  <a:lnTo>
                    <a:pt x="0" y="320090"/>
                  </a:lnTo>
                  <a:lnTo>
                    <a:pt x="212217" y="107950"/>
                  </a:lnTo>
                  <a:lnTo>
                    <a:pt x="212217" y="0"/>
                  </a:lnTo>
                  <a:close/>
                </a:path>
              </a:pathLst>
            </a:custGeom>
            <a:solidFill>
              <a:srgbClr val="527A00"/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07" name="object 15">
              <a:extLst>
                <a:ext uri="{FF2B5EF4-FFF2-40B4-BE49-F238E27FC236}">
                  <a16:creationId xmlns:a16="http://schemas.microsoft.com/office/drawing/2014/main" id="{475191EF-0707-4D46-B6F4-3E0C8A39424A}"/>
                </a:ext>
              </a:extLst>
            </p:cNvPr>
            <p:cNvSpPr/>
            <p:nvPr/>
          </p:nvSpPr>
          <p:spPr>
            <a:xfrm>
              <a:off x="9251296" y="4348259"/>
              <a:ext cx="818174" cy="360169"/>
            </a:xfrm>
            <a:custGeom>
              <a:avLst/>
              <a:gdLst/>
              <a:ahLst/>
              <a:cxnLst/>
              <a:rect l="l" t="t" r="r" b="b"/>
              <a:pathLst>
                <a:path w="483235" h="212725">
                  <a:moveTo>
                    <a:pt x="483235" y="0"/>
                  </a:moveTo>
                  <a:lnTo>
                    <a:pt x="212089" y="0"/>
                  </a:lnTo>
                  <a:lnTo>
                    <a:pt x="0" y="212128"/>
                  </a:lnTo>
                  <a:lnTo>
                    <a:pt x="271017" y="212128"/>
                  </a:lnTo>
                  <a:lnTo>
                    <a:pt x="483235" y="0"/>
                  </a:lnTo>
                  <a:close/>
                </a:path>
              </a:pathLst>
            </a:custGeom>
            <a:solidFill>
              <a:srgbClr val="84AC31"/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08" name="object 16">
              <a:extLst>
                <a:ext uri="{FF2B5EF4-FFF2-40B4-BE49-F238E27FC236}">
                  <a16:creationId xmlns:a16="http://schemas.microsoft.com/office/drawing/2014/main" id="{A9C611B0-C084-476B-BDA2-9A9FF9B442AB}"/>
                </a:ext>
              </a:extLst>
            </p:cNvPr>
            <p:cNvSpPr/>
            <p:nvPr/>
          </p:nvSpPr>
          <p:spPr>
            <a:xfrm>
              <a:off x="9251296" y="4348259"/>
              <a:ext cx="818174" cy="542942"/>
            </a:xfrm>
            <a:custGeom>
              <a:avLst/>
              <a:gdLst/>
              <a:ahLst/>
              <a:cxnLst/>
              <a:rect l="l" t="t" r="r" b="b"/>
              <a:pathLst>
                <a:path w="483235" h="320675">
                  <a:moveTo>
                    <a:pt x="0" y="212128"/>
                  </a:moveTo>
                  <a:lnTo>
                    <a:pt x="212089" y="0"/>
                  </a:lnTo>
                  <a:lnTo>
                    <a:pt x="483235" y="0"/>
                  </a:lnTo>
                  <a:lnTo>
                    <a:pt x="483235" y="107950"/>
                  </a:lnTo>
                  <a:lnTo>
                    <a:pt x="271017" y="320090"/>
                  </a:lnTo>
                  <a:lnTo>
                    <a:pt x="0" y="320090"/>
                  </a:lnTo>
                  <a:lnTo>
                    <a:pt x="0" y="212128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09" name="object 17">
              <a:extLst>
                <a:ext uri="{FF2B5EF4-FFF2-40B4-BE49-F238E27FC236}">
                  <a16:creationId xmlns:a16="http://schemas.microsoft.com/office/drawing/2014/main" id="{EECC5213-4DCE-47A7-8104-6C4223CDE4E3}"/>
                </a:ext>
              </a:extLst>
            </p:cNvPr>
            <p:cNvSpPr/>
            <p:nvPr/>
          </p:nvSpPr>
          <p:spPr>
            <a:xfrm>
              <a:off x="9251296" y="4348259"/>
              <a:ext cx="818174" cy="360169"/>
            </a:xfrm>
            <a:custGeom>
              <a:avLst/>
              <a:gdLst/>
              <a:ahLst/>
              <a:cxnLst/>
              <a:rect l="l" t="t" r="r" b="b"/>
              <a:pathLst>
                <a:path w="483235" h="212725">
                  <a:moveTo>
                    <a:pt x="0" y="212128"/>
                  </a:moveTo>
                  <a:lnTo>
                    <a:pt x="271017" y="212128"/>
                  </a:lnTo>
                  <a:lnTo>
                    <a:pt x="483235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10" name="object 18">
              <a:extLst>
                <a:ext uri="{FF2B5EF4-FFF2-40B4-BE49-F238E27FC236}">
                  <a16:creationId xmlns:a16="http://schemas.microsoft.com/office/drawing/2014/main" id="{86A1D721-1F2A-4B6C-A1CC-37ADA82874E0}"/>
                </a:ext>
              </a:extLst>
            </p:cNvPr>
            <p:cNvSpPr/>
            <p:nvPr/>
          </p:nvSpPr>
          <p:spPr>
            <a:xfrm>
              <a:off x="9710163" y="4707418"/>
              <a:ext cx="0" cy="183848"/>
            </a:xfrm>
            <a:custGeom>
              <a:avLst/>
              <a:gdLst/>
              <a:ahLst/>
              <a:cxnLst/>
              <a:rect l="l" t="t" r="r" b="b"/>
              <a:pathLst>
                <a:path h="108585">
                  <a:moveTo>
                    <a:pt x="0" y="0"/>
                  </a:moveTo>
                  <a:lnTo>
                    <a:pt x="0" y="107962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11" name="object 19">
              <a:extLst>
                <a:ext uri="{FF2B5EF4-FFF2-40B4-BE49-F238E27FC236}">
                  <a16:creationId xmlns:a16="http://schemas.microsoft.com/office/drawing/2014/main" id="{58A0D303-B0F0-430C-BA01-4366B2DB339B}"/>
                </a:ext>
              </a:extLst>
            </p:cNvPr>
            <p:cNvSpPr txBox="1"/>
            <p:nvPr/>
          </p:nvSpPr>
          <p:spPr>
            <a:xfrm>
              <a:off x="9251295" y="4707421"/>
              <a:ext cx="481020" cy="235098"/>
            </a:xfrm>
            <a:prstGeom prst="rect">
              <a:avLst/>
            </a:prstGeom>
            <a:solidFill>
              <a:srgbClr val="669900"/>
            </a:solidFill>
          </p:spPr>
          <p:txBody>
            <a:bodyPr vert="horz" wrap="square" lIns="0" tIns="23653" rIns="0" bIns="0" rtlCol="0">
              <a:spAutoFit/>
            </a:bodyPr>
            <a:lstStyle/>
            <a:p>
              <a:pPr marL="88158" defTabSz="1548171">
                <a:spcBef>
                  <a:spcPts val="186"/>
                </a:spcBef>
              </a:pPr>
              <a:r>
                <a:rPr sz="1016" spc="-8" dirty="0">
                  <a:latin typeface="Arial"/>
                  <a:cs typeface="Arial"/>
                </a:rPr>
                <a:t>DC-4</a:t>
              </a:r>
              <a:endParaRPr sz="1016" dirty="0">
                <a:latin typeface="Arial"/>
                <a:cs typeface="Arial"/>
              </a:endParaRPr>
            </a:p>
          </p:txBody>
        </p:sp>
        <p:sp>
          <p:nvSpPr>
            <p:cNvPr id="512" name="object 20">
              <a:extLst>
                <a:ext uri="{FF2B5EF4-FFF2-40B4-BE49-F238E27FC236}">
                  <a16:creationId xmlns:a16="http://schemas.microsoft.com/office/drawing/2014/main" id="{90EE11FD-D3A8-40E7-A393-D1C98F83D848}"/>
                </a:ext>
              </a:extLst>
            </p:cNvPr>
            <p:cNvSpPr/>
            <p:nvPr/>
          </p:nvSpPr>
          <p:spPr>
            <a:xfrm>
              <a:off x="10019371" y="4296415"/>
              <a:ext cx="1014065" cy="7379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13" name="object 21">
              <a:extLst>
                <a:ext uri="{FF2B5EF4-FFF2-40B4-BE49-F238E27FC236}">
                  <a16:creationId xmlns:a16="http://schemas.microsoft.com/office/drawing/2014/main" id="{C2E3AB72-345B-4442-98C5-B88E00ACBF42}"/>
                </a:ext>
              </a:extLst>
            </p:cNvPr>
            <p:cNvSpPr/>
            <p:nvPr/>
          </p:nvSpPr>
          <p:spPr>
            <a:xfrm>
              <a:off x="10091622" y="4773776"/>
              <a:ext cx="180621" cy="1806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14" name="object 22">
              <a:extLst>
                <a:ext uri="{FF2B5EF4-FFF2-40B4-BE49-F238E27FC236}">
                  <a16:creationId xmlns:a16="http://schemas.microsoft.com/office/drawing/2014/main" id="{34DA9658-8F83-424E-9490-309B32BD7C3D}"/>
                </a:ext>
              </a:extLst>
            </p:cNvPr>
            <p:cNvSpPr/>
            <p:nvPr/>
          </p:nvSpPr>
          <p:spPr>
            <a:xfrm>
              <a:off x="10072270" y="4707421"/>
              <a:ext cx="459081" cy="183848"/>
            </a:xfrm>
            <a:custGeom>
              <a:avLst/>
              <a:gdLst/>
              <a:ahLst/>
              <a:cxnLst/>
              <a:rect l="l" t="t" r="r" b="b"/>
              <a:pathLst>
                <a:path w="271145" h="108585">
                  <a:moveTo>
                    <a:pt x="0" y="107961"/>
                  </a:moveTo>
                  <a:lnTo>
                    <a:pt x="271056" y="107961"/>
                  </a:lnTo>
                  <a:lnTo>
                    <a:pt x="271056" y="0"/>
                  </a:lnTo>
                  <a:lnTo>
                    <a:pt x="0" y="0"/>
                  </a:lnTo>
                  <a:lnTo>
                    <a:pt x="0" y="107961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15" name="object 23">
              <a:extLst>
                <a:ext uri="{FF2B5EF4-FFF2-40B4-BE49-F238E27FC236}">
                  <a16:creationId xmlns:a16="http://schemas.microsoft.com/office/drawing/2014/main" id="{355202ED-9420-449A-A487-19F236DC9385}"/>
                </a:ext>
              </a:extLst>
            </p:cNvPr>
            <p:cNvSpPr/>
            <p:nvPr/>
          </p:nvSpPr>
          <p:spPr>
            <a:xfrm>
              <a:off x="10531137" y="4348259"/>
              <a:ext cx="360169" cy="542942"/>
            </a:xfrm>
            <a:custGeom>
              <a:avLst/>
              <a:gdLst/>
              <a:ahLst/>
              <a:cxnLst/>
              <a:rect l="l" t="t" r="r" b="b"/>
              <a:pathLst>
                <a:path w="212725" h="320675">
                  <a:moveTo>
                    <a:pt x="212217" y="0"/>
                  </a:moveTo>
                  <a:lnTo>
                    <a:pt x="0" y="212128"/>
                  </a:lnTo>
                  <a:lnTo>
                    <a:pt x="0" y="320090"/>
                  </a:lnTo>
                  <a:lnTo>
                    <a:pt x="212217" y="107950"/>
                  </a:lnTo>
                  <a:lnTo>
                    <a:pt x="212217" y="0"/>
                  </a:lnTo>
                  <a:close/>
                </a:path>
              </a:pathLst>
            </a:custGeom>
            <a:solidFill>
              <a:srgbClr val="527A00"/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16" name="object 24">
              <a:extLst>
                <a:ext uri="{FF2B5EF4-FFF2-40B4-BE49-F238E27FC236}">
                  <a16:creationId xmlns:a16="http://schemas.microsoft.com/office/drawing/2014/main" id="{AD666B64-5E78-469C-B001-17B9278BBF49}"/>
                </a:ext>
              </a:extLst>
            </p:cNvPr>
            <p:cNvSpPr/>
            <p:nvPr/>
          </p:nvSpPr>
          <p:spPr>
            <a:xfrm>
              <a:off x="10072269" y="4348259"/>
              <a:ext cx="818174" cy="360169"/>
            </a:xfrm>
            <a:custGeom>
              <a:avLst/>
              <a:gdLst/>
              <a:ahLst/>
              <a:cxnLst/>
              <a:rect l="l" t="t" r="r" b="b"/>
              <a:pathLst>
                <a:path w="483235" h="212725">
                  <a:moveTo>
                    <a:pt x="483235" y="0"/>
                  </a:moveTo>
                  <a:lnTo>
                    <a:pt x="212089" y="0"/>
                  </a:lnTo>
                  <a:lnTo>
                    <a:pt x="0" y="212128"/>
                  </a:lnTo>
                  <a:lnTo>
                    <a:pt x="271017" y="212128"/>
                  </a:lnTo>
                  <a:lnTo>
                    <a:pt x="483235" y="0"/>
                  </a:lnTo>
                  <a:close/>
                </a:path>
              </a:pathLst>
            </a:custGeom>
            <a:solidFill>
              <a:srgbClr val="84AC31"/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17" name="object 25">
              <a:extLst>
                <a:ext uri="{FF2B5EF4-FFF2-40B4-BE49-F238E27FC236}">
                  <a16:creationId xmlns:a16="http://schemas.microsoft.com/office/drawing/2014/main" id="{5F006E04-A408-408F-9ECC-4BAE98CE5449}"/>
                </a:ext>
              </a:extLst>
            </p:cNvPr>
            <p:cNvSpPr/>
            <p:nvPr/>
          </p:nvSpPr>
          <p:spPr>
            <a:xfrm>
              <a:off x="10072269" y="4348259"/>
              <a:ext cx="818174" cy="542942"/>
            </a:xfrm>
            <a:custGeom>
              <a:avLst/>
              <a:gdLst/>
              <a:ahLst/>
              <a:cxnLst/>
              <a:rect l="l" t="t" r="r" b="b"/>
              <a:pathLst>
                <a:path w="483235" h="320675">
                  <a:moveTo>
                    <a:pt x="0" y="212128"/>
                  </a:moveTo>
                  <a:lnTo>
                    <a:pt x="212089" y="0"/>
                  </a:lnTo>
                  <a:lnTo>
                    <a:pt x="483235" y="0"/>
                  </a:lnTo>
                  <a:lnTo>
                    <a:pt x="483235" y="107950"/>
                  </a:lnTo>
                  <a:lnTo>
                    <a:pt x="271017" y="320090"/>
                  </a:lnTo>
                  <a:lnTo>
                    <a:pt x="0" y="320090"/>
                  </a:lnTo>
                  <a:lnTo>
                    <a:pt x="0" y="212128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18" name="object 26">
              <a:extLst>
                <a:ext uri="{FF2B5EF4-FFF2-40B4-BE49-F238E27FC236}">
                  <a16:creationId xmlns:a16="http://schemas.microsoft.com/office/drawing/2014/main" id="{DD513659-442E-47E9-B868-32A12F3D23F8}"/>
                </a:ext>
              </a:extLst>
            </p:cNvPr>
            <p:cNvSpPr/>
            <p:nvPr/>
          </p:nvSpPr>
          <p:spPr>
            <a:xfrm>
              <a:off x="10072269" y="4348259"/>
              <a:ext cx="818174" cy="360169"/>
            </a:xfrm>
            <a:custGeom>
              <a:avLst/>
              <a:gdLst/>
              <a:ahLst/>
              <a:cxnLst/>
              <a:rect l="l" t="t" r="r" b="b"/>
              <a:pathLst>
                <a:path w="483235" h="212725">
                  <a:moveTo>
                    <a:pt x="0" y="212128"/>
                  </a:moveTo>
                  <a:lnTo>
                    <a:pt x="271017" y="212128"/>
                  </a:lnTo>
                  <a:lnTo>
                    <a:pt x="483235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19" name="object 27">
              <a:extLst>
                <a:ext uri="{FF2B5EF4-FFF2-40B4-BE49-F238E27FC236}">
                  <a16:creationId xmlns:a16="http://schemas.microsoft.com/office/drawing/2014/main" id="{CBBF3F7E-167A-4324-B1AB-499C6D8C4E08}"/>
                </a:ext>
              </a:extLst>
            </p:cNvPr>
            <p:cNvSpPr/>
            <p:nvPr/>
          </p:nvSpPr>
          <p:spPr>
            <a:xfrm>
              <a:off x="10531136" y="4707418"/>
              <a:ext cx="0" cy="183848"/>
            </a:xfrm>
            <a:custGeom>
              <a:avLst/>
              <a:gdLst/>
              <a:ahLst/>
              <a:cxnLst/>
              <a:rect l="l" t="t" r="r" b="b"/>
              <a:pathLst>
                <a:path h="108585">
                  <a:moveTo>
                    <a:pt x="0" y="0"/>
                  </a:moveTo>
                  <a:lnTo>
                    <a:pt x="0" y="107962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20" name="object 28">
              <a:extLst>
                <a:ext uri="{FF2B5EF4-FFF2-40B4-BE49-F238E27FC236}">
                  <a16:creationId xmlns:a16="http://schemas.microsoft.com/office/drawing/2014/main" id="{0E99D72B-33DA-44CA-99E3-0B6987F195F6}"/>
                </a:ext>
              </a:extLst>
            </p:cNvPr>
            <p:cNvSpPr txBox="1"/>
            <p:nvPr/>
          </p:nvSpPr>
          <p:spPr>
            <a:xfrm>
              <a:off x="10183221" y="4762594"/>
              <a:ext cx="172021" cy="230511"/>
            </a:xfrm>
            <a:prstGeom prst="rect">
              <a:avLst/>
            </a:prstGeom>
          </p:spPr>
          <p:txBody>
            <a:bodyPr vert="horz" wrap="square" lIns="0" tIns="21503" rIns="0" bIns="0" rtlCol="0">
              <a:spAutoFit/>
            </a:bodyPr>
            <a:lstStyle/>
            <a:p>
              <a:pPr marL="21502" defTabSz="1548171">
                <a:spcBef>
                  <a:spcPts val="169"/>
                </a:spcBef>
              </a:pPr>
              <a:r>
                <a:rPr sz="1016" b="1" dirty="0">
                  <a:latin typeface="Arial"/>
                  <a:cs typeface="Arial"/>
                </a:rPr>
                <a:t>…</a:t>
              </a:r>
              <a:endParaRPr sz="1016">
                <a:latin typeface="Arial"/>
                <a:cs typeface="Arial"/>
              </a:endParaRPr>
            </a:p>
          </p:txBody>
        </p:sp>
        <p:sp>
          <p:nvSpPr>
            <p:cNvPr id="521" name="object 29">
              <a:extLst>
                <a:ext uri="{FF2B5EF4-FFF2-40B4-BE49-F238E27FC236}">
                  <a16:creationId xmlns:a16="http://schemas.microsoft.com/office/drawing/2014/main" id="{6F5B0A53-D751-4AFC-8884-000D8B38EA5C}"/>
                </a:ext>
              </a:extLst>
            </p:cNvPr>
            <p:cNvSpPr/>
            <p:nvPr/>
          </p:nvSpPr>
          <p:spPr>
            <a:xfrm>
              <a:off x="6734628" y="4291256"/>
              <a:ext cx="965039" cy="73797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22" name="object 30">
              <a:extLst>
                <a:ext uri="{FF2B5EF4-FFF2-40B4-BE49-F238E27FC236}">
                  <a16:creationId xmlns:a16="http://schemas.microsoft.com/office/drawing/2014/main" id="{A92A7D90-15E5-4FEE-A8EB-7BC333CE9B95}"/>
                </a:ext>
              </a:extLst>
            </p:cNvPr>
            <p:cNvSpPr/>
            <p:nvPr/>
          </p:nvSpPr>
          <p:spPr>
            <a:xfrm>
              <a:off x="6806876" y="4768615"/>
              <a:ext cx="180621" cy="1806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23" name="object 31">
              <a:extLst>
                <a:ext uri="{FF2B5EF4-FFF2-40B4-BE49-F238E27FC236}">
                  <a16:creationId xmlns:a16="http://schemas.microsoft.com/office/drawing/2014/main" id="{0DA5B231-C7B4-47F6-9772-625742E5BF00}"/>
                </a:ext>
              </a:extLst>
            </p:cNvPr>
            <p:cNvSpPr/>
            <p:nvPr/>
          </p:nvSpPr>
          <p:spPr>
            <a:xfrm>
              <a:off x="7197367" y="4343744"/>
              <a:ext cx="360169" cy="542942"/>
            </a:xfrm>
            <a:custGeom>
              <a:avLst/>
              <a:gdLst/>
              <a:ahLst/>
              <a:cxnLst/>
              <a:rect l="l" t="t" r="r" b="b"/>
              <a:pathLst>
                <a:path w="212725" h="320675">
                  <a:moveTo>
                    <a:pt x="212216" y="0"/>
                  </a:moveTo>
                  <a:lnTo>
                    <a:pt x="0" y="212140"/>
                  </a:lnTo>
                  <a:lnTo>
                    <a:pt x="0" y="320090"/>
                  </a:lnTo>
                  <a:lnTo>
                    <a:pt x="212216" y="107962"/>
                  </a:lnTo>
                  <a:lnTo>
                    <a:pt x="212216" y="0"/>
                  </a:lnTo>
                  <a:close/>
                </a:path>
              </a:pathLst>
            </a:custGeom>
            <a:solidFill>
              <a:srgbClr val="527A00"/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24" name="object 32">
              <a:extLst>
                <a:ext uri="{FF2B5EF4-FFF2-40B4-BE49-F238E27FC236}">
                  <a16:creationId xmlns:a16="http://schemas.microsoft.com/office/drawing/2014/main" id="{473552D2-9025-4893-A7AB-C56FA2C9CF71}"/>
                </a:ext>
              </a:extLst>
            </p:cNvPr>
            <p:cNvSpPr/>
            <p:nvPr/>
          </p:nvSpPr>
          <p:spPr>
            <a:xfrm>
              <a:off x="6787096" y="4343744"/>
              <a:ext cx="769793" cy="360169"/>
            </a:xfrm>
            <a:custGeom>
              <a:avLst/>
              <a:gdLst/>
              <a:ahLst/>
              <a:cxnLst/>
              <a:rect l="l" t="t" r="r" b="b"/>
              <a:pathLst>
                <a:path w="454660" h="212725">
                  <a:moveTo>
                    <a:pt x="454533" y="0"/>
                  </a:moveTo>
                  <a:lnTo>
                    <a:pt x="212217" y="0"/>
                  </a:lnTo>
                  <a:lnTo>
                    <a:pt x="0" y="212140"/>
                  </a:lnTo>
                  <a:lnTo>
                    <a:pt x="242316" y="212140"/>
                  </a:lnTo>
                  <a:lnTo>
                    <a:pt x="454533" y="0"/>
                  </a:lnTo>
                  <a:close/>
                </a:path>
              </a:pathLst>
            </a:custGeom>
            <a:solidFill>
              <a:srgbClr val="84AC31"/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25" name="object 33">
              <a:extLst>
                <a:ext uri="{FF2B5EF4-FFF2-40B4-BE49-F238E27FC236}">
                  <a16:creationId xmlns:a16="http://schemas.microsoft.com/office/drawing/2014/main" id="{34224104-8383-4E02-922E-119223D6180F}"/>
                </a:ext>
              </a:extLst>
            </p:cNvPr>
            <p:cNvSpPr/>
            <p:nvPr/>
          </p:nvSpPr>
          <p:spPr>
            <a:xfrm>
              <a:off x="6787096" y="4343744"/>
              <a:ext cx="769793" cy="542942"/>
            </a:xfrm>
            <a:custGeom>
              <a:avLst/>
              <a:gdLst/>
              <a:ahLst/>
              <a:cxnLst/>
              <a:rect l="l" t="t" r="r" b="b"/>
              <a:pathLst>
                <a:path w="454660" h="320675">
                  <a:moveTo>
                    <a:pt x="0" y="212140"/>
                  </a:moveTo>
                  <a:lnTo>
                    <a:pt x="212217" y="0"/>
                  </a:lnTo>
                  <a:lnTo>
                    <a:pt x="454533" y="0"/>
                  </a:lnTo>
                  <a:lnTo>
                    <a:pt x="454533" y="107962"/>
                  </a:lnTo>
                  <a:lnTo>
                    <a:pt x="242316" y="320090"/>
                  </a:lnTo>
                  <a:lnTo>
                    <a:pt x="0" y="320090"/>
                  </a:lnTo>
                  <a:lnTo>
                    <a:pt x="0" y="21214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26" name="object 34">
              <a:extLst>
                <a:ext uri="{FF2B5EF4-FFF2-40B4-BE49-F238E27FC236}">
                  <a16:creationId xmlns:a16="http://schemas.microsoft.com/office/drawing/2014/main" id="{C818D959-A4D9-4C83-80DA-3D10CDC157CC}"/>
                </a:ext>
              </a:extLst>
            </p:cNvPr>
            <p:cNvSpPr/>
            <p:nvPr/>
          </p:nvSpPr>
          <p:spPr>
            <a:xfrm>
              <a:off x="6787096" y="4343744"/>
              <a:ext cx="769793" cy="360169"/>
            </a:xfrm>
            <a:custGeom>
              <a:avLst/>
              <a:gdLst/>
              <a:ahLst/>
              <a:cxnLst/>
              <a:rect l="l" t="t" r="r" b="b"/>
              <a:pathLst>
                <a:path w="454660" h="212725">
                  <a:moveTo>
                    <a:pt x="0" y="212140"/>
                  </a:moveTo>
                  <a:lnTo>
                    <a:pt x="242316" y="212140"/>
                  </a:lnTo>
                  <a:lnTo>
                    <a:pt x="454533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27" name="object 35">
              <a:extLst>
                <a:ext uri="{FF2B5EF4-FFF2-40B4-BE49-F238E27FC236}">
                  <a16:creationId xmlns:a16="http://schemas.microsoft.com/office/drawing/2014/main" id="{651A750C-737E-4B80-8AC8-40CF75A775D8}"/>
                </a:ext>
              </a:extLst>
            </p:cNvPr>
            <p:cNvSpPr/>
            <p:nvPr/>
          </p:nvSpPr>
          <p:spPr>
            <a:xfrm>
              <a:off x="7197366" y="4702924"/>
              <a:ext cx="0" cy="182772"/>
            </a:xfrm>
            <a:custGeom>
              <a:avLst/>
              <a:gdLst/>
              <a:ahLst/>
              <a:cxnLst/>
              <a:rect l="l" t="t" r="r" b="b"/>
              <a:pathLst>
                <a:path h="107950">
                  <a:moveTo>
                    <a:pt x="0" y="0"/>
                  </a:moveTo>
                  <a:lnTo>
                    <a:pt x="0" y="10795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28" name="object 36">
              <a:extLst>
                <a:ext uri="{FF2B5EF4-FFF2-40B4-BE49-F238E27FC236}">
                  <a16:creationId xmlns:a16="http://schemas.microsoft.com/office/drawing/2014/main" id="{D31CDBBA-E73D-4A81-A944-D30AE2CE99B6}"/>
                </a:ext>
              </a:extLst>
            </p:cNvPr>
            <p:cNvSpPr txBox="1"/>
            <p:nvPr/>
          </p:nvSpPr>
          <p:spPr>
            <a:xfrm>
              <a:off x="6787096" y="4702906"/>
              <a:ext cx="420592" cy="240006"/>
            </a:xfrm>
            <a:prstGeom prst="rect">
              <a:avLst/>
            </a:prstGeom>
            <a:solidFill>
              <a:srgbClr val="669900"/>
            </a:solidFill>
          </p:spPr>
          <p:txBody>
            <a:bodyPr vert="horz" wrap="square" lIns="0" tIns="31179" rIns="0" bIns="0" rtlCol="0">
              <a:spAutoFit/>
            </a:bodyPr>
            <a:lstStyle/>
            <a:p>
              <a:pPr marL="30103" defTabSz="1548171">
                <a:lnSpc>
                  <a:spcPts val="1194"/>
                </a:lnSpc>
                <a:spcBef>
                  <a:spcPts val="245"/>
                </a:spcBef>
              </a:pPr>
              <a:r>
                <a:rPr sz="1016" spc="-8" dirty="0">
                  <a:latin typeface="Arial"/>
                  <a:cs typeface="Arial"/>
                </a:rPr>
                <a:t>DC-1</a:t>
              </a:r>
              <a:endParaRPr sz="1016" dirty="0">
                <a:latin typeface="Arial"/>
                <a:cs typeface="Arial"/>
              </a:endParaRPr>
            </a:p>
          </p:txBody>
        </p:sp>
        <p:sp>
          <p:nvSpPr>
            <p:cNvPr id="529" name="object 37">
              <a:extLst>
                <a:ext uri="{FF2B5EF4-FFF2-40B4-BE49-F238E27FC236}">
                  <a16:creationId xmlns:a16="http://schemas.microsoft.com/office/drawing/2014/main" id="{1284C0E1-98D8-4A34-9D3B-A19E40482A28}"/>
                </a:ext>
              </a:extLst>
            </p:cNvPr>
            <p:cNvSpPr/>
            <p:nvPr/>
          </p:nvSpPr>
          <p:spPr>
            <a:xfrm>
              <a:off x="7524206" y="4296415"/>
              <a:ext cx="1016645" cy="7379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30" name="object 38">
              <a:extLst>
                <a:ext uri="{FF2B5EF4-FFF2-40B4-BE49-F238E27FC236}">
                  <a16:creationId xmlns:a16="http://schemas.microsoft.com/office/drawing/2014/main" id="{7A82EFF0-2DA1-4DAF-B515-37699971C978}"/>
                </a:ext>
              </a:extLst>
            </p:cNvPr>
            <p:cNvSpPr/>
            <p:nvPr/>
          </p:nvSpPr>
          <p:spPr>
            <a:xfrm>
              <a:off x="7599034" y="4773776"/>
              <a:ext cx="180621" cy="1806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31" name="object 39">
              <a:extLst>
                <a:ext uri="{FF2B5EF4-FFF2-40B4-BE49-F238E27FC236}">
                  <a16:creationId xmlns:a16="http://schemas.microsoft.com/office/drawing/2014/main" id="{BCC3BBF8-5889-43D1-88BE-AFD59FED6394}"/>
                </a:ext>
              </a:extLst>
            </p:cNvPr>
            <p:cNvSpPr/>
            <p:nvPr/>
          </p:nvSpPr>
          <p:spPr>
            <a:xfrm>
              <a:off x="8036398" y="4348239"/>
              <a:ext cx="360169" cy="542942"/>
            </a:xfrm>
            <a:custGeom>
              <a:avLst/>
              <a:gdLst/>
              <a:ahLst/>
              <a:cxnLst/>
              <a:rect l="l" t="t" r="r" b="b"/>
              <a:pathLst>
                <a:path w="212725" h="320675">
                  <a:moveTo>
                    <a:pt x="212216" y="0"/>
                  </a:moveTo>
                  <a:lnTo>
                    <a:pt x="0" y="212140"/>
                  </a:lnTo>
                  <a:lnTo>
                    <a:pt x="0" y="320103"/>
                  </a:lnTo>
                  <a:lnTo>
                    <a:pt x="212216" y="107962"/>
                  </a:lnTo>
                  <a:lnTo>
                    <a:pt x="212216" y="0"/>
                  </a:lnTo>
                  <a:close/>
                </a:path>
              </a:pathLst>
            </a:custGeom>
            <a:solidFill>
              <a:srgbClr val="527A00"/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32" name="object 40">
              <a:extLst>
                <a:ext uri="{FF2B5EF4-FFF2-40B4-BE49-F238E27FC236}">
                  <a16:creationId xmlns:a16="http://schemas.microsoft.com/office/drawing/2014/main" id="{4A7DD43C-E792-4E9A-91B6-4B5619F024C6}"/>
                </a:ext>
              </a:extLst>
            </p:cNvPr>
            <p:cNvSpPr/>
            <p:nvPr/>
          </p:nvSpPr>
          <p:spPr>
            <a:xfrm>
              <a:off x="7577531" y="4348239"/>
              <a:ext cx="818174" cy="360169"/>
            </a:xfrm>
            <a:custGeom>
              <a:avLst/>
              <a:gdLst/>
              <a:ahLst/>
              <a:cxnLst/>
              <a:rect l="l" t="t" r="r" b="b"/>
              <a:pathLst>
                <a:path w="483235" h="212725">
                  <a:moveTo>
                    <a:pt x="483235" y="0"/>
                  </a:moveTo>
                  <a:lnTo>
                    <a:pt x="212090" y="0"/>
                  </a:lnTo>
                  <a:lnTo>
                    <a:pt x="0" y="212140"/>
                  </a:lnTo>
                  <a:lnTo>
                    <a:pt x="271018" y="212140"/>
                  </a:lnTo>
                  <a:lnTo>
                    <a:pt x="483235" y="0"/>
                  </a:lnTo>
                  <a:close/>
                </a:path>
              </a:pathLst>
            </a:custGeom>
            <a:solidFill>
              <a:srgbClr val="84AC31"/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33" name="object 41">
              <a:extLst>
                <a:ext uri="{FF2B5EF4-FFF2-40B4-BE49-F238E27FC236}">
                  <a16:creationId xmlns:a16="http://schemas.microsoft.com/office/drawing/2014/main" id="{2322C835-B05A-4949-804A-68493DBD4DFA}"/>
                </a:ext>
              </a:extLst>
            </p:cNvPr>
            <p:cNvSpPr/>
            <p:nvPr/>
          </p:nvSpPr>
          <p:spPr>
            <a:xfrm>
              <a:off x="7577531" y="4348239"/>
              <a:ext cx="818174" cy="542942"/>
            </a:xfrm>
            <a:custGeom>
              <a:avLst/>
              <a:gdLst/>
              <a:ahLst/>
              <a:cxnLst/>
              <a:rect l="l" t="t" r="r" b="b"/>
              <a:pathLst>
                <a:path w="483235" h="320675">
                  <a:moveTo>
                    <a:pt x="0" y="212140"/>
                  </a:moveTo>
                  <a:lnTo>
                    <a:pt x="212090" y="0"/>
                  </a:lnTo>
                  <a:lnTo>
                    <a:pt x="483235" y="0"/>
                  </a:lnTo>
                  <a:lnTo>
                    <a:pt x="483235" y="107962"/>
                  </a:lnTo>
                  <a:lnTo>
                    <a:pt x="271018" y="320103"/>
                  </a:lnTo>
                  <a:lnTo>
                    <a:pt x="0" y="320103"/>
                  </a:lnTo>
                  <a:lnTo>
                    <a:pt x="0" y="21214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34" name="object 43">
              <a:extLst>
                <a:ext uri="{FF2B5EF4-FFF2-40B4-BE49-F238E27FC236}">
                  <a16:creationId xmlns:a16="http://schemas.microsoft.com/office/drawing/2014/main" id="{8BE02575-CFAD-4FEC-9906-D51F0365EFC1}"/>
                </a:ext>
              </a:extLst>
            </p:cNvPr>
            <p:cNvSpPr/>
            <p:nvPr/>
          </p:nvSpPr>
          <p:spPr>
            <a:xfrm>
              <a:off x="8036397" y="4707418"/>
              <a:ext cx="0" cy="183848"/>
            </a:xfrm>
            <a:custGeom>
              <a:avLst/>
              <a:gdLst/>
              <a:ahLst/>
              <a:cxnLst/>
              <a:rect l="l" t="t" r="r" b="b"/>
              <a:pathLst>
                <a:path h="108585">
                  <a:moveTo>
                    <a:pt x="0" y="0"/>
                  </a:moveTo>
                  <a:lnTo>
                    <a:pt x="0" y="107962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35" name="object 46">
              <a:extLst>
                <a:ext uri="{FF2B5EF4-FFF2-40B4-BE49-F238E27FC236}">
                  <a16:creationId xmlns:a16="http://schemas.microsoft.com/office/drawing/2014/main" id="{07A1E6DD-E99B-41B4-8864-2D52864F2DF7}"/>
                </a:ext>
              </a:extLst>
            </p:cNvPr>
            <p:cNvSpPr/>
            <p:nvPr/>
          </p:nvSpPr>
          <p:spPr>
            <a:xfrm>
              <a:off x="7968019" y="4200945"/>
              <a:ext cx="1617859" cy="37672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36" name="object 51">
              <a:extLst>
                <a:ext uri="{FF2B5EF4-FFF2-40B4-BE49-F238E27FC236}">
                  <a16:creationId xmlns:a16="http://schemas.microsoft.com/office/drawing/2014/main" id="{144A76D0-FA99-4ABD-B6B2-5CFFBD0E3510}"/>
                </a:ext>
              </a:extLst>
            </p:cNvPr>
            <p:cNvSpPr/>
            <p:nvPr/>
          </p:nvSpPr>
          <p:spPr>
            <a:xfrm>
              <a:off x="11036233" y="4276633"/>
              <a:ext cx="0" cy="176320"/>
            </a:xfrm>
            <a:custGeom>
              <a:avLst/>
              <a:gdLst/>
              <a:ahLst/>
              <a:cxnLst/>
              <a:rect l="l" t="t" r="r" b="b"/>
              <a:pathLst>
                <a:path h="104139">
                  <a:moveTo>
                    <a:pt x="0" y="0"/>
                  </a:moveTo>
                  <a:lnTo>
                    <a:pt x="0" y="10356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37" name="object 52">
              <a:extLst>
                <a:ext uri="{FF2B5EF4-FFF2-40B4-BE49-F238E27FC236}">
                  <a16:creationId xmlns:a16="http://schemas.microsoft.com/office/drawing/2014/main" id="{2DFBD27C-1BF6-462C-B039-AAB369344713}"/>
                </a:ext>
              </a:extLst>
            </p:cNvPr>
            <p:cNvSpPr txBox="1"/>
            <p:nvPr/>
          </p:nvSpPr>
          <p:spPr>
            <a:xfrm>
              <a:off x="6398756" y="4276643"/>
              <a:ext cx="4627368" cy="208021"/>
            </a:xfrm>
            <a:prstGeom prst="rect">
              <a:avLst/>
            </a:prstGeom>
            <a:solidFill>
              <a:srgbClr val="FF9900"/>
            </a:solidFill>
          </p:spPr>
          <p:txBody>
            <a:bodyPr vert="horz" wrap="square" lIns="0" tIns="4301" rIns="0" bIns="0" rtlCol="0">
              <a:spAutoFit/>
            </a:bodyPr>
            <a:lstStyle/>
            <a:p>
              <a:pPr marL="13977" algn="ctr" defTabSz="1548171">
                <a:spcBef>
                  <a:spcPts val="34"/>
                </a:spcBef>
              </a:pPr>
              <a:r>
                <a:rPr sz="1016" dirty="0">
                  <a:latin typeface="微软雅黑"/>
                  <a:cs typeface="微软雅黑"/>
                </a:rPr>
                <a:t>统一</a:t>
              </a:r>
              <a:r>
                <a:rPr sz="1016" spc="-8" dirty="0">
                  <a:latin typeface="Calibri Light"/>
                  <a:cs typeface="Calibri Light"/>
                </a:rPr>
                <a:t>IT</a:t>
              </a:r>
              <a:r>
                <a:rPr sz="1016" dirty="0">
                  <a:latin typeface="微软雅黑"/>
                  <a:cs typeface="微软雅黑"/>
                </a:rPr>
                <a:t>基础设施资源池</a:t>
              </a:r>
              <a:endParaRPr sz="1016">
                <a:latin typeface="微软雅黑"/>
                <a:cs typeface="微软雅黑"/>
              </a:endParaRPr>
            </a:p>
          </p:txBody>
        </p:sp>
        <p:sp>
          <p:nvSpPr>
            <p:cNvPr id="538" name="object 53">
              <a:extLst>
                <a:ext uri="{FF2B5EF4-FFF2-40B4-BE49-F238E27FC236}">
                  <a16:creationId xmlns:a16="http://schemas.microsoft.com/office/drawing/2014/main" id="{5954481E-BF4E-4647-88D8-0494A2C15434}"/>
                </a:ext>
              </a:extLst>
            </p:cNvPr>
            <p:cNvSpPr/>
            <p:nvPr/>
          </p:nvSpPr>
          <p:spPr>
            <a:xfrm>
              <a:off x="8646643" y="3395886"/>
              <a:ext cx="1217908" cy="71216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39" name="object 54">
              <a:extLst>
                <a:ext uri="{FF2B5EF4-FFF2-40B4-BE49-F238E27FC236}">
                  <a16:creationId xmlns:a16="http://schemas.microsoft.com/office/drawing/2014/main" id="{F2C133D5-D888-41AA-AD64-8300808F5FA7}"/>
                </a:ext>
              </a:extLst>
            </p:cNvPr>
            <p:cNvSpPr/>
            <p:nvPr/>
          </p:nvSpPr>
          <p:spPr>
            <a:xfrm>
              <a:off x="8840166" y="3517162"/>
              <a:ext cx="874728" cy="42575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40" name="object 55">
              <a:extLst>
                <a:ext uri="{FF2B5EF4-FFF2-40B4-BE49-F238E27FC236}">
                  <a16:creationId xmlns:a16="http://schemas.microsoft.com/office/drawing/2014/main" id="{DE6A9082-F451-4CD8-A88A-E60EC6C4E777}"/>
                </a:ext>
              </a:extLst>
            </p:cNvPr>
            <p:cNvSpPr/>
            <p:nvPr/>
          </p:nvSpPr>
          <p:spPr>
            <a:xfrm>
              <a:off x="8748135" y="3464480"/>
              <a:ext cx="1016000" cy="510688"/>
            </a:xfrm>
            <a:custGeom>
              <a:avLst/>
              <a:gdLst/>
              <a:ahLst/>
              <a:cxnLst/>
              <a:rect l="l" t="t" r="r" b="b"/>
              <a:pathLst>
                <a:path w="600075" h="301625">
                  <a:moveTo>
                    <a:pt x="188722" y="60198"/>
                  </a:moveTo>
                  <a:lnTo>
                    <a:pt x="159990" y="65081"/>
                  </a:lnTo>
                  <a:lnTo>
                    <a:pt x="135651" y="78692"/>
                  </a:lnTo>
                  <a:lnTo>
                    <a:pt x="117623" y="99470"/>
                  </a:lnTo>
                  <a:lnTo>
                    <a:pt x="107823" y="125857"/>
                  </a:lnTo>
                  <a:lnTo>
                    <a:pt x="65365" y="134160"/>
                  </a:lnTo>
                  <a:lnTo>
                    <a:pt x="31146" y="155301"/>
                  </a:lnTo>
                  <a:lnTo>
                    <a:pt x="8310" y="183624"/>
                  </a:lnTo>
                  <a:lnTo>
                    <a:pt x="0" y="213474"/>
                  </a:lnTo>
                  <a:lnTo>
                    <a:pt x="0" y="218948"/>
                  </a:lnTo>
                  <a:lnTo>
                    <a:pt x="9485" y="250241"/>
                  </a:lnTo>
                  <a:lnTo>
                    <a:pt x="35401" y="276404"/>
                  </a:lnTo>
                  <a:lnTo>
                    <a:pt x="73937" y="294359"/>
                  </a:lnTo>
                  <a:lnTo>
                    <a:pt x="121285" y="301028"/>
                  </a:lnTo>
                  <a:lnTo>
                    <a:pt x="478663" y="301028"/>
                  </a:lnTo>
                  <a:lnTo>
                    <a:pt x="526010" y="294359"/>
                  </a:lnTo>
                  <a:lnTo>
                    <a:pt x="564546" y="276404"/>
                  </a:lnTo>
                  <a:lnTo>
                    <a:pt x="590462" y="250241"/>
                  </a:lnTo>
                  <a:lnTo>
                    <a:pt x="599948" y="218948"/>
                  </a:lnTo>
                  <a:lnTo>
                    <a:pt x="599948" y="213474"/>
                  </a:lnTo>
                  <a:lnTo>
                    <a:pt x="593951" y="187487"/>
                  </a:lnTo>
                  <a:lnTo>
                    <a:pt x="577214" y="161497"/>
                  </a:lnTo>
                  <a:lnTo>
                    <a:pt x="551620" y="139591"/>
                  </a:lnTo>
                  <a:lnTo>
                    <a:pt x="519049" y="125857"/>
                  </a:lnTo>
                  <a:lnTo>
                    <a:pt x="511388" y="85457"/>
                  </a:lnTo>
                  <a:lnTo>
                    <a:pt x="502665" y="71247"/>
                  </a:lnTo>
                  <a:lnTo>
                    <a:pt x="229235" y="71247"/>
                  </a:lnTo>
                  <a:lnTo>
                    <a:pt x="219065" y="67216"/>
                  </a:lnTo>
                  <a:lnTo>
                    <a:pt x="208930" y="63674"/>
                  </a:lnTo>
                  <a:lnTo>
                    <a:pt x="198820" y="61156"/>
                  </a:lnTo>
                  <a:lnTo>
                    <a:pt x="188722" y="60198"/>
                  </a:lnTo>
                  <a:close/>
                </a:path>
                <a:path w="600075" h="301625">
                  <a:moveTo>
                    <a:pt x="370713" y="0"/>
                  </a:moveTo>
                  <a:lnTo>
                    <a:pt x="326836" y="5738"/>
                  </a:lnTo>
                  <a:lnTo>
                    <a:pt x="287353" y="21240"/>
                  </a:lnTo>
                  <a:lnTo>
                    <a:pt x="254180" y="43934"/>
                  </a:lnTo>
                  <a:lnTo>
                    <a:pt x="229235" y="71247"/>
                  </a:lnTo>
                  <a:lnTo>
                    <a:pt x="502665" y="71247"/>
                  </a:lnTo>
                  <a:lnTo>
                    <a:pt x="490133" y="50831"/>
                  </a:lnTo>
                  <a:lnTo>
                    <a:pt x="457875" y="23819"/>
                  </a:lnTo>
                  <a:lnTo>
                    <a:pt x="417205" y="6261"/>
                  </a:lnTo>
                  <a:lnTo>
                    <a:pt x="370713" y="0"/>
                  </a:lnTo>
                  <a:close/>
                </a:path>
              </a:pathLst>
            </a:custGeom>
            <a:solidFill>
              <a:srgbClr val="0099FF">
                <a:alpha val="54116"/>
              </a:srgbClr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41" name="object 56">
              <a:extLst>
                <a:ext uri="{FF2B5EF4-FFF2-40B4-BE49-F238E27FC236}">
                  <a16:creationId xmlns:a16="http://schemas.microsoft.com/office/drawing/2014/main" id="{E943E739-9BAF-4449-9397-49F46A7AF394}"/>
                </a:ext>
              </a:extLst>
            </p:cNvPr>
            <p:cNvSpPr txBox="1"/>
            <p:nvPr/>
          </p:nvSpPr>
          <p:spPr>
            <a:xfrm>
              <a:off x="9010682" y="3604030"/>
              <a:ext cx="585735" cy="262810"/>
            </a:xfrm>
            <a:prstGeom prst="rect">
              <a:avLst/>
            </a:prstGeom>
          </p:spPr>
          <p:txBody>
            <a:bodyPr vert="horz" wrap="square" lIns="0" tIns="20428" rIns="0" bIns="0" rtlCol="0">
              <a:spAutoFit/>
            </a:bodyPr>
            <a:lstStyle/>
            <a:p>
              <a:pPr marL="21502" defTabSz="1548171">
                <a:spcBef>
                  <a:spcPts val="161"/>
                </a:spcBef>
              </a:pPr>
              <a:r>
                <a:rPr sz="1185" spc="-8" dirty="0">
                  <a:latin typeface="微软雅黑"/>
                  <a:cs typeface="微软雅黑"/>
                </a:rPr>
                <a:t>分析云</a:t>
              </a:r>
              <a:endParaRPr sz="1185" dirty="0">
                <a:latin typeface="微软雅黑"/>
                <a:cs typeface="微软雅黑"/>
              </a:endParaRPr>
            </a:p>
          </p:txBody>
        </p:sp>
        <p:sp>
          <p:nvSpPr>
            <p:cNvPr id="542" name="object 57">
              <a:extLst>
                <a:ext uri="{FF2B5EF4-FFF2-40B4-BE49-F238E27FC236}">
                  <a16:creationId xmlns:a16="http://schemas.microsoft.com/office/drawing/2014/main" id="{F56A8B58-444A-461B-B5D6-2230C5874160}"/>
                </a:ext>
              </a:extLst>
            </p:cNvPr>
            <p:cNvSpPr/>
            <p:nvPr/>
          </p:nvSpPr>
          <p:spPr>
            <a:xfrm>
              <a:off x="6615932" y="2851438"/>
              <a:ext cx="1334024" cy="8205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43" name="object 58">
              <a:extLst>
                <a:ext uri="{FF2B5EF4-FFF2-40B4-BE49-F238E27FC236}">
                  <a16:creationId xmlns:a16="http://schemas.microsoft.com/office/drawing/2014/main" id="{87C65C53-2886-4D61-8481-E4F305F96349}"/>
                </a:ext>
              </a:extLst>
            </p:cNvPr>
            <p:cNvSpPr/>
            <p:nvPr/>
          </p:nvSpPr>
          <p:spPr>
            <a:xfrm>
              <a:off x="6866225" y="3026901"/>
              <a:ext cx="874728" cy="42575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44" name="object 59">
              <a:extLst>
                <a:ext uri="{FF2B5EF4-FFF2-40B4-BE49-F238E27FC236}">
                  <a16:creationId xmlns:a16="http://schemas.microsoft.com/office/drawing/2014/main" id="{848BC8FD-6840-4E1C-96A3-61840F7D1E19}"/>
                </a:ext>
              </a:extLst>
            </p:cNvPr>
            <p:cNvSpPr/>
            <p:nvPr/>
          </p:nvSpPr>
          <p:spPr>
            <a:xfrm>
              <a:off x="6715706" y="2919603"/>
              <a:ext cx="1133189" cy="621426"/>
            </a:xfrm>
            <a:custGeom>
              <a:avLst/>
              <a:gdLst/>
              <a:ahLst/>
              <a:cxnLst/>
              <a:rect l="l" t="t" r="r" b="b"/>
              <a:pathLst>
                <a:path w="669289" h="367030">
                  <a:moveTo>
                    <a:pt x="210565" y="73279"/>
                  </a:moveTo>
                  <a:lnTo>
                    <a:pt x="178510" y="79226"/>
                  </a:lnTo>
                  <a:lnTo>
                    <a:pt x="151384" y="95805"/>
                  </a:lnTo>
                  <a:lnTo>
                    <a:pt x="131306" y="121124"/>
                  </a:lnTo>
                  <a:lnTo>
                    <a:pt x="120396" y="153289"/>
                  </a:lnTo>
                  <a:lnTo>
                    <a:pt x="73026" y="163403"/>
                  </a:lnTo>
                  <a:lnTo>
                    <a:pt x="34813" y="189150"/>
                  </a:lnTo>
                  <a:lnTo>
                    <a:pt x="9292" y="223637"/>
                  </a:lnTo>
                  <a:lnTo>
                    <a:pt x="0" y="259969"/>
                  </a:lnTo>
                  <a:lnTo>
                    <a:pt x="0" y="266700"/>
                  </a:lnTo>
                  <a:lnTo>
                    <a:pt x="10580" y="304766"/>
                  </a:lnTo>
                  <a:lnTo>
                    <a:pt x="39497" y="336629"/>
                  </a:lnTo>
                  <a:lnTo>
                    <a:pt x="82510" y="358515"/>
                  </a:lnTo>
                  <a:lnTo>
                    <a:pt x="135382" y="366649"/>
                  </a:lnTo>
                  <a:lnTo>
                    <a:pt x="533908" y="366649"/>
                  </a:lnTo>
                  <a:lnTo>
                    <a:pt x="586779" y="358515"/>
                  </a:lnTo>
                  <a:lnTo>
                    <a:pt x="629792" y="336629"/>
                  </a:lnTo>
                  <a:lnTo>
                    <a:pt x="658709" y="304766"/>
                  </a:lnTo>
                  <a:lnTo>
                    <a:pt x="669289" y="266700"/>
                  </a:lnTo>
                  <a:lnTo>
                    <a:pt x="669289" y="259969"/>
                  </a:lnTo>
                  <a:lnTo>
                    <a:pt x="662592" y="228298"/>
                  </a:lnTo>
                  <a:lnTo>
                    <a:pt x="643905" y="196627"/>
                  </a:lnTo>
                  <a:lnTo>
                    <a:pt x="615336" y="169957"/>
                  </a:lnTo>
                  <a:lnTo>
                    <a:pt x="578993" y="153289"/>
                  </a:lnTo>
                  <a:lnTo>
                    <a:pt x="570452" y="104087"/>
                  </a:lnTo>
                  <a:lnTo>
                    <a:pt x="560635" y="86614"/>
                  </a:lnTo>
                  <a:lnTo>
                    <a:pt x="255650" y="86614"/>
                  </a:lnTo>
                  <a:lnTo>
                    <a:pt x="244391" y="81744"/>
                  </a:lnTo>
                  <a:lnTo>
                    <a:pt x="233108" y="77469"/>
                  </a:lnTo>
                  <a:lnTo>
                    <a:pt x="221825" y="74433"/>
                  </a:lnTo>
                  <a:lnTo>
                    <a:pt x="210565" y="73279"/>
                  </a:lnTo>
                  <a:close/>
                </a:path>
                <a:path w="669289" h="367030">
                  <a:moveTo>
                    <a:pt x="413638" y="0"/>
                  </a:moveTo>
                  <a:lnTo>
                    <a:pt x="364628" y="6979"/>
                  </a:lnTo>
                  <a:lnTo>
                    <a:pt x="320548" y="25828"/>
                  </a:lnTo>
                  <a:lnTo>
                    <a:pt x="283515" y="53417"/>
                  </a:lnTo>
                  <a:lnTo>
                    <a:pt x="255650" y="86614"/>
                  </a:lnTo>
                  <a:lnTo>
                    <a:pt x="560635" y="86614"/>
                  </a:lnTo>
                  <a:lnTo>
                    <a:pt x="546757" y="61914"/>
                  </a:lnTo>
                  <a:lnTo>
                    <a:pt x="510797" y="29012"/>
                  </a:lnTo>
                  <a:lnTo>
                    <a:pt x="465461" y="7627"/>
                  </a:lnTo>
                  <a:lnTo>
                    <a:pt x="413638" y="0"/>
                  </a:lnTo>
                  <a:close/>
                </a:path>
              </a:pathLst>
            </a:custGeom>
            <a:solidFill>
              <a:srgbClr val="0099FF">
                <a:alpha val="54116"/>
              </a:srgbClr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45" name="object 60">
              <a:extLst>
                <a:ext uri="{FF2B5EF4-FFF2-40B4-BE49-F238E27FC236}">
                  <a16:creationId xmlns:a16="http://schemas.microsoft.com/office/drawing/2014/main" id="{A16F2E53-504A-4BA4-AC4D-D31ADC401755}"/>
                </a:ext>
              </a:extLst>
            </p:cNvPr>
            <p:cNvSpPr txBox="1"/>
            <p:nvPr/>
          </p:nvSpPr>
          <p:spPr>
            <a:xfrm>
              <a:off x="7036741" y="3114202"/>
              <a:ext cx="582934" cy="262810"/>
            </a:xfrm>
            <a:prstGeom prst="rect">
              <a:avLst/>
            </a:prstGeom>
          </p:spPr>
          <p:txBody>
            <a:bodyPr vert="horz" wrap="square" lIns="0" tIns="20428" rIns="0" bIns="0" rtlCol="0">
              <a:spAutoFit/>
            </a:bodyPr>
            <a:lstStyle/>
            <a:p>
              <a:pPr marL="21502" defTabSz="1548171">
                <a:spcBef>
                  <a:spcPts val="161"/>
                </a:spcBef>
              </a:pPr>
              <a:r>
                <a:rPr sz="1185" spc="-8" dirty="0">
                  <a:latin typeface="微软雅黑"/>
                  <a:cs typeface="微软雅黑"/>
                </a:rPr>
                <a:t>仿真云</a:t>
              </a:r>
              <a:endParaRPr sz="1185" dirty="0">
                <a:latin typeface="微软雅黑"/>
                <a:cs typeface="微软雅黑"/>
              </a:endParaRPr>
            </a:p>
          </p:txBody>
        </p:sp>
        <p:sp>
          <p:nvSpPr>
            <p:cNvPr id="546" name="object 61">
              <a:extLst>
                <a:ext uri="{FF2B5EF4-FFF2-40B4-BE49-F238E27FC236}">
                  <a16:creationId xmlns:a16="http://schemas.microsoft.com/office/drawing/2014/main" id="{5C5A9FB4-5C47-4037-B488-EE4DF8F0D74F}"/>
                </a:ext>
              </a:extLst>
            </p:cNvPr>
            <p:cNvSpPr/>
            <p:nvPr/>
          </p:nvSpPr>
          <p:spPr>
            <a:xfrm>
              <a:off x="7568070" y="2694038"/>
              <a:ext cx="1336604" cy="82312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47" name="object 62">
              <a:extLst>
                <a:ext uri="{FF2B5EF4-FFF2-40B4-BE49-F238E27FC236}">
                  <a16:creationId xmlns:a16="http://schemas.microsoft.com/office/drawing/2014/main" id="{3B369781-0735-4195-9852-EF676AC72CBB}"/>
                </a:ext>
              </a:extLst>
            </p:cNvPr>
            <p:cNvSpPr/>
            <p:nvPr/>
          </p:nvSpPr>
          <p:spPr>
            <a:xfrm>
              <a:off x="7671284" y="2779191"/>
              <a:ext cx="1174044" cy="60637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48" name="object 63">
              <a:extLst>
                <a:ext uri="{FF2B5EF4-FFF2-40B4-BE49-F238E27FC236}">
                  <a16:creationId xmlns:a16="http://schemas.microsoft.com/office/drawing/2014/main" id="{FE4B3F72-31EE-4E04-BA65-8E1A4C59BF0F}"/>
                </a:ext>
              </a:extLst>
            </p:cNvPr>
            <p:cNvSpPr/>
            <p:nvPr/>
          </p:nvSpPr>
          <p:spPr>
            <a:xfrm>
              <a:off x="7669994" y="2763063"/>
              <a:ext cx="1133189" cy="621426"/>
            </a:xfrm>
            <a:custGeom>
              <a:avLst/>
              <a:gdLst/>
              <a:ahLst/>
              <a:cxnLst/>
              <a:rect l="l" t="t" r="r" b="b"/>
              <a:pathLst>
                <a:path w="669289" h="367030">
                  <a:moveTo>
                    <a:pt x="210565" y="73279"/>
                  </a:moveTo>
                  <a:lnTo>
                    <a:pt x="178436" y="79208"/>
                  </a:lnTo>
                  <a:lnTo>
                    <a:pt x="151272" y="95757"/>
                  </a:lnTo>
                  <a:lnTo>
                    <a:pt x="131181" y="121070"/>
                  </a:lnTo>
                  <a:lnTo>
                    <a:pt x="120269" y="153289"/>
                  </a:lnTo>
                  <a:lnTo>
                    <a:pt x="72919" y="163385"/>
                  </a:lnTo>
                  <a:lnTo>
                    <a:pt x="34750" y="189103"/>
                  </a:lnTo>
                  <a:lnTo>
                    <a:pt x="9272" y="223583"/>
                  </a:lnTo>
                  <a:lnTo>
                    <a:pt x="0" y="259969"/>
                  </a:lnTo>
                  <a:lnTo>
                    <a:pt x="0" y="266573"/>
                  </a:lnTo>
                  <a:lnTo>
                    <a:pt x="10560" y="304692"/>
                  </a:lnTo>
                  <a:lnTo>
                    <a:pt x="39433" y="336550"/>
                  </a:lnTo>
                  <a:lnTo>
                    <a:pt x="82403" y="358405"/>
                  </a:lnTo>
                  <a:lnTo>
                    <a:pt x="135255" y="366522"/>
                  </a:lnTo>
                  <a:lnTo>
                    <a:pt x="533908" y="366522"/>
                  </a:lnTo>
                  <a:lnTo>
                    <a:pt x="586759" y="358405"/>
                  </a:lnTo>
                  <a:lnTo>
                    <a:pt x="629729" y="336550"/>
                  </a:lnTo>
                  <a:lnTo>
                    <a:pt x="658602" y="304692"/>
                  </a:lnTo>
                  <a:lnTo>
                    <a:pt x="669163" y="266573"/>
                  </a:lnTo>
                  <a:lnTo>
                    <a:pt x="669163" y="259969"/>
                  </a:lnTo>
                  <a:lnTo>
                    <a:pt x="662467" y="228298"/>
                  </a:lnTo>
                  <a:lnTo>
                    <a:pt x="643794" y="196627"/>
                  </a:lnTo>
                  <a:lnTo>
                    <a:pt x="615263" y="169957"/>
                  </a:lnTo>
                  <a:lnTo>
                    <a:pt x="578993" y="153289"/>
                  </a:lnTo>
                  <a:lnTo>
                    <a:pt x="570451" y="104038"/>
                  </a:lnTo>
                  <a:lnTo>
                    <a:pt x="560659" y="86614"/>
                  </a:lnTo>
                  <a:lnTo>
                    <a:pt x="255650" y="86614"/>
                  </a:lnTo>
                  <a:lnTo>
                    <a:pt x="244338" y="81690"/>
                  </a:lnTo>
                  <a:lnTo>
                    <a:pt x="233060" y="77422"/>
                  </a:lnTo>
                  <a:lnTo>
                    <a:pt x="221807" y="74416"/>
                  </a:lnTo>
                  <a:lnTo>
                    <a:pt x="210565" y="73279"/>
                  </a:lnTo>
                  <a:close/>
                </a:path>
                <a:path w="669289" h="367030">
                  <a:moveTo>
                    <a:pt x="413512" y="0"/>
                  </a:moveTo>
                  <a:lnTo>
                    <a:pt x="364521" y="6961"/>
                  </a:lnTo>
                  <a:lnTo>
                    <a:pt x="320484" y="25781"/>
                  </a:lnTo>
                  <a:lnTo>
                    <a:pt x="283495" y="53363"/>
                  </a:lnTo>
                  <a:lnTo>
                    <a:pt x="255650" y="86614"/>
                  </a:lnTo>
                  <a:lnTo>
                    <a:pt x="560659" y="86614"/>
                  </a:lnTo>
                  <a:lnTo>
                    <a:pt x="546749" y="61859"/>
                  </a:lnTo>
                  <a:lnTo>
                    <a:pt x="510769" y="28976"/>
                  </a:lnTo>
                  <a:lnTo>
                    <a:pt x="465396" y="7614"/>
                  </a:lnTo>
                  <a:lnTo>
                    <a:pt x="413512" y="0"/>
                  </a:lnTo>
                  <a:close/>
                </a:path>
              </a:pathLst>
            </a:custGeom>
            <a:solidFill>
              <a:srgbClr val="0099FF">
                <a:alpha val="54116"/>
              </a:srgbClr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49" name="object 64">
              <a:extLst>
                <a:ext uri="{FF2B5EF4-FFF2-40B4-BE49-F238E27FC236}">
                  <a16:creationId xmlns:a16="http://schemas.microsoft.com/office/drawing/2014/main" id="{980D46C3-E831-47C9-BECC-DDF51601A9F7}"/>
                </a:ext>
              </a:extLst>
            </p:cNvPr>
            <p:cNvSpPr txBox="1"/>
            <p:nvPr/>
          </p:nvSpPr>
          <p:spPr>
            <a:xfrm>
              <a:off x="7841154" y="3047758"/>
              <a:ext cx="926548" cy="262810"/>
            </a:xfrm>
            <a:prstGeom prst="rect">
              <a:avLst/>
            </a:prstGeom>
          </p:spPr>
          <p:txBody>
            <a:bodyPr vert="horz" wrap="square" lIns="0" tIns="20428" rIns="0" bIns="0" rtlCol="0">
              <a:spAutoFit/>
            </a:bodyPr>
            <a:lstStyle/>
            <a:p>
              <a:pPr marL="21502" defTabSz="1548171">
                <a:spcBef>
                  <a:spcPts val="161"/>
                </a:spcBef>
              </a:pPr>
              <a:r>
                <a:rPr sz="1185" spc="-8" dirty="0">
                  <a:latin typeface="微软雅黑"/>
                  <a:cs typeface="微软雅黑"/>
                </a:rPr>
                <a:t>持续集成云</a:t>
              </a:r>
              <a:endParaRPr sz="1185" dirty="0">
                <a:latin typeface="微软雅黑"/>
                <a:cs typeface="微软雅黑"/>
              </a:endParaRPr>
            </a:p>
          </p:txBody>
        </p:sp>
        <p:sp>
          <p:nvSpPr>
            <p:cNvPr id="550" name="object 65">
              <a:extLst>
                <a:ext uri="{FF2B5EF4-FFF2-40B4-BE49-F238E27FC236}">
                  <a16:creationId xmlns:a16="http://schemas.microsoft.com/office/drawing/2014/main" id="{4FA88930-C44E-4E9E-9311-29519FB7DC36}"/>
                </a:ext>
              </a:extLst>
            </p:cNvPr>
            <p:cNvSpPr/>
            <p:nvPr/>
          </p:nvSpPr>
          <p:spPr>
            <a:xfrm>
              <a:off x="8339584" y="2866921"/>
              <a:ext cx="1334024" cy="82312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51" name="object 66">
              <a:extLst>
                <a:ext uri="{FF2B5EF4-FFF2-40B4-BE49-F238E27FC236}">
                  <a16:creationId xmlns:a16="http://schemas.microsoft.com/office/drawing/2014/main" id="{BC899C74-A466-4082-B5E4-95D93CD3BD6B}"/>
                </a:ext>
              </a:extLst>
            </p:cNvPr>
            <p:cNvSpPr/>
            <p:nvPr/>
          </p:nvSpPr>
          <p:spPr>
            <a:xfrm>
              <a:off x="8589877" y="3044962"/>
              <a:ext cx="874728" cy="42575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52" name="object 67">
              <a:extLst>
                <a:ext uri="{FF2B5EF4-FFF2-40B4-BE49-F238E27FC236}">
                  <a16:creationId xmlns:a16="http://schemas.microsoft.com/office/drawing/2014/main" id="{43929797-4D1C-4BD3-9B32-34008F0C01C2}"/>
                </a:ext>
              </a:extLst>
            </p:cNvPr>
            <p:cNvSpPr/>
            <p:nvPr/>
          </p:nvSpPr>
          <p:spPr>
            <a:xfrm>
              <a:off x="8438927" y="2936375"/>
              <a:ext cx="1133189" cy="621426"/>
            </a:xfrm>
            <a:custGeom>
              <a:avLst/>
              <a:gdLst/>
              <a:ahLst/>
              <a:cxnLst/>
              <a:rect l="l" t="t" r="r" b="b"/>
              <a:pathLst>
                <a:path w="669289" h="367030">
                  <a:moveTo>
                    <a:pt x="210566" y="73406"/>
                  </a:moveTo>
                  <a:lnTo>
                    <a:pt x="178508" y="79335"/>
                  </a:lnTo>
                  <a:lnTo>
                    <a:pt x="151368" y="95884"/>
                  </a:lnTo>
                  <a:lnTo>
                    <a:pt x="131252" y="121197"/>
                  </a:lnTo>
                  <a:lnTo>
                    <a:pt x="120269" y="153416"/>
                  </a:lnTo>
                  <a:lnTo>
                    <a:pt x="72973" y="163512"/>
                  </a:lnTo>
                  <a:lnTo>
                    <a:pt x="34798" y="189230"/>
                  </a:lnTo>
                  <a:lnTo>
                    <a:pt x="9290" y="223710"/>
                  </a:lnTo>
                  <a:lnTo>
                    <a:pt x="0" y="260096"/>
                  </a:lnTo>
                  <a:lnTo>
                    <a:pt x="0" y="266700"/>
                  </a:lnTo>
                  <a:lnTo>
                    <a:pt x="10580" y="304819"/>
                  </a:lnTo>
                  <a:lnTo>
                    <a:pt x="39497" y="336677"/>
                  </a:lnTo>
                  <a:lnTo>
                    <a:pt x="82510" y="358532"/>
                  </a:lnTo>
                  <a:lnTo>
                    <a:pt x="135382" y="366649"/>
                  </a:lnTo>
                  <a:lnTo>
                    <a:pt x="533908" y="366649"/>
                  </a:lnTo>
                  <a:lnTo>
                    <a:pt x="586779" y="358532"/>
                  </a:lnTo>
                  <a:lnTo>
                    <a:pt x="629793" y="336677"/>
                  </a:lnTo>
                  <a:lnTo>
                    <a:pt x="658709" y="304819"/>
                  </a:lnTo>
                  <a:lnTo>
                    <a:pt x="669290" y="266700"/>
                  </a:lnTo>
                  <a:lnTo>
                    <a:pt x="669290" y="260096"/>
                  </a:lnTo>
                  <a:lnTo>
                    <a:pt x="662592" y="228425"/>
                  </a:lnTo>
                  <a:lnTo>
                    <a:pt x="643905" y="196754"/>
                  </a:lnTo>
                  <a:lnTo>
                    <a:pt x="615336" y="170084"/>
                  </a:lnTo>
                  <a:lnTo>
                    <a:pt x="578993" y="153416"/>
                  </a:lnTo>
                  <a:lnTo>
                    <a:pt x="570452" y="104152"/>
                  </a:lnTo>
                  <a:lnTo>
                    <a:pt x="560678" y="86741"/>
                  </a:lnTo>
                  <a:lnTo>
                    <a:pt x="255650" y="86741"/>
                  </a:lnTo>
                  <a:lnTo>
                    <a:pt x="244391" y="81817"/>
                  </a:lnTo>
                  <a:lnTo>
                    <a:pt x="233108" y="77549"/>
                  </a:lnTo>
                  <a:lnTo>
                    <a:pt x="221825" y="74543"/>
                  </a:lnTo>
                  <a:lnTo>
                    <a:pt x="210566" y="73406"/>
                  </a:lnTo>
                  <a:close/>
                </a:path>
                <a:path w="669289" h="367030">
                  <a:moveTo>
                    <a:pt x="413638" y="0"/>
                  </a:moveTo>
                  <a:lnTo>
                    <a:pt x="364628" y="6981"/>
                  </a:lnTo>
                  <a:lnTo>
                    <a:pt x="320548" y="25844"/>
                  </a:lnTo>
                  <a:lnTo>
                    <a:pt x="283515" y="53470"/>
                  </a:lnTo>
                  <a:lnTo>
                    <a:pt x="255650" y="86741"/>
                  </a:lnTo>
                  <a:lnTo>
                    <a:pt x="560678" y="86741"/>
                  </a:lnTo>
                  <a:lnTo>
                    <a:pt x="546757" y="61941"/>
                  </a:lnTo>
                  <a:lnTo>
                    <a:pt x="510797" y="29021"/>
                  </a:lnTo>
                  <a:lnTo>
                    <a:pt x="465461" y="7628"/>
                  </a:lnTo>
                  <a:lnTo>
                    <a:pt x="413638" y="0"/>
                  </a:lnTo>
                  <a:close/>
                </a:path>
              </a:pathLst>
            </a:custGeom>
            <a:solidFill>
              <a:srgbClr val="0099FF">
                <a:alpha val="54116"/>
              </a:srgbClr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53" name="object 68">
              <a:extLst>
                <a:ext uri="{FF2B5EF4-FFF2-40B4-BE49-F238E27FC236}">
                  <a16:creationId xmlns:a16="http://schemas.microsoft.com/office/drawing/2014/main" id="{2B97FDC8-2CF6-47F3-82A0-77A4D0C7FF72}"/>
                </a:ext>
              </a:extLst>
            </p:cNvPr>
            <p:cNvSpPr txBox="1"/>
            <p:nvPr/>
          </p:nvSpPr>
          <p:spPr>
            <a:xfrm>
              <a:off x="8760392" y="3130887"/>
              <a:ext cx="576702" cy="262810"/>
            </a:xfrm>
            <a:prstGeom prst="rect">
              <a:avLst/>
            </a:prstGeom>
          </p:spPr>
          <p:txBody>
            <a:bodyPr vert="horz" wrap="square" lIns="0" tIns="20428" rIns="0" bIns="0" rtlCol="0">
              <a:spAutoFit/>
            </a:bodyPr>
            <a:lstStyle/>
            <a:p>
              <a:pPr marL="21502" defTabSz="1548171">
                <a:spcBef>
                  <a:spcPts val="161"/>
                </a:spcBef>
              </a:pPr>
              <a:r>
                <a:rPr sz="1185" spc="-17" dirty="0">
                  <a:latin typeface="微软雅黑"/>
                  <a:cs typeface="微软雅黑"/>
                </a:rPr>
                <a:t>设计云</a:t>
              </a:r>
              <a:endParaRPr sz="1185">
                <a:latin typeface="微软雅黑"/>
                <a:cs typeface="微软雅黑"/>
              </a:endParaRPr>
            </a:p>
          </p:txBody>
        </p:sp>
        <p:sp>
          <p:nvSpPr>
            <p:cNvPr id="554" name="object 69">
              <a:extLst>
                <a:ext uri="{FF2B5EF4-FFF2-40B4-BE49-F238E27FC236}">
                  <a16:creationId xmlns:a16="http://schemas.microsoft.com/office/drawing/2014/main" id="{5FD6CFC6-BF0B-4B21-B54D-334BD43A0DE7}"/>
                </a:ext>
              </a:extLst>
            </p:cNvPr>
            <p:cNvSpPr/>
            <p:nvPr/>
          </p:nvSpPr>
          <p:spPr>
            <a:xfrm>
              <a:off x="6414669" y="3284932"/>
              <a:ext cx="1336604" cy="82312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55" name="object 70">
              <a:extLst>
                <a:ext uri="{FF2B5EF4-FFF2-40B4-BE49-F238E27FC236}">
                  <a16:creationId xmlns:a16="http://schemas.microsoft.com/office/drawing/2014/main" id="{F4676D71-6B55-4592-9261-2383388E7F4E}"/>
                </a:ext>
              </a:extLst>
            </p:cNvPr>
            <p:cNvSpPr/>
            <p:nvPr/>
          </p:nvSpPr>
          <p:spPr>
            <a:xfrm>
              <a:off x="6667538" y="3370083"/>
              <a:ext cx="874728" cy="60637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56" name="object 71">
              <a:extLst>
                <a:ext uri="{FF2B5EF4-FFF2-40B4-BE49-F238E27FC236}">
                  <a16:creationId xmlns:a16="http://schemas.microsoft.com/office/drawing/2014/main" id="{35CC77CE-2C5C-4715-A71D-9F156F453A3D}"/>
                </a:ext>
              </a:extLst>
            </p:cNvPr>
            <p:cNvSpPr/>
            <p:nvPr/>
          </p:nvSpPr>
          <p:spPr>
            <a:xfrm>
              <a:off x="6516375" y="3353311"/>
              <a:ext cx="1133189" cy="621426"/>
            </a:xfrm>
            <a:custGeom>
              <a:avLst/>
              <a:gdLst/>
              <a:ahLst/>
              <a:cxnLst/>
              <a:rect l="l" t="t" r="r" b="b"/>
              <a:pathLst>
                <a:path w="669289" h="367030">
                  <a:moveTo>
                    <a:pt x="210565" y="73405"/>
                  </a:moveTo>
                  <a:lnTo>
                    <a:pt x="178510" y="79335"/>
                  </a:lnTo>
                  <a:lnTo>
                    <a:pt x="151383" y="95884"/>
                  </a:lnTo>
                  <a:lnTo>
                    <a:pt x="131306" y="121197"/>
                  </a:lnTo>
                  <a:lnTo>
                    <a:pt x="120395" y="153415"/>
                  </a:lnTo>
                  <a:lnTo>
                    <a:pt x="73026" y="163511"/>
                  </a:lnTo>
                  <a:lnTo>
                    <a:pt x="34813" y="189222"/>
                  </a:lnTo>
                  <a:lnTo>
                    <a:pt x="9292" y="223683"/>
                  </a:lnTo>
                  <a:lnTo>
                    <a:pt x="0" y="260032"/>
                  </a:lnTo>
                  <a:lnTo>
                    <a:pt x="0" y="266700"/>
                  </a:lnTo>
                  <a:lnTo>
                    <a:pt x="10580" y="304820"/>
                  </a:lnTo>
                  <a:lnTo>
                    <a:pt x="39497" y="336691"/>
                  </a:lnTo>
                  <a:lnTo>
                    <a:pt x="82510" y="358563"/>
                  </a:lnTo>
                  <a:lnTo>
                    <a:pt x="135381" y="366687"/>
                  </a:lnTo>
                  <a:lnTo>
                    <a:pt x="533907" y="366687"/>
                  </a:lnTo>
                  <a:lnTo>
                    <a:pt x="586779" y="358563"/>
                  </a:lnTo>
                  <a:lnTo>
                    <a:pt x="629793" y="336691"/>
                  </a:lnTo>
                  <a:lnTo>
                    <a:pt x="658709" y="304820"/>
                  </a:lnTo>
                  <a:lnTo>
                    <a:pt x="669289" y="266700"/>
                  </a:lnTo>
                  <a:lnTo>
                    <a:pt x="669289" y="260032"/>
                  </a:lnTo>
                  <a:lnTo>
                    <a:pt x="662592" y="228371"/>
                  </a:lnTo>
                  <a:lnTo>
                    <a:pt x="643905" y="196722"/>
                  </a:lnTo>
                  <a:lnTo>
                    <a:pt x="615336" y="170074"/>
                  </a:lnTo>
                  <a:lnTo>
                    <a:pt x="578992" y="153415"/>
                  </a:lnTo>
                  <a:lnTo>
                    <a:pt x="570452" y="104152"/>
                  </a:lnTo>
                  <a:lnTo>
                    <a:pt x="560678" y="86740"/>
                  </a:lnTo>
                  <a:lnTo>
                    <a:pt x="255650" y="86740"/>
                  </a:lnTo>
                  <a:lnTo>
                    <a:pt x="244409" y="81817"/>
                  </a:lnTo>
                  <a:lnTo>
                    <a:pt x="233156" y="77549"/>
                  </a:lnTo>
                  <a:lnTo>
                    <a:pt x="221878" y="74543"/>
                  </a:lnTo>
                  <a:lnTo>
                    <a:pt x="210565" y="73405"/>
                  </a:lnTo>
                  <a:close/>
                </a:path>
                <a:path w="669289" h="367030">
                  <a:moveTo>
                    <a:pt x="413638" y="0"/>
                  </a:moveTo>
                  <a:lnTo>
                    <a:pt x="364628" y="6981"/>
                  </a:lnTo>
                  <a:lnTo>
                    <a:pt x="320548" y="25844"/>
                  </a:lnTo>
                  <a:lnTo>
                    <a:pt x="283515" y="53470"/>
                  </a:lnTo>
                  <a:lnTo>
                    <a:pt x="255650" y="86740"/>
                  </a:lnTo>
                  <a:lnTo>
                    <a:pt x="560678" y="86740"/>
                  </a:lnTo>
                  <a:lnTo>
                    <a:pt x="546757" y="61941"/>
                  </a:lnTo>
                  <a:lnTo>
                    <a:pt x="510797" y="29021"/>
                  </a:lnTo>
                  <a:lnTo>
                    <a:pt x="465461" y="7628"/>
                  </a:lnTo>
                  <a:lnTo>
                    <a:pt x="413638" y="0"/>
                  </a:lnTo>
                  <a:close/>
                </a:path>
              </a:pathLst>
            </a:custGeom>
            <a:solidFill>
              <a:srgbClr val="0099FF">
                <a:alpha val="54116"/>
              </a:srgbClr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57" name="object 72">
              <a:extLst>
                <a:ext uri="{FF2B5EF4-FFF2-40B4-BE49-F238E27FC236}">
                  <a16:creationId xmlns:a16="http://schemas.microsoft.com/office/drawing/2014/main" id="{CADDB1A4-326C-4190-B708-4FD81EB3373D}"/>
                </a:ext>
              </a:extLst>
            </p:cNvPr>
            <p:cNvSpPr txBox="1"/>
            <p:nvPr/>
          </p:nvSpPr>
          <p:spPr>
            <a:xfrm>
              <a:off x="6837411" y="3638607"/>
              <a:ext cx="606801" cy="262810"/>
            </a:xfrm>
            <a:prstGeom prst="rect">
              <a:avLst/>
            </a:prstGeom>
          </p:spPr>
          <p:txBody>
            <a:bodyPr vert="horz" wrap="square" lIns="0" tIns="20428" rIns="0" bIns="0" rtlCol="0">
              <a:spAutoFit/>
            </a:bodyPr>
            <a:lstStyle/>
            <a:p>
              <a:pPr marL="21502" defTabSz="1548171">
                <a:spcBef>
                  <a:spcPts val="161"/>
                </a:spcBef>
              </a:pPr>
              <a:r>
                <a:rPr sz="1185" spc="-8" dirty="0">
                  <a:latin typeface="微软雅黑"/>
                  <a:cs typeface="微软雅黑"/>
                </a:rPr>
                <a:t>桌面云</a:t>
              </a:r>
              <a:endParaRPr sz="1185" dirty="0">
                <a:latin typeface="微软雅黑"/>
                <a:cs typeface="微软雅黑"/>
              </a:endParaRPr>
            </a:p>
          </p:txBody>
        </p:sp>
        <p:sp>
          <p:nvSpPr>
            <p:cNvPr id="558" name="object 73">
              <a:extLst>
                <a:ext uri="{FF2B5EF4-FFF2-40B4-BE49-F238E27FC236}">
                  <a16:creationId xmlns:a16="http://schemas.microsoft.com/office/drawing/2014/main" id="{D34CDC60-4874-466C-9759-8FB9122B7ABB}"/>
                </a:ext>
              </a:extLst>
            </p:cNvPr>
            <p:cNvSpPr/>
            <p:nvPr/>
          </p:nvSpPr>
          <p:spPr>
            <a:xfrm>
              <a:off x="7235210" y="3313316"/>
              <a:ext cx="1334024" cy="82312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59" name="object 74">
              <a:extLst>
                <a:ext uri="{FF2B5EF4-FFF2-40B4-BE49-F238E27FC236}">
                  <a16:creationId xmlns:a16="http://schemas.microsoft.com/office/drawing/2014/main" id="{D1C377E3-683B-4BB7-82D5-FF7CB5C9603E}"/>
                </a:ext>
              </a:extLst>
            </p:cNvPr>
            <p:cNvSpPr/>
            <p:nvPr/>
          </p:nvSpPr>
          <p:spPr>
            <a:xfrm>
              <a:off x="7485499" y="3398466"/>
              <a:ext cx="874728" cy="60637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60" name="object 75">
              <a:extLst>
                <a:ext uri="{FF2B5EF4-FFF2-40B4-BE49-F238E27FC236}">
                  <a16:creationId xmlns:a16="http://schemas.microsoft.com/office/drawing/2014/main" id="{3C74566C-C49F-4B7C-8108-8BCF38A4AA14}"/>
                </a:ext>
              </a:extLst>
            </p:cNvPr>
            <p:cNvSpPr/>
            <p:nvPr/>
          </p:nvSpPr>
          <p:spPr>
            <a:xfrm>
              <a:off x="7335413" y="3381479"/>
              <a:ext cx="1133189" cy="621426"/>
            </a:xfrm>
            <a:custGeom>
              <a:avLst/>
              <a:gdLst/>
              <a:ahLst/>
              <a:cxnLst/>
              <a:rect l="l" t="t" r="r" b="b"/>
              <a:pathLst>
                <a:path w="669289" h="367030">
                  <a:moveTo>
                    <a:pt x="210566" y="73406"/>
                  </a:moveTo>
                  <a:lnTo>
                    <a:pt x="178510" y="79335"/>
                  </a:lnTo>
                  <a:lnTo>
                    <a:pt x="151384" y="95884"/>
                  </a:lnTo>
                  <a:lnTo>
                    <a:pt x="131306" y="121197"/>
                  </a:lnTo>
                  <a:lnTo>
                    <a:pt x="120396" y="153415"/>
                  </a:lnTo>
                  <a:lnTo>
                    <a:pt x="73026" y="163513"/>
                  </a:lnTo>
                  <a:lnTo>
                    <a:pt x="34813" y="189226"/>
                  </a:lnTo>
                  <a:lnTo>
                    <a:pt x="9292" y="223689"/>
                  </a:lnTo>
                  <a:lnTo>
                    <a:pt x="0" y="260032"/>
                  </a:lnTo>
                  <a:lnTo>
                    <a:pt x="0" y="266700"/>
                  </a:lnTo>
                  <a:lnTo>
                    <a:pt x="10580" y="304820"/>
                  </a:lnTo>
                  <a:lnTo>
                    <a:pt x="39497" y="336691"/>
                  </a:lnTo>
                  <a:lnTo>
                    <a:pt x="82510" y="358563"/>
                  </a:lnTo>
                  <a:lnTo>
                    <a:pt x="135382" y="366687"/>
                  </a:lnTo>
                  <a:lnTo>
                    <a:pt x="533908" y="366687"/>
                  </a:lnTo>
                  <a:lnTo>
                    <a:pt x="586779" y="358563"/>
                  </a:lnTo>
                  <a:lnTo>
                    <a:pt x="629792" y="336691"/>
                  </a:lnTo>
                  <a:lnTo>
                    <a:pt x="658709" y="304820"/>
                  </a:lnTo>
                  <a:lnTo>
                    <a:pt x="669289" y="266700"/>
                  </a:lnTo>
                  <a:lnTo>
                    <a:pt x="669289" y="260032"/>
                  </a:lnTo>
                  <a:lnTo>
                    <a:pt x="662592" y="228377"/>
                  </a:lnTo>
                  <a:lnTo>
                    <a:pt x="643905" y="196727"/>
                  </a:lnTo>
                  <a:lnTo>
                    <a:pt x="615336" y="170076"/>
                  </a:lnTo>
                  <a:lnTo>
                    <a:pt x="578993" y="153415"/>
                  </a:lnTo>
                  <a:lnTo>
                    <a:pt x="570452" y="104152"/>
                  </a:lnTo>
                  <a:lnTo>
                    <a:pt x="560678" y="86740"/>
                  </a:lnTo>
                  <a:lnTo>
                    <a:pt x="255650" y="86740"/>
                  </a:lnTo>
                  <a:lnTo>
                    <a:pt x="244391" y="81817"/>
                  </a:lnTo>
                  <a:lnTo>
                    <a:pt x="233108" y="77549"/>
                  </a:lnTo>
                  <a:lnTo>
                    <a:pt x="221825" y="74543"/>
                  </a:lnTo>
                  <a:lnTo>
                    <a:pt x="210566" y="73406"/>
                  </a:lnTo>
                  <a:close/>
                </a:path>
                <a:path w="669289" h="367030">
                  <a:moveTo>
                    <a:pt x="413638" y="0"/>
                  </a:moveTo>
                  <a:lnTo>
                    <a:pt x="364628" y="6981"/>
                  </a:lnTo>
                  <a:lnTo>
                    <a:pt x="320548" y="25844"/>
                  </a:lnTo>
                  <a:lnTo>
                    <a:pt x="283515" y="53470"/>
                  </a:lnTo>
                  <a:lnTo>
                    <a:pt x="255650" y="86740"/>
                  </a:lnTo>
                  <a:lnTo>
                    <a:pt x="560678" y="86740"/>
                  </a:lnTo>
                  <a:lnTo>
                    <a:pt x="546757" y="61941"/>
                  </a:lnTo>
                  <a:lnTo>
                    <a:pt x="510797" y="29021"/>
                  </a:lnTo>
                  <a:lnTo>
                    <a:pt x="465461" y="7628"/>
                  </a:lnTo>
                  <a:lnTo>
                    <a:pt x="413638" y="0"/>
                  </a:lnTo>
                  <a:close/>
                </a:path>
              </a:pathLst>
            </a:custGeom>
            <a:solidFill>
              <a:srgbClr val="0099FF">
                <a:alpha val="54116"/>
              </a:srgbClr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61" name="object 76">
              <a:extLst>
                <a:ext uri="{FF2B5EF4-FFF2-40B4-BE49-F238E27FC236}">
                  <a16:creationId xmlns:a16="http://schemas.microsoft.com/office/drawing/2014/main" id="{6E1DB2A8-8F69-40D8-ACEA-C1C90534BADA}"/>
                </a:ext>
              </a:extLst>
            </p:cNvPr>
            <p:cNvSpPr txBox="1"/>
            <p:nvPr/>
          </p:nvSpPr>
          <p:spPr>
            <a:xfrm>
              <a:off x="7656447" y="3666990"/>
              <a:ext cx="524449" cy="262810"/>
            </a:xfrm>
            <a:prstGeom prst="rect">
              <a:avLst/>
            </a:prstGeom>
          </p:spPr>
          <p:txBody>
            <a:bodyPr vert="horz" wrap="square" lIns="0" tIns="20428" rIns="0" bIns="0" rtlCol="0">
              <a:spAutoFit/>
            </a:bodyPr>
            <a:lstStyle/>
            <a:p>
              <a:pPr marL="21502" defTabSz="1548171">
                <a:spcBef>
                  <a:spcPts val="161"/>
                </a:spcBef>
              </a:pPr>
              <a:r>
                <a:rPr sz="1185" spc="-8" dirty="0">
                  <a:latin typeface="微软雅黑"/>
                  <a:cs typeface="微软雅黑"/>
                </a:rPr>
                <a:t>杀毒云</a:t>
              </a:r>
              <a:endParaRPr sz="1185" dirty="0">
                <a:latin typeface="微软雅黑"/>
                <a:cs typeface="微软雅黑"/>
              </a:endParaRPr>
            </a:p>
          </p:txBody>
        </p:sp>
        <p:sp>
          <p:nvSpPr>
            <p:cNvPr id="562" name="object 77">
              <a:extLst>
                <a:ext uri="{FF2B5EF4-FFF2-40B4-BE49-F238E27FC236}">
                  <a16:creationId xmlns:a16="http://schemas.microsoft.com/office/drawing/2014/main" id="{A9DF6128-C05E-4572-91DC-0155CE8D139D}"/>
                </a:ext>
              </a:extLst>
            </p:cNvPr>
            <p:cNvSpPr/>
            <p:nvPr/>
          </p:nvSpPr>
          <p:spPr>
            <a:xfrm>
              <a:off x="7944798" y="3261710"/>
              <a:ext cx="1334024" cy="82312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63" name="object 78">
              <a:extLst>
                <a:ext uri="{FF2B5EF4-FFF2-40B4-BE49-F238E27FC236}">
                  <a16:creationId xmlns:a16="http://schemas.microsoft.com/office/drawing/2014/main" id="{6682B48F-8F5F-410D-9EC3-F525F9557EFC}"/>
                </a:ext>
              </a:extLst>
            </p:cNvPr>
            <p:cNvSpPr/>
            <p:nvPr/>
          </p:nvSpPr>
          <p:spPr>
            <a:xfrm>
              <a:off x="8195086" y="3346860"/>
              <a:ext cx="874728" cy="60637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64" name="object 79">
              <a:extLst>
                <a:ext uri="{FF2B5EF4-FFF2-40B4-BE49-F238E27FC236}">
                  <a16:creationId xmlns:a16="http://schemas.microsoft.com/office/drawing/2014/main" id="{41E3CEFD-003C-462C-8583-8EF4990068BE}"/>
                </a:ext>
              </a:extLst>
            </p:cNvPr>
            <p:cNvSpPr/>
            <p:nvPr/>
          </p:nvSpPr>
          <p:spPr>
            <a:xfrm>
              <a:off x="8045213" y="3330088"/>
              <a:ext cx="1133189" cy="621426"/>
            </a:xfrm>
            <a:custGeom>
              <a:avLst/>
              <a:gdLst/>
              <a:ahLst/>
              <a:cxnLst/>
              <a:rect l="l" t="t" r="r" b="b"/>
              <a:pathLst>
                <a:path w="669289" h="367030">
                  <a:moveTo>
                    <a:pt x="210566" y="73279"/>
                  </a:moveTo>
                  <a:lnTo>
                    <a:pt x="178490" y="79208"/>
                  </a:lnTo>
                  <a:lnTo>
                    <a:pt x="151320" y="95758"/>
                  </a:lnTo>
                  <a:lnTo>
                    <a:pt x="131198" y="121070"/>
                  </a:lnTo>
                  <a:lnTo>
                    <a:pt x="120269" y="153289"/>
                  </a:lnTo>
                  <a:lnTo>
                    <a:pt x="72919" y="163384"/>
                  </a:lnTo>
                  <a:lnTo>
                    <a:pt x="34750" y="189098"/>
                  </a:lnTo>
                  <a:lnTo>
                    <a:pt x="9272" y="223567"/>
                  </a:lnTo>
                  <a:lnTo>
                    <a:pt x="0" y="259930"/>
                  </a:lnTo>
                  <a:lnTo>
                    <a:pt x="0" y="266598"/>
                  </a:lnTo>
                  <a:lnTo>
                    <a:pt x="10580" y="304718"/>
                  </a:lnTo>
                  <a:lnTo>
                    <a:pt x="39497" y="336589"/>
                  </a:lnTo>
                  <a:lnTo>
                    <a:pt x="82510" y="358461"/>
                  </a:lnTo>
                  <a:lnTo>
                    <a:pt x="135382" y="366585"/>
                  </a:lnTo>
                  <a:lnTo>
                    <a:pt x="533908" y="366585"/>
                  </a:lnTo>
                  <a:lnTo>
                    <a:pt x="586779" y="358461"/>
                  </a:lnTo>
                  <a:lnTo>
                    <a:pt x="629793" y="336589"/>
                  </a:lnTo>
                  <a:lnTo>
                    <a:pt x="658709" y="304718"/>
                  </a:lnTo>
                  <a:lnTo>
                    <a:pt x="669290" y="266598"/>
                  </a:lnTo>
                  <a:lnTo>
                    <a:pt x="669290" y="259930"/>
                  </a:lnTo>
                  <a:lnTo>
                    <a:pt x="662592" y="228282"/>
                  </a:lnTo>
                  <a:lnTo>
                    <a:pt x="643905" y="196622"/>
                  </a:lnTo>
                  <a:lnTo>
                    <a:pt x="615336" y="169957"/>
                  </a:lnTo>
                  <a:lnTo>
                    <a:pt x="578993" y="153289"/>
                  </a:lnTo>
                  <a:lnTo>
                    <a:pt x="570451" y="104087"/>
                  </a:lnTo>
                  <a:lnTo>
                    <a:pt x="560631" y="86614"/>
                  </a:lnTo>
                  <a:lnTo>
                    <a:pt x="255650" y="86614"/>
                  </a:lnTo>
                  <a:lnTo>
                    <a:pt x="244391" y="81744"/>
                  </a:lnTo>
                  <a:lnTo>
                    <a:pt x="233108" y="77470"/>
                  </a:lnTo>
                  <a:lnTo>
                    <a:pt x="221825" y="74433"/>
                  </a:lnTo>
                  <a:lnTo>
                    <a:pt x="210566" y="73279"/>
                  </a:lnTo>
                  <a:close/>
                </a:path>
                <a:path w="669289" h="367030">
                  <a:moveTo>
                    <a:pt x="413512" y="0"/>
                  </a:moveTo>
                  <a:lnTo>
                    <a:pt x="364575" y="6979"/>
                  </a:lnTo>
                  <a:lnTo>
                    <a:pt x="320532" y="25828"/>
                  </a:lnTo>
                  <a:lnTo>
                    <a:pt x="283513" y="53417"/>
                  </a:lnTo>
                  <a:lnTo>
                    <a:pt x="255650" y="86614"/>
                  </a:lnTo>
                  <a:lnTo>
                    <a:pt x="560631" y="86614"/>
                  </a:lnTo>
                  <a:lnTo>
                    <a:pt x="546749" y="61914"/>
                  </a:lnTo>
                  <a:lnTo>
                    <a:pt x="510769" y="29012"/>
                  </a:lnTo>
                  <a:lnTo>
                    <a:pt x="465396" y="7627"/>
                  </a:lnTo>
                  <a:lnTo>
                    <a:pt x="413512" y="0"/>
                  </a:lnTo>
                  <a:close/>
                </a:path>
              </a:pathLst>
            </a:custGeom>
            <a:solidFill>
              <a:srgbClr val="0099FF">
                <a:alpha val="54116"/>
              </a:srgbClr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65" name="object 80">
              <a:extLst>
                <a:ext uri="{FF2B5EF4-FFF2-40B4-BE49-F238E27FC236}">
                  <a16:creationId xmlns:a16="http://schemas.microsoft.com/office/drawing/2014/main" id="{C42A75E2-00A4-4A25-BFBE-532945AF94B4}"/>
                </a:ext>
              </a:extLst>
            </p:cNvPr>
            <p:cNvSpPr txBox="1"/>
            <p:nvPr/>
          </p:nvSpPr>
          <p:spPr>
            <a:xfrm>
              <a:off x="8366678" y="3615384"/>
              <a:ext cx="607823" cy="262810"/>
            </a:xfrm>
            <a:prstGeom prst="rect">
              <a:avLst/>
            </a:prstGeom>
          </p:spPr>
          <p:txBody>
            <a:bodyPr vert="horz" wrap="square" lIns="0" tIns="20428" rIns="0" bIns="0" rtlCol="0">
              <a:spAutoFit/>
            </a:bodyPr>
            <a:lstStyle/>
            <a:p>
              <a:pPr marL="21502" defTabSz="1548171">
                <a:spcBef>
                  <a:spcPts val="161"/>
                </a:spcBef>
              </a:pPr>
              <a:r>
                <a:rPr sz="1185" spc="-8" dirty="0">
                  <a:latin typeface="微软雅黑"/>
                  <a:cs typeface="微软雅黑"/>
                </a:rPr>
                <a:t>测试云</a:t>
              </a:r>
              <a:endParaRPr sz="1185" dirty="0">
                <a:latin typeface="微软雅黑"/>
                <a:cs typeface="微软雅黑"/>
              </a:endParaRPr>
            </a:p>
          </p:txBody>
        </p:sp>
        <p:sp>
          <p:nvSpPr>
            <p:cNvPr id="566" name="object 81">
              <a:extLst>
                <a:ext uri="{FF2B5EF4-FFF2-40B4-BE49-F238E27FC236}">
                  <a16:creationId xmlns:a16="http://schemas.microsoft.com/office/drawing/2014/main" id="{B0BC0C3E-8E3A-4A0F-815C-6C2456ACC5D6}"/>
                </a:ext>
              </a:extLst>
            </p:cNvPr>
            <p:cNvSpPr/>
            <p:nvPr/>
          </p:nvSpPr>
          <p:spPr>
            <a:xfrm>
              <a:off x="10182147" y="3118715"/>
              <a:ext cx="1355742" cy="71906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67" name="object 82">
              <a:extLst>
                <a:ext uri="{FF2B5EF4-FFF2-40B4-BE49-F238E27FC236}">
                  <a16:creationId xmlns:a16="http://schemas.microsoft.com/office/drawing/2014/main" id="{F620E794-1D22-4F3D-9973-384FD91BFB6C}"/>
                </a:ext>
              </a:extLst>
            </p:cNvPr>
            <p:cNvSpPr/>
            <p:nvPr/>
          </p:nvSpPr>
          <p:spPr>
            <a:xfrm>
              <a:off x="10182147" y="3118716"/>
              <a:ext cx="1355742" cy="719263"/>
            </a:xfrm>
            <a:custGeom>
              <a:avLst/>
              <a:gdLst/>
              <a:ahLst/>
              <a:cxnLst/>
              <a:rect l="l" t="t" r="r" b="b"/>
              <a:pathLst>
                <a:path w="800734" h="424814">
                  <a:moveTo>
                    <a:pt x="692785" y="177673"/>
                  </a:moveTo>
                  <a:lnTo>
                    <a:pt x="685624" y="129631"/>
                  </a:lnTo>
                  <a:lnTo>
                    <a:pt x="665470" y="86962"/>
                  </a:lnTo>
                  <a:lnTo>
                    <a:pt x="634317" y="51165"/>
                  </a:lnTo>
                  <a:lnTo>
                    <a:pt x="594157" y="23739"/>
                  </a:lnTo>
                  <a:lnTo>
                    <a:pt x="546984" y="6184"/>
                  </a:lnTo>
                  <a:lnTo>
                    <a:pt x="494792" y="0"/>
                  </a:lnTo>
                  <a:lnTo>
                    <a:pt x="447536" y="5253"/>
                  </a:lnTo>
                  <a:lnTo>
                    <a:pt x="403719" y="19779"/>
                  </a:lnTo>
                  <a:lnTo>
                    <a:pt x="364645" y="41724"/>
                  </a:lnTo>
                  <a:lnTo>
                    <a:pt x="331618" y="69234"/>
                  </a:lnTo>
                  <a:lnTo>
                    <a:pt x="305943" y="100457"/>
                  </a:lnTo>
                  <a:lnTo>
                    <a:pt x="292419" y="94767"/>
                  </a:lnTo>
                  <a:lnTo>
                    <a:pt x="278907" y="89804"/>
                  </a:lnTo>
                  <a:lnTo>
                    <a:pt x="265420" y="86294"/>
                  </a:lnTo>
                  <a:lnTo>
                    <a:pt x="251968" y="84962"/>
                  </a:lnTo>
                  <a:lnTo>
                    <a:pt x="213578" y="91840"/>
                  </a:lnTo>
                  <a:lnTo>
                    <a:pt x="181070" y="111029"/>
                  </a:lnTo>
                  <a:lnTo>
                    <a:pt x="156991" y="140362"/>
                  </a:lnTo>
                  <a:lnTo>
                    <a:pt x="143891" y="177673"/>
                  </a:lnTo>
                  <a:lnTo>
                    <a:pt x="97861" y="185329"/>
                  </a:lnTo>
                  <a:lnTo>
                    <a:pt x="58293" y="205580"/>
                  </a:lnTo>
                  <a:lnTo>
                    <a:pt x="27350" y="234347"/>
                  </a:lnTo>
                  <a:lnTo>
                    <a:pt x="7198" y="267552"/>
                  </a:lnTo>
                  <a:lnTo>
                    <a:pt x="0" y="301117"/>
                  </a:lnTo>
                  <a:lnTo>
                    <a:pt x="0" y="308864"/>
                  </a:lnTo>
                  <a:lnTo>
                    <a:pt x="8208" y="344636"/>
                  </a:lnTo>
                  <a:lnTo>
                    <a:pt x="31101" y="376329"/>
                  </a:lnTo>
                  <a:lnTo>
                    <a:pt x="66083" y="401720"/>
                  </a:lnTo>
                  <a:lnTo>
                    <a:pt x="110557" y="418585"/>
                  </a:lnTo>
                  <a:lnTo>
                    <a:pt x="161925" y="424700"/>
                  </a:lnTo>
                  <a:lnTo>
                    <a:pt x="437624" y="424700"/>
                  </a:lnTo>
                  <a:lnTo>
                    <a:pt x="579199" y="424700"/>
                  </a:lnTo>
                  <a:lnTo>
                    <a:pt x="631358" y="424700"/>
                  </a:lnTo>
                  <a:lnTo>
                    <a:pt x="638810" y="424700"/>
                  </a:lnTo>
                  <a:lnTo>
                    <a:pt x="690177" y="418585"/>
                  </a:lnTo>
                  <a:lnTo>
                    <a:pt x="734651" y="401720"/>
                  </a:lnTo>
                  <a:lnTo>
                    <a:pt x="769633" y="376329"/>
                  </a:lnTo>
                  <a:lnTo>
                    <a:pt x="792526" y="344636"/>
                  </a:lnTo>
                  <a:lnTo>
                    <a:pt x="800735" y="308864"/>
                  </a:lnTo>
                  <a:lnTo>
                    <a:pt x="800735" y="301117"/>
                  </a:lnTo>
                  <a:lnTo>
                    <a:pt x="792726" y="264487"/>
                  </a:lnTo>
                  <a:lnTo>
                    <a:pt x="770382" y="227822"/>
                  </a:lnTo>
                  <a:lnTo>
                    <a:pt x="736226" y="196943"/>
                  </a:lnTo>
                  <a:lnTo>
                    <a:pt x="692785" y="177673"/>
                  </a:lnTo>
                  <a:close/>
                </a:path>
              </a:pathLst>
            </a:custGeom>
            <a:ln w="3809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68" name="object 83">
              <a:extLst>
                <a:ext uri="{FF2B5EF4-FFF2-40B4-BE49-F238E27FC236}">
                  <a16:creationId xmlns:a16="http://schemas.microsoft.com/office/drawing/2014/main" id="{8488C5E3-FB1A-4E21-9396-72B41BEB535B}"/>
                </a:ext>
              </a:extLst>
            </p:cNvPr>
            <p:cNvSpPr/>
            <p:nvPr/>
          </p:nvSpPr>
          <p:spPr>
            <a:xfrm>
              <a:off x="9704143" y="3377178"/>
              <a:ext cx="538641" cy="217177"/>
            </a:xfrm>
            <a:custGeom>
              <a:avLst/>
              <a:gdLst/>
              <a:ahLst/>
              <a:cxnLst/>
              <a:rect l="l" t="t" r="r" b="b"/>
              <a:pathLst>
                <a:path w="318135" h="128269">
                  <a:moveTo>
                    <a:pt x="63880" y="0"/>
                  </a:moveTo>
                  <a:lnTo>
                    <a:pt x="0" y="63880"/>
                  </a:lnTo>
                  <a:lnTo>
                    <a:pt x="63880" y="127761"/>
                  </a:lnTo>
                  <a:lnTo>
                    <a:pt x="63880" y="95757"/>
                  </a:lnTo>
                  <a:lnTo>
                    <a:pt x="285750" y="95757"/>
                  </a:lnTo>
                  <a:lnTo>
                    <a:pt x="317626" y="63880"/>
                  </a:lnTo>
                  <a:lnTo>
                    <a:pt x="285622" y="31876"/>
                  </a:lnTo>
                  <a:lnTo>
                    <a:pt x="63880" y="31876"/>
                  </a:lnTo>
                  <a:lnTo>
                    <a:pt x="63880" y="0"/>
                  </a:lnTo>
                  <a:close/>
                </a:path>
                <a:path w="318135" h="128269">
                  <a:moveTo>
                    <a:pt x="285750" y="95757"/>
                  </a:moveTo>
                  <a:lnTo>
                    <a:pt x="253745" y="95757"/>
                  </a:lnTo>
                  <a:lnTo>
                    <a:pt x="253745" y="127761"/>
                  </a:lnTo>
                  <a:lnTo>
                    <a:pt x="285750" y="95757"/>
                  </a:lnTo>
                  <a:close/>
                </a:path>
                <a:path w="318135" h="128269">
                  <a:moveTo>
                    <a:pt x="253745" y="0"/>
                  </a:moveTo>
                  <a:lnTo>
                    <a:pt x="253745" y="31876"/>
                  </a:lnTo>
                  <a:lnTo>
                    <a:pt x="285622" y="31876"/>
                  </a:lnTo>
                  <a:lnTo>
                    <a:pt x="253745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pPr defTabSz="1548171"/>
              <a:endParaRPr sz="3048">
                <a:latin typeface="Calibri"/>
              </a:endParaRPr>
            </a:p>
          </p:txBody>
        </p:sp>
        <p:sp>
          <p:nvSpPr>
            <p:cNvPr id="569" name="object 84">
              <a:extLst>
                <a:ext uri="{FF2B5EF4-FFF2-40B4-BE49-F238E27FC236}">
                  <a16:creationId xmlns:a16="http://schemas.microsoft.com/office/drawing/2014/main" id="{8BCE8A33-9882-4216-BA97-52F73A9CE7A4}"/>
                </a:ext>
              </a:extLst>
            </p:cNvPr>
            <p:cNvSpPr txBox="1"/>
            <p:nvPr/>
          </p:nvSpPr>
          <p:spPr>
            <a:xfrm>
              <a:off x="7074370" y="2370636"/>
              <a:ext cx="1269731" cy="584589"/>
            </a:xfrm>
            <a:prstGeom prst="rect">
              <a:avLst/>
            </a:prstGeom>
          </p:spPr>
          <p:txBody>
            <a:bodyPr vert="horz" wrap="square" lIns="0" tIns="20428" rIns="0" bIns="0" rtlCol="0">
              <a:spAutoFit/>
            </a:bodyPr>
            <a:lstStyle/>
            <a:p>
              <a:pPr algn="ctr" defTabSz="1548171">
                <a:spcBef>
                  <a:spcPts val="161"/>
                </a:spcBef>
              </a:pPr>
              <a:r>
                <a:rPr sz="1400" spc="-8" dirty="0">
                  <a:latin typeface="微软雅黑"/>
                  <a:cs typeface="微软雅黑"/>
                </a:rPr>
                <a:t>研发云</a:t>
              </a:r>
              <a:endParaRPr sz="1400" dirty="0">
                <a:latin typeface="微软雅黑"/>
                <a:cs typeface="微软雅黑"/>
              </a:endParaRPr>
            </a:p>
            <a:p>
              <a:pPr algn="ctr" defTabSz="1548171">
                <a:spcBef>
                  <a:spcPts val="17"/>
                </a:spcBef>
              </a:pPr>
              <a:r>
                <a:rPr sz="1400" spc="-8" dirty="0">
                  <a:latin typeface="Arial"/>
                  <a:cs typeface="Arial"/>
                </a:rPr>
                <a:t>R</a:t>
              </a:r>
              <a:r>
                <a:rPr sz="1400" spc="-17" dirty="0">
                  <a:latin typeface="Arial"/>
                  <a:cs typeface="Arial"/>
                </a:rPr>
                <a:t>&amp;</a:t>
              </a:r>
              <a:r>
                <a:rPr sz="1400" spc="-8" dirty="0">
                  <a:latin typeface="Arial"/>
                  <a:cs typeface="Arial"/>
                </a:rPr>
                <a:t>D@C</a:t>
              </a:r>
              <a:r>
                <a:rPr sz="1400" spc="-25" dirty="0">
                  <a:latin typeface="Arial"/>
                  <a:cs typeface="Arial"/>
                </a:rPr>
                <a:t>l</a:t>
              </a:r>
              <a:r>
                <a:rPr sz="1400" spc="-8" dirty="0">
                  <a:latin typeface="Arial"/>
                  <a:cs typeface="Arial"/>
                </a:rPr>
                <a:t>o</a:t>
              </a:r>
              <a:r>
                <a:rPr sz="1400" spc="-17" dirty="0">
                  <a:latin typeface="Arial"/>
                  <a:cs typeface="Arial"/>
                </a:rPr>
                <a:t>u</a:t>
              </a:r>
              <a:r>
                <a:rPr sz="1400" spc="-8" dirty="0">
                  <a:latin typeface="Arial"/>
                  <a:cs typeface="Arial"/>
                </a:rPr>
                <a:t>d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570" name="object 85">
              <a:extLst>
                <a:ext uri="{FF2B5EF4-FFF2-40B4-BE49-F238E27FC236}">
                  <a16:creationId xmlns:a16="http://schemas.microsoft.com/office/drawing/2014/main" id="{A8C87F15-A528-4A5B-A2AA-13ED8CB2EC54}"/>
                </a:ext>
              </a:extLst>
            </p:cNvPr>
            <p:cNvSpPr txBox="1"/>
            <p:nvPr/>
          </p:nvSpPr>
          <p:spPr>
            <a:xfrm>
              <a:off x="9720491" y="2528106"/>
              <a:ext cx="1629902" cy="584589"/>
            </a:xfrm>
            <a:prstGeom prst="rect">
              <a:avLst/>
            </a:prstGeom>
          </p:spPr>
          <p:txBody>
            <a:bodyPr vert="horz" wrap="square" lIns="0" tIns="20428" rIns="0" bIns="0" rtlCol="0">
              <a:spAutoFit/>
            </a:bodyPr>
            <a:lstStyle/>
            <a:p>
              <a:pPr algn="ctr" defTabSz="1548171">
                <a:spcBef>
                  <a:spcPts val="161"/>
                </a:spcBef>
              </a:pPr>
              <a:r>
                <a:rPr sz="1400" spc="-8" dirty="0">
                  <a:latin typeface="微软雅黑"/>
                  <a:cs typeface="微软雅黑"/>
                </a:rPr>
                <a:t>集中实验室</a:t>
              </a:r>
              <a:endParaRPr sz="1400" dirty="0">
                <a:latin typeface="微软雅黑"/>
                <a:cs typeface="微软雅黑"/>
              </a:endParaRPr>
            </a:p>
            <a:p>
              <a:pPr algn="ctr" defTabSz="1548171">
                <a:spcBef>
                  <a:spcPts val="17"/>
                </a:spcBef>
              </a:pPr>
              <a:r>
                <a:rPr sz="1400" spc="-8" dirty="0">
                  <a:latin typeface="Arial"/>
                  <a:cs typeface="Arial"/>
                </a:rPr>
                <a:t>Lab as a</a:t>
              </a:r>
              <a:r>
                <a:rPr sz="1400" spc="-161" dirty="0">
                  <a:latin typeface="Arial"/>
                  <a:cs typeface="Arial"/>
                </a:rPr>
                <a:t> </a:t>
              </a:r>
              <a:r>
                <a:rPr sz="1400" spc="-8" dirty="0">
                  <a:latin typeface="Arial"/>
                  <a:cs typeface="Arial"/>
                </a:rPr>
                <a:t>Service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571" name="object 36">
              <a:extLst>
                <a:ext uri="{FF2B5EF4-FFF2-40B4-BE49-F238E27FC236}">
                  <a16:creationId xmlns:a16="http://schemas.microsoft.com/office/drawing/2014/main" id="{2D2B6133-F811-44C2-865E-FDD95DB14C53}"/>
                </a:ext>
              </a:extLst>
            </p:cNvPr>
            <p:cNvSpPr txBox="1"/>
            <p:nvPr/>
          </p:nvSpPr>
          <p:spPr>
            <a:xfrm>
              <a:off x="7585061" y="4702513"/>
              <a:ext cx="431125" cy="240006"/>
            </a:xfrm>
            <a:prstGeom prst="rect">
              <a:avLst/>
            </a:prstGeom>
            <a:solidFill>
              <a:srgbClr val="669900"/>
            </a:solidFill>
          </p:spPr>
          <p:txBody>
            <a:bodyPr vert="horz" wrap="square" lIns="0" tIns="31179" rIns="0" bIns="0" rtlCol="0">
              <a:spAutoFit/>
            </a:bodyPr>
            <a:lstStyle/>
            <a:p>
              <a:pPr marL="30103" defTabSz="1548171">
                <a:lnSpc>
                  <a:spcPts val="1194"/>
                </a:lnSpc>
                <a:spcBef>
                  <a:spcPts val="245"/>
                </a:spcBef>
              </a:pPr>
              <a:r>
                <a:rPr sz="1016" spc="-8" dirty="0">
                  <a:latin typeface="Arial"/>
                  <a:cs typeface="Arial"/>
                </a:rPr>
                <a:t>DC-</a:t>
              </a:r>
              <a:r>
                <a:rPr lang="en-US" altLang="zh-CN" sz="1016" spc="-8" dirty="0">
                  <a:latin typeface="Arial"/>
                  <a:cs typeface="Arial"/>
                </a:rPr>
                <a:t>2</a:t>
              </a:r>
              <a:endParaRPr sz="1016" dirty="0">
                <a:latin typeface="Arial"/>
                <a:cs typeface="Arial"/>
              </a:endParaRPr>
            </a:p>
          </p:txBody>
        </p:sp>
        <p:sp>
          <p:nvSpPr>
            <p:cNvPr id="572" name="object 36">
              <a:extLst>
                <a:ext uri="{FF2B5EF4-FFF2-40B4-BE49-F238E27FC236}">
                  <a16:creationId xmlns:a16="http://schemas.microsoft.com/office/drawing/2014/main" id="{EB25D32B-71CA-486F-B446-072A9EF66420}"/>
                </a:ext>
              </a:extLst>
            </p:cNvPr>
            <p:cNvSpPr txBox="1"/>
            <p:nvPr/>
          </p:nvSpPr>
          <p:spPr>
            <a:xfrm>
              <a:off x="8430115" y="4714643"/>
              <a:ext cx="431125" cy="240006"/>
            </a:xfrm>
            <a:prstGeom prst="rect">
              <a:avLst/>
            </a:prstGeom>
            <a:solidFill>
              <a:srgbClr val="669900"/>
            </a:solidFill>
          </p:spPr>
          <p:txBody>
            <a:bodyPr vert="horz" wrap="square" lIns="0" tIns="31179" rIns="0" bIns="0" rtlCol="0">
              <a:spAutoFit/>
            </a:bodyPr>
            <a:lstStyle/>
            <a:p>
              <a:pPr marL="30103" defTabSz="1548171">
                <a:lnSpc>
                  <a:spcPts val="1194"/>
                </a:lnSpc>
                <a:spcBef>
                  <a:spcPts val="245"/>
                </a:spcBef>
              </a:pPr>
              <a:r>
                <a:rPr sz="1016" spc="-8" dirty="0">
                  <a:latin typeface="Arial"/>
                  <a:cs typeface="Arial"/>
                </a:rPr>
                <a:t>DC-</a:t>
              </a:r>
              <a:r>
                <a:rPr lang="en-US" altLang="zh-CN" sz="1016" spc="-8" dirty="0">
                  <a:latin typeface="Arial"/>
                  <a:cs typeface="Arial"/>
                </a:rPr>
                <a:t>3</a:t>
              </a:r>
              <a:endParaRPr sz="1016" dirty="0">
                <a:latin typeface="Arial"/>
                <a:cs typeface="Arial"/>
              </a:endParaRPr>
            </a:p>
          </p:txBody>
        </p:sp>
        <p:sp>
          <p:nvSpPr>
            <p:cNvPr id="496" name="object 3">
              <a:extLst>
                <a:ext uri="{FF2B5EF4-FFF2-40B4-BE49-F238E27FC236}">
                  <a16:creationId xmlns:a16="http://schemas.microsoft.com/office/drawing/2014/main" id="{E6551733-E9F7-4BA6-B607-5CB250211776}"/>
                </a:ext>
              </a:extLst>
            </p:cNvPr>
            <p:cNvSpPr txBox="1"/>
            <p:nvPr/>
          </p:nvSpPr>
          <p:spPr>
            <a:xfrm>
              <a:off x="9573960" y="4237803"/>
              <a:ext cx="1087162" cy="247280"/>
            </a:xfrm>
            <a:prstGeom prst="rect">
              <a:avLst/>
            </a:prstGeom>
          </p:spPr>
          <p:txBody>
            <a:bodyPr vert="horz" wrap="square" lIns="0" tIns="21503" rIns="0" bIns="0" rtlCol="0">
              <a:spAutoFit/>
            </a:bodyPr>
            <a:lstStyle/>
            <a:p>
              <a:pPr marL="21502" defTabSz="1548171">
                <a:spcBef>
                  <a:spcPts val="169"/>
                </a:spcBef>
              </a:pP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虚拟机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sz="11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VM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)</a:t>
              </a:r>
              <a:endParaRPr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63C72FF3-BF36-4D3F-BFBB-1B46E7B3F15C}"/>
              </a:ext>
            </a:extLst>
          </p:cNvPr>
          <p:cNvSpPr/>
          <p:nvPr/>
        </p:nvSpPr>
        <p:spPr>
          <a:xfrm>
            <a:off x="7515011" y="6524774"/>
            <a:ext cx="3467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重构作业模式，研发走向极速、敏捷</a:t>
            </a:r>
          </a:p>
        </p:txBody>
      </p:sp>
      <p:sp>
        <p:nvSpPr>
          <p:cNvPr id="585" name="矩形 584">
            <a:extLst>
              <a:ext uri="{FF2B5EF4-FFF2-40B4-BE49-F238E27FC236}">
                <a16:creationId xmlns:a16="http://schemas.microsoft.com/office/drawing/2014/main" id="{D955E845-D64B-4CBF-82FD-76E65221027C}"/>
              </a:ext>
            </a:extLst>
          </p:cNvPr>
          <p:cNvSpPr/>
          <p:nvPr/>
        </p:nvSpPr>
        <p:spPr bwMode="auto">
          <a:xfrm>
            <a:off x="3108015" y="3685461"/>
            <a:ext cx="3552274" cy="790724"/>
          </a:xfrm>
          <a:prstGeom prst="rect">
            <a:avLst/>
          </a:prstGeom>
          <a:solidFill>
            <a:srgbClr val="C4C7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586" name="TextBox 24">
            <a:extLst>
              <a:ext uri="{FF2B5EF4-FFF2-40B4-BE49-F238E27FC236}">
                <a16:creationId xmlns:a16="http://schemas.microsoft.com/office/drawing/2014/main" id="{B9A8FCFD-B983-44D7-956D-A9FFC7F4C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747" y="3782343"/>
            <a:ext cx="16957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生产制造流程</a:t>
            </a:r>
            <a:r>
              <a:rPr lang="en-US" altLang="zh-CN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-MES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12849B-DE2B-46B2-8D28-5944B742A167}"/>
              </a:ext>
            </a:extLst>
          </p:cNvPr>
          <p:cNvSpPr/>
          <p:nvPr/>
        </p:nvSpPr>
        <p:spPr>
          <a:xfrm>
            <a:off x="3678828" y="4028172"/>
            <a:ext cx="611624" cy="277476"/>
          </a:xfrm>
          <a:prstGeom prst="rect">
            <a:avLst/>
          </a:prstGeom>
          <a:solidFill>
            <a:srgbClr val="75A0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9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8" name="矩形 587">
            <a:extLst>
              <a:ext uri="{FF2B5EF4-FFF2-40B4-BE49-F238E27FC236}">
                <a16:creationId xmlns:a16="http://schemas.microsoft.com/office/drawing/2014/main" id="{30E0F835-4F0E-421A-904D-38ECF9B2E85B}"/>
              </a:ext>
            </a:extLst>
          </p:cNvPr>
          <p:cNvSpPr/>
          <p:nvPr/>
        </p:nvSpPr>
        <p:spPr>
          <a:xfrm>
            <a:off x="4307038" y="4028172"/>
            <a:ext cx="611624" cy="277476"/>
          </a:xfrm>
          <a:prstGeom prst="rect">
            <a:avLst/>
          </a:prstGeom>
          <a:solidFill>
            <a:srgbClr val="75A0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9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9" name="矩形 588">
            <a:extLst>
              <a:ext uri="{FF2B5EF4-FFF2-40B4-BE49-F238E27FC236}">
                <a16:creationId xmlns:a16="http://schemas.microsoft.com/office/drawing/2014/main" id="{9D663FA4-B5F3-478B-B667-1FCB5D90E9D8}"/>
              </a:ext>
            </a:extLst>
          </p:cNvPr>
          <p:cNvSpPr/>
          <p:nvPr/>
        </p:nvSpPr>
        <p:spPr>
          <a:xfrm>
            <a:off x="4942214" y="4028172"/>
            <a:ext cx="611624" cy="277476"/>
          </a:xfrm>
          <a:prstGeom prst="rect">
            <a:avLst/>
          </a:prstGeom>
          <a:solidFill>
            <a:srgbClr val="75A0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9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1" name="矩形 590">
            <a:extLst>
              <a:ext uri="{FF2B5EF4-FFF2-40B4-BE49-F238E27FC236}">
                <a16:creationId xmlns:a16="http://schemas.microsoft.com/office/drawing/2014/main" id="{1C9E1DA6-CA80-48F3-BF39-AD5197CFB391}"/>
              </a:ext>
            </a:extLst>
          </p:cNvPr>
          <p:cNvSpPr/>
          <p:nvPr/>
        </p:nvSpPr>
        <p:spPr>
          <a:xfrm>
            <a:off x="5587021" y="4024415"/>
            <a:ext cx="611624" cy="277476"/>
          </a:xfrm>
          <a:prstGeom prst="rect">
            <a:avLst/>
          </a:prstGeom>
          <a:solidFill>
            <a:srgbClr val="75A0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9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7" name="TextBox 41">
            <a:extLst>
              <a:ext uri="{FF2B5EF4-FFF2-40B4-BE49-F238E27FC236}">
                <a16:creationId xmlns:a16="http://schemas.microsoft.com/office/drawing/2014/main" id="{27F8F824-EE44-4456-B681-80101C375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238" y="4042381"/>
            <a:ext cx="65286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计划管理</a:t>
            </a:r>
          </a:p>
        </p:txBody>
      </p:sp>
      <p:sp>
        <p:nvSpPr>
          <p:cNvPr id="592" name="TextBox 41">
            <a:extLst>
              <a:ext uri="{FF2B5EF4-FFF2-40B4-BE49-F238E27FC236}">
                <a16:creationId xmlns:a16="http://schemas.microsoft.com/office/drawing/2014/main" id="{0F378389-88AC-40FE-8110-1AFEDDCC3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2916" y="4053715"/>
            <a:ext cx="65286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593" name="TextBox 41">
            <a:extLst>
              <a:ext uri="{FF2B5EF4-FFF2-40B4-BE49-F238E27FC236}">
                <a16:creationId xmlns:a16="http://schemas.microsoft.com/office/drawing/2014/main" id="{8896F913-6B3D-4571-90B7-BCF35BDA1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5195" y="4058884"/>
            <a:ext cx="65286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仓存管理</a:t>
            </a:r>
          </a:p>
        </p:txBody>
      </p:sp>
      <p:sp>
        <p:nvSpPr>
          <p:cNvPr id="594" name="TextBox 41">
            <a:extLst>
              <a:ext uri="{FF2B5EF4-FFF2-40B4-BE49-F238E27FC236}">
                <a16:creationId xmlns:a16="http://schemas.microsoft.com/office/drawing/2014/main" id="{0EFC88F9-DF13-4923-8479-E5E12D5F9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9256" y="4042259"/>
            <a:ext cx="65286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成本管理</a:t>
            </a:r>
          </a:p>
        </p:txBody>
      </p:sp>
      <p:sp>
        <p:nvSpPr>
          <p:cNvPr id="596" name="任意多边形 76">
            <a:extLst>
              <a:ext uri="{FF2B5EF4-FFF2-40B4-BE49-F238E27FC236}">
                <a16:creationId xmlns:a16="http://schemas.microsoft.com/office/drawing/2014/main" id="{650D5A7E-C5AA-4F8F-B0D9-8F6BAE8B52B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02611" y="3381646"/>
            <a:ext cx="2882749" cy="797679"/>
          </a:xfrm>
          <a:custGeom>
            <a:avLst/>
            <a:gdLst>
              <a:gd name="T0" fmla="*/ 0 w 435934"/>
              <a:gd name="T1" fmla="*/ 898316 h 903768"/>
              <a:gd name="T2" fmla="*/ 0 w 435934"/>
              <a:gd name="T3" fmla="*/ 0 h 903768"/>
              <a:gd name="T4" fmla="*/ 657191 w 435934"/>
              <a:gd name="T5" fmla="*/ 0 h 903768"/>
              <a:gd name="T6" fmla="*/ 0 60000 65536"/>
              <a:gd name="T7" fmla="*/ 0 60000 65536"/>
              <a:gd name="T8" fmla="*/ 0 60000 65536"/>
              <a:gd name="T9" fmla="*/ 0 w 435934"/>
              <a:gd name="T10" fmla="*/ 0 h 903768"/>
              <a:gd name="T11" fmla="*/ 435934 w 435934"/>
              <a:gd name="T12" fmla="*/ 903768 h 903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5934" h="903768">
                <a:moveTo>
                  <a:pt x="0" y="903768"/>
                </a:moveTo>
                <a:lnTo>
                  <a:pt x="0" y="0"/>
                </a:lnTo>
                <a:lnTo>
                  <a:pt x="435934" y="0"/>
                </a:lnTo>
              </a:path>
            </a:pathLst>
          </a:custGeom>
          <a:noFill/>
          <a:ln w="19050" algn="ctr">
            <a:solidFill>
              <a:srgbClr val="0070C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7" name="Text Box 107">
            <a:extLst>
              <a:ext uri="{FF2B5EF4-FFF2-40B4-BE49-F238E27FC236}">
                <a16:creationId xmlns:a16="http://schemas.microsoft.com/office/drawing/2014/main" id="{F16739A6-5BED-4D39-8C1B-918641270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2519" y="3959677"/>
            <a:ext cx="12370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生产制造需求</a:t>
            </a:r>
          </a:p>
        </p:txBody>
      </p:sp>
      <p:cxnSp>
        <p:nvCxnSpPr>
          <p:cNvPr id="598" name="直接连接符 597">
            <a:extLst>
              <a:ext uri="{FF2B5EF4-FFF2-40B4-BE49-F238E27FC236}">
                <a16:creationId xmlns:a16="http://schemas.microsoft.com/office/drawing/2014/main" id="{BFA8FC7B-041A-4F51-BBE2-C4046AA948AD}"/>
              </a:ext>
            </a:extLst>
          </p:cNvPr>
          <p:cNvCxnSpPr>
            <a:cxnSpLocks/>
          </p:cNvCxnSpPr>
          <p:nvPr/>
        </p:nvCxnSpPr>
        <p:spPr>
          <a:xfrm>
            <a:off x="7531348" y="1577273"/>
            <a:ext cx="441575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TextBox 1039">
            <a:extLst>
              <a:ext uri="{FF2B5EF4-FFF2-40B4-BE49-F238E27FC236}">
                <a16:creationId xmlns:a16="http://schemas.microsoft.com/office/drawing/2014/main" id="{D35B5C33-D621-485A-A482-DA747933187E}"/>
              </a:ext>
            </a:extLst>
          </p:cNvPr>
          <p:cNvSpPr txBox="1"/>
          <p:nvPr/>
        </p:nvSpPr>
        <p:spPr>
          <a:xfrm>
            <a:off x="7433919" y="984555"/>
            <a:ext cx="29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交互层</a:t>
            </a:r>
          </a:p>
        </p:txBody>
      </p:sp>
      <p:sp>
        <p:nvSpPr>
          <p:cNvPr id="12" name="流程图: 文档 11">
            <a:extLst>
              <a:ext uri="{FF2B5EF4-FFF2-40B4-BE49-F238E27FC236}">
                <a16:creationId xmlns:a16="http://schemas.microsoft.com/office/drawing/2014/main" id="{D31AFA55-A505-46BD-A52C-3BBF54F4A5DA}"/>
              </a:ext>
            </a:extLst>
          </p:cNvPr>
          <p:cNvSpPr/>
          <p:nvPr/>
        </p:nvSpPr>
        <p:spPr>
          <a:xfrm>
            <a:off x="8468948" y="1117434"/>
            <a:ext cx="1215456" cy="35080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业务行为活动</a:t>
            </a:r>
          </a:p>
        </p:txBody>
      </p:sp>
      <p:sp>
        <p:nvSpPr>
          <p:cNvPr id="602" name="流程图: 文档 601">
            <a:extLst>
              <a:ext uri="{FF2B5EF4-FFF2-40B4-BE49-F238E27FC236}">
                <a16:creationId xmlns:a16="http://schemas.microsoft.com/office/drawing/2014/main" id="{A4E80240-97DD-433F-8263-5FBB5F84D4E8}"/>
              </a:ext>
            </a:extLst>
          </p:cNvPr>
          <p:cNvSpPr/>
          <p:nvPr/>
        </p:nvSpPr>
        <p:spPr>
          <a:xfrm>
            <a:off x="10108488" y="1113680"/>
            <a:ext cx="1215456" cy="35080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数据展示</a:t>
            </a:r>
          </a:p>
        </p:txBody>
      </p:sp>
      <p:cxnSp>
        <p:nvCxnSpPr>
          <p:cNvPr id="603" name="直接箭头连接符 65">
            <a:extLst>
              <a:ext uri="{FF2B5EF4-FFF2-40B4-BE49-F238E27FC236}">
                <a16:creationId xmlns:a16="http://schemas.microsoft.com/office/drawing/2014/main" id="{9B553E4E-E0B0-48C1-9534-67BF9D05E4F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34306" y="3467948"/>
            <a:ext cx="0" cy="217513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" name="Text Box 107">
            <a:extLst>
              <a:ext uri="{FF2B5EF4-FFF2-40B4-BE49-F238E27FC236}">
                <a16:creationId xmlns:a16="http://schemas.microsoft.com/office/drawing/2014/main" id="{C100AE4C-1C91-44A6-B5DE-6C6111372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982" y="3461076"/>
            <a:ext cx="12370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121917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产品特性和配置</a:t>
            </a: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4B09F8F4-5A26-4742-B820-B6D0C5D9EC67}"/>
              </a:ext>
            </a:extLst>
          </p:cNvPr>
          <p:cNvSpPr/>
          <p:nvPr/>
        </p:nvSpPr>
        <p:spPr>
          <a:xfrm>
            <a:off x="413633" y="948839"/>
            <a:ext cx="11456401" cy="38370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层次化的系统架构，服务化的能力模型，标准和共享的数据底座：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业务流程层：活动流程化，自动化连接，协作协同无断点；具有统一的系统入口和操作方式；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业务能力层：识别业务单元，以明确的业务服务提供能力支撑；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业务数据层 ：全生命周期数据管理。数据清晰化，规范化，归一化，共享化；杜绝数据搬家，数据孤岛；数据采集，清洗，建模分析和展示全部系统化；以数据为纽带，与市场，制造等领域无缝，自动对接；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4.IT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系统和工具：主干应用，辅助应用和末端工具相结合，形成对业务流程和活动的全面支撑；系统间流程化集成连通，减少系统孤岛，减少系统功能重叠和缺失；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技术平台：新技术，既有技术，工具和平台的组合创新及应用，提升业务点，业务流程效率和质量，降低研发和管理成本；私有云化底层支撑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安全：完整，齐备，标准的安全管理规范和手段。</a:t>
            </a:r>
          </a:p>
        </p:txBody>
      </p:sp>
    </p:spTree>
    <p:extLst>
      <p:ext uri="{BB962C8B-B14F-4D97-AF65-F5344CB8AC3E}">
        <p14:creationId xmlns:p14="http://schemas.microsoft.com/office/powerpoint/2010/main" val="336710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7958-091B-49CD-8EEA-5A5EF6AE0508}"/>
              </a:ext>
            </a:extLst>
          </p:cNvPr>
          <p:cNvSpPr txBox="1">
            <a:spLocks/>
          </p:cNvSpPr>
          <p:nvPr/>
        </p:nvSpPr>
        <p:spPr>
          <a:xfrm>
            <a:off x="1143840" y="266933"/>
            <a:ext cx="9560672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defTabSz="1219170"/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IPD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领域数字化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无处不在的数字化，运营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和经营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</a:t>
            </a:r>
            <a:endParaRPr lang="zh-CN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6CFDD9E-0FF2-4DBC-99DB-0A2F0EE43648}"/>
              </a:ext>
            </a:extLst>
          </p:cNvPr>
          <p:cNvCxnSpPr/>
          <p:nvPr/>
        </p:nvCxnSpPr>
        <p:spPr>
          <a:xfrm>
            <a:off x="431371" y="836712"/>
            <a:ext cx="11041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86A4A05B-44AC-4A2C-A584-E4758480C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40" y="266932"/>
            <a:ext cx="745105" cy="465691"/>
          </a:xfrm>
          <a:prstGeom prst="rect">
            <a:avLst/>
          </a:prstGeom>
        </p:spPr>
      </p:pic>
      <p:sp>
        <p:nvSpPr>
          <p:cNvPr id="7" name="Shape 3885">
            <a:extLst>
              <a:ext uri="{FF2B5EF4-FFF2-40B4-BE49-F238E27FC236}">
                <a16:creationId xmlns:a16="http://schemas.microsoft.com/office/drawing/2014/main" id="{0FB793CD-57DC-41B3-8EBE-BC40B6C06A0F}"/>
              </a:ext>
            </a:extLst>
          </p:cNvPr>
          <p:cNvSpPr/>
          <p:nvPr/>
        </p:nvSpPr>
        <p:spPr>
          <a:xfrm>
            <a:off x="291081" y="4288228"/>
            <a:ext cx="4143048" cy="7897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 defTabSz="1219170">
              <a:spcBef>
                <a:spcPts val="0"/>
              </a:spcBef>
              <a:defRPr/>
            </a:pPr>
            <a:endParaRPr lang="en-US" altLang="zh-CN" sz="1467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defTabSz="1219170">
              <a:spcBef>
                <a:spcPts val="0"/>
              </a:spcBef>
              <a:defRPr/>
            </a:pPr>
            <a:endParaRPr lang="en-US" altLang="zh-CN" sz="1467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defTabSz="1219170">
              <a:spcBef>
                <a:spcPts val="0"/>
              </a:spcBef>
              <a:defRPr/>
            </a:pPr>
            <a:endParaRPr lang="en-US" altLang="zh-CN" sz="1467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DAC927F-953C-4257-9260-FAD5BABB4B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3" y="977905"/>
            <a:ext cx="2707709" cy="178190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F4803B-2CF1-45B1-9526-564B8AB0AD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063" y="977903"/>
            <a:ext cx="2600488" cy="179149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32F5EAD-0CBD-4532-8E98-9A02C4BABB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104" y="977903"/>
            <a:ext cx="2598353" cy="178190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1FBE889-B810-4BB2-8577-7695EEF7F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8158" y="849223"/>
            <a:ext cx="3444493" cy="1928192"/>
          </a:xfrm>
          <a:prstGeom prst="rect">
            <a:avLst/>
          </a:prstGeom>
        </p:spPr>
      </p:pic>
      <p:sp>
        <p:nvSpPr>
          <p:cNvPr id="18" name="Shape 2012">
            <a:extLst>
              <a:ext uri="{FF2B5EF4-FFF2-40B4-BE49-F238E27FC236}">
                <a16:creationId xmlns:a16="http://schemas.microsoft.com/office/drawing/2014/main" id="{FA971673-8292-47AC-9EE7-A353CF262CCB}"/>
              </a:ext>
            </a:extLst>
          </p:cNvPr>
          <p:cNvSpPr/>
          <p:nvPr/>
        </p:nvSpPr>
        <p:spPr>
          <a:xfrm>
            <a:off x="7055546" y="2939199"/>
            <a:ext cx="3561372" cy="1686613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defTabSz="1219170">
              <a:defRPr/>
            </a:pPr>
            <a:endParaRPr sz="173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Shape 2013">
            <a:extLst>
              <a:ext uri="{FF2B5EF4-FFF2-40B4-BE49-F238E27FC236}">
                <a16:creationId xmlns:a16="http://schemas.microsoft.com/office/drawing/2014/main" id="{F223858F-48D2-4C68-B058-2353F42CF6BF}"/>
              </a:ext>
            </a:extLst>
          </p:cNvPr>
          <p:cNvSpPr/>
          <p:nvPr/>
        </p:nvSpPr>
        <p:spPr>
          <a:xfrm>
            <a:off x="7055546" y="4869675"/>
            <a:ext cx="3561372" cy="1684827"/>
          </a:xfrm>
          <a:prstGeom prst="roundRect">
            <a:avLst>
              <a:gd name="adj" fmla="val 6925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defTabSz="1219170">
              <a:defRPr/>
            </a:pPr>
            <a:endParaRPr sz="173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Shape 2014">
            <a:extLst>
              <a:ext uri="{FF2B5EF4-FFF2-40B4-BE49-F238E27FC236}">
                <a16:creationId xmlns:a16="http://schemas.microsoft.com/office/drawing/2014/main" id="{65C8E46E-D97C-4258-B104-BE62E9A6E345}"/>
              </a:ext>
            </a:extLst>
          </p:cNvPr>
          <p:cNvSpPr/>
          <p:nvPr/>
        </p:nvSpPr>
        <p:spPr>
          <a:xfrm>
            <a:off x="1582073" y="4868782"/>
            <a:ext cx="3561372" cy="1686612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defTabSz="1219170">
              <a:defRPr/>
            </a:pPr>
            <a:endParaRPr sz="173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Shape 2015">
            <a:extLst>
              <a:ext uri="{FF2B5EF4-FFF2-40B4-BE49-F238E27FC236}">
                <a16:creationId xmlns:a16="http://schemas.microsoft.com/office/drawing/2014/main" id="{AF561544-4B78-4911-99E2-3BCF404CA302}"/>
              </a:ext>
            </a:extLst>
          </p:cNvPr>
          <p:cNvSpPr/>
          <p:nvPr/>
        </p:nvSpPr>
        <p:spPr>
          <a:xfrm>
            <a:off x="1582073" y="2939199"/>
            <a:ext cx="3561372" cy="1686613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defTabSz="1219170">
              <a:defRPr/>
            </a:pPr>
            <a:endParaRPr sz="173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Shape 2016">
            <a:extLst>
              <a:ext uri="{FF2B5EF4-FFF2-40B4-BE49-F238E27FC236}">
                <a16:creationId xmlns:a16="http://schemas.microsoft.com/office/drawing/2014/main" id="{BC4DB960-5931-44D3-855A-0C1C564A0B42}"/>
              </a:ext>
            </a:extLst>
          </p:cNvPr>
          <p:cNvSpPr/>
          <p:nvPr/>
        </p:nvSpPr>
        <p:spPr>
          <a:xfrm>
            <a:off x="4652049" y="3306840"/>
            <a:ext cx="2887903" cy="2887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1219170">
              <a:defRPr/>
            </a:pPr>
            <a:endParaRPr sz="173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Shape 2021">
            <a:extLst>
              <a:ext uri="{FF2B5EF4-FFF2-40B4-BE49-F238E27FC236}">
                <a16:creationId xmlns:a16="http://schemas.microsoft.com/office/drawing/2014/main" id="{1FE15A10-F8B7-4789-937A-26DBFA8A9887}"/>
              </a:ext>
            </a:extLst>
          </p:cNvPr>
          <p:cNvSpPr/>
          <p:nvPr/>
        </p:nvSpPr>
        <p:spPr>
          <a:xfrm>
            <a:off x="2420946" y="3769819"/>
            <a:ext cx="2321933" cy="509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 defTabSz="1219170">
              <a:spcBef>
                <a:spcPts val="3333"/>
              </a:spcBef>
              <a:defRPr/>
            </a:pPr>
            <a:r>
              <a:rPr lang="zh-CN" altLang="en-US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结果的监控和管理</a:t>
            </a:r>
            <a:endParaRPr lang="en-US" altLang="zh-CN" sz="1867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Shape 2022">
            <a:extLst>
              <a:ext uri="{FF2B5EF4-FFF2-40B4-BE49-F238E27FC236}">
                <a16:creationId xmlns:a16="http://schemas.microsoft.com/office/drawing/2014/main" id="{BB45E121-6086-4885-9938-5B14A835143E}"/>
              </a:ext>
            </a:extLst>
          </p:cNvPr>
          <p:cNvSpPr/>
          <p:nvPr/>
        </p:nvSpPr>
        <p:spPr>
          <a:xfrm>
            <a:off x="2776750" y="3254247"/>
            <a:ext cx="1869332" cy="401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defTabSz="1219170"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管理决策</a:t>
            </a:r>
          </a:p>
        </p:txBody>
      </p:sp>
      <p:sp>
        <p:nvSpPr>
          <p:cNvPr id="28" name="Shape 2026">
            <a:extLst>
              <a:ext uri="{FF2B5EF4-FFF2-40B4-BE49-F238E27FC236}">
                <a16:creationId xmlns:a16="http://schemas.microsoft.com/office/drawing/2014/main" id="{6F4739F8-3739-4B52-ABFC-CDF8C139AF07}"/>
              </a:ext>
            </a:extLst>
          </p:cNvPr>
          <p:cNvSpPr/>
          <p:nvPr/>
        </p:nvSpPr>
        <p:spPr>
          <a:xfrm>
            <a:off x="8234881" y="3236639"/>
            <a:ext cx="1869332" cy="401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pPr algn="l" defTabSz="1219170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绩效评价</a:t>
            </a:r>
          </a:p>
        </p:txBody>
      </p:sp>
      <p:grpSp>
        <p:nvGrpSpPr>
          <p:cNvPr id="31" name="Group 2031">
            <a:extLst>
              <a:ext uri="{FF2B5EF4-FFF2-40B4-BE49-F238E27FC236}">
                <a16:creationId xmlns:a16="http://schemas.microsoft.com/office/drawing/2014/main" id="{FEE11B89-4EA3-4FD5-BA21-5022287AF398}"/>
              </a:ext>
            </a:extLst>
          </p:cNvPr>
          <p:cNvGrpSpPr/>
          <p:nvPr/>
        </p:nvGrpSpPr>
        <p:grpSpPr>
          <a:xfrm>
            <a:off x="1107428" y="3304763"/>
            <a:ext cx="955485" cy="955485"/>
            <a:chOff x="0" y="0"/>
            <a:chExt cx="1910968" cy="1910968"/>
          </a:xfrm>
        </p:grpSpPr>
        <p:sp>
          <p:nvSpPr>
            <p:cNvPr id="32" name="Shape 2029">
              <a:extLst>
                <a:ext uri="{FF2B5EF4-FFF2-40B4-BE49-F238E27FC236}">
                  <a16:creationId xmlns:a16="http://schemas.microsoft.com/office/drawing/2014/main" id="{70095F77-8313-49F1-974C-985AF7CDEC6A}"/>
                </a:ext>
              </a:extLst>
            </p:cNvPr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3867" tIns="33867" rIns="33867" bIns="33867" numCol="1" anchor="ctr">
              <a:noAutofit/>
            </a:bodyPr>
            <a:lstStyle/>
            <a:p>
              <a:pPr defTabSz="1219170">
                <a:defRPr/>
              </a:pPr>
              <a:endParaRPr sz="1733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Shape 2030">
              <a:extLst>
                <a:ext uri="{FF2B5EF4-FFF2-40B4-BE49-F238E27FC236}">
                  <a16:creationId xmlns:a16="http://schemas.microsoft.com/office/drawing/2014/main" id="{2A98DF22-DFD0-40AC-9E60-7A93D1BC6998}"/>
                </a:ext>
              </a:extLst>
            </p:cNvPr>
            <p:cNvSpPr/>
            <p:nvPr/>
          </p:nvSpPr>
          <p:spPr>
            <a:xfrm>
              <a:off x="553362" y="560070"/>
              <a:ext cx="804244" cy="70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219170">
                <a:defRPr/>
              </a:pPr>
              <a:endParaRPr sz="1733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5" name="Shape 2032">
            <a:extLst>
              <a:ext uri="{FF2B5EF4-FFF2-40B4-BE49-F238E27FC236}">
                <a16:creationId xmlns:a16="http://schemas.microsoft.com/office/drawing/2014/main" id="{4846C80D-8BC2-45D2-BBF2-B464EC2E8545}"/>
              </a:ext>
            </a:extLst>
          </p:cNvPr>
          <p:cNvSpPr/>
          <p:nvPr/>
        </p:nvSpPr>
        <p:spPr>
          <a:xfrm>
            <a:off x="1110095" y="5237014"/>
            <a:ext cx="950151" cy="950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3867" tIns="33867" rIns="33867" bIns="33867" numCol="1" anchor="ctr">
            <a:noAutofit/>
          </a:bodyPr>
          <a:lstStyle/>
          <a:p>
            <a:pPr defTabSz="1219170">
              <a:defRPr/>
            </a:pPr>
            <a:endParaRPr sz="173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Shape 2035">
            <a:extLst>
              <a:ext uri="{FF2B5EF4-FFF2-40B4-BE49-F238E27FC236}">
                <a16:creationId xmlns:a16="http://schemas.microsoft.com/office/drawing/2014/main" id="{7DC1835D-B49E-44E7-8CC3-4D09B99AF746}"/>
              </a:ext>
            </a:extLst>
          </p:cNvPr>
          <p:cNvSpPr/>
          <p:nvPr/>
        </p:nvSpPr>
        <p:spPr>
          <a:xfrm>
            <a:off x="10137063" y="5237012"/>
            <a:ext cx="950152" cy="950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defTabSz="1219170">
              <a:defRPr/>
            </a:pPr>
            <a:endParaRPr sz="1733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Shape 2038">
            <a:extLst>
              <a:ext uri="{FF2B5EF4-FFF2-40B4-BE49-F238E27FC236}">
                <a16:creationId xmlns:a16="http://schemas.microsoft.com/office/drawing/2014/main" id="{336762D5-C23A-419A-9191-F6D4C613BFE1}"/>
              </a:ext>
            </a:extLst>
          </p:cNvPr>
          <p:cNvSpPr/>
          <p:nvPr/>
        </p:nvSpPr>
        <p:spPr>
          <a:xfrm>
            <a:off x="10132184" y="3283103"/>
            <a:ext cx="955485" cy="955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3867" tIns="33867" rIns="33867" bIns="33867" numCol="1" anchor="ctr">
            <a:noAutofit/>
          </a:bodyPr>
          <a:lstStyle/>
          <a:p>
            <a:pPr defTabSz="1219170">
              <a:defRPr/>
            </a:pPr>
            <a:endParaRPr sz="173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4D9ECC03-FF71-4F18-A54D-52F67F9A1642}"/>
              </a:ext>
            </a:extLst>
          </p:cNvPr>
          <p:cNvSpPr txBox="1">
            <a:spLocks/>
          </p:cNvSpPr>
          <p:nvPr/>
        </p:nvSpPr>
        <p:spPr>
          <a:xfrm>
            <a:off x="5180398" y="4430885"/>
            <a:ext cx="1872164" cy="6337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lnSpc>
                <a:spcPct val="120000"/>
              </a:lnSpc>
              <a:spcBef>
                <a:spcPts val="1333"/>
              </a:spcBef>
              <a:defRPr/>
            </a:pPr>
            <a:r>
              <a:rPr lang="zh-CN" altLang="en-US" sz="1867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基于数据的管理能力提升，随时随地获取满足要求的数据的能力</a:t>
            </a:r>
          </a:p>
        </p:txBody>
      </p:sp>
      <p:sp>
        <p:nvSpPr>
          <p:cNvPr id="43" name="Shape 2021">
            <a:extLst>
              <a:ext uri="{FF2B5EF4-FFF2-40B4-BE49-F238E27FC236}">
                <a16:creationId xmlns:a16="http://schemas.microsoft.com/office/drawing/2014/main" id="{E55D41C8-5DA2-41A7-B17D-A7F01061CF96}"/>
              </a:ext>
            </a:extLst>
          </p:cNvPr>
          <p:cNvSpPr/>
          <p:nvPr/>
        </p:nvSpPr>
        <p:spPr>
          <a:xfrm>
            <a:off x="2458187" y="5774306"/>
            <a:ext cx="2321933" cy="509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 defTabSz="1219170">
              <a:spcBef>
                <a:spcPts val="3333"/>
              </a:spcBef>
              <a:defRPr/>
            </a:pPr>
            <a:r>
              <a:rPr lang="zh-CN" altLang="en-US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过程的监控和管理</a:t>
            </a:r>
            <a:endParaRPr lang="en-US" altLang="zh-CN" sz="1867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Shape 2022">
            <a:extLst>
              <a:ext uri="{FF2B5EF4-FFF2-40B4-BE49-F238E27FC236}">
                <a16:creationId xmlns:a16="http://schemas.microsoft.com/office/drawing/2014/main" id="{4FE4DA24-D7A5-4029-8351-C458F27B0AF6}"/>
              </a:ext>
            </a:extLst>
          </p:cNvPr>
          <p:cNvSpPr/>
          <p:nvPr/>
        </p:nvSpPr>
        <p:spPr>
          <a:xfrm>
            <a:off x="2776750" y="5256811"/>
            <a:ext cx="1869332" cy="401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defTabSz="1219170"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运营管理</a:t>
            </a:r>
          </a:p>
        </p:txBody>
      </p:sp>
      <p:sp>
        <p:nvSpPr>
          <p:cNvPr id="45" name="Shape 2021">
            <a:extLst>
              <a:ext uri="{FF2B5EF4-FFF2-40B4-BE49-F238E27FC236}">
                <a16:creationId xmlns:a16="http://schemas.microsoft.com/office/drawing/2014/main" id="{71925413-4200-4ADA-AEE3-5ADF9443CE23}"/>
              </a:ext>
            </a:extLst>
          </p:cNvPr>
          <p:cNvSpPr/>
          <p:nvPr/>
        </p:nvSpPr>
        <p:spPr>
          <a:xfrm>
            <a:off x="8036855" y="3771853"/>
            <a:ext cx="2092231" cy="509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 defTabSz="1219170">
              <a:spcBef>
                <a:spcPts val="3333"/>
              </a:spcBef>
              <a:defRPr/>
            </a:pPr>
            <a:r>
              <a:rPr lang="zh-CN" altLang="en-US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个人和组织管理</a:t>
            </a:r>
            <a:endParaRPr lang="en-US" altLang="zh-CN" sz="1867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defTabSz="1219170">
              <a:spcBef>
                <a:spcPts val="3333"/>
              </a:spcBef>
              <a:defRPr/>
            </a:pPr>
            <a:endParaRPr lang="en-US" altLang="zh-CN" sz="1867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Shape 2022">
            <a:extLst>
              <a:ext uri="{FF2B5EF4-FFF2-40B4-BE49-F238E27FC236}">
                <a16:creationId xmlns:a16="http://schemas.microsoft.com/office/drawing/2014/main" id="{64FE4190-7226-4D69-A8ED-710D0835B352}"/>
              </a:ext>
            </a:extLst>
          </p:cNvPr>
          <p:cNvSpPr/>
          <p:nvPr/>
        </p:nvSpPr>
        <p:spPr>
          <a:xfrm>
            <a:off x="8213421" y="5203543"/>
            <a:ext cx="1869332" cy="401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defTabSz="1219170"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协同合作</a:t>
            </a:r>
          </a:p>
        </p:txBody>
      </p:sp>
      <p:sp>
        <p:nvSpPr>
          <p:cNvPr id="47" name="Shape 2021">
            <a:extLst>
              <a:ext uri="{FF2B5EF4-FFF2-40B4-BE49-F238E27FC236}">
                <a16:creationId xmlns:a16="http://schemas.microsoft.com/office/drawing/2014/main" id="{C622323D-2190-458D-9931-97B3BEDF7E4F}"/>
              </a:ext>
            </a:extLst>
          </p:cNvPr>
          <p:cNvSpPr/>
          <p:nvPr/>
        </p:nvSpPr>
        <p:spPr>
          <a:xfrm>
            <a:off x="7690736" y="5839870"/>
            <a:ext cx="2539668" cy="509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defTabSz="121917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18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流程，活动，系统，人</a:t>
            </a:r>
            <a:endParaRPr lang="en-US" altLang="zh-CN" sz="1867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Freeform 104">
            <a:extLst>
              <a:ext uri="{FF2B5EF4-FFF2-40B4-BE49-F238E27FC236}">
                <a16:creationId xmlns:a16="http://schemas.microsoft.com/office/drawing/2014/main" id="{03AF3531-D6C8-44EF-86F2-6284A6790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285" y="5491592"/>
            <a:ext cx="442415" cy="297552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685783">
              <a:defRPr/>
            </a:pPr>
            <a:endParaRPr 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 Light"/>
            </a:endParaRPr>
          </a:p>
        </p:txBody>
      </p:sp>
      <p:sp>
        <p:nvSpPr>
          <p:cNvPr id="51" name="Shape 1291">
            <a:extLst>
              <a:ext uri="{FF2B5EF4-FFF2-40B4-BE49-F238E27FC236}">
                <a16:creationId xmlns:a16="http://schemas.microsoft.com/office/drawing/2014/main" id="{763C14EF-421F-4605-B34E-F7D067F1F095}"/>
              </a:ext>
            </a:extLst>
          </p:cNvPr>
          <p:cNvSpPr/>
          <p:nvPr/>
        </p:nvSpPr>
        <p:spPr>
          <a:xfrm>
            <a:off x="10549828" y="3540299"/>
            <a:ext cx="162585" cy="197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164" y="18436"/>
                </a:moveTo>
                <a:cubicBezTo>
                  <a:pt x="5273" y="20546"/>
                  <a:pt x="7818" y="21600"/>
                  <a:pt x="10800" y="21600"/>
                </a:cubicBezTo>
                <a:cubicBezTo>
                  <a:pt x="13782" y="21600"/>
                  <a:pt x="16327" y="20546"/>
                  <a:pt x="18436" y="18436"/>
                </a:cubicBezTo>
                <a:cubicBezTo>
                  <a:pt x="20546" y="16327"/>
                  <a:pt x="21600" y="13782"/>
                  <a:pt x="21600" y="10800"/>
                </a:cubicBezTo>
                <a:cubicBezTo>
                  <a:pt x="21600" y="7818"/>
                  <a:pt x="20546" y="5273"/>
                  <a:pt x="18436" y="3164"/>
                </a:cubicBezTo>
                <a:cubicBezTo>
                  <a:pt x="16327" y="1054"/>
                  <a:pt x="13782" y="0"/>
                  <a:pt x="10800" y="0"/>
                </a:cubicBezTo>
                <a:cubicBezTo>
                  <a:pt x="7818" y="0"/>
                  <a:pt x="5273" y="1055"/>
                  <a:pt x="3164" y="3164"/>
                </a:cubicBezTo>
                <a:cubicBezTo>
                  <a:pt x="1055" y="5273"/>
                  <a:pt x="0" y="7818"/>
                  <a:pt x="0" y="10800"/>
                </a:cubicBezTo>
                <a:cubicBezTo>
                  <a:pt x="0" y="13782"/>
                  <a:pt x="1055" y="16327"/>
                  <a:pt x="3164" y="18436"/>
                </a:cubicBezTo>
                <a:cubicBezTo>
                  <a:pt x="3164" y="18436"/>
                  <a:pt x="3164" y="18436"/>
                  <a:pt x="3164" y="18436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121917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4267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52" name="Shape 1292">
            <a:extLst>
              <a:ext uri="{FF2B5EF4-FFF2-40B4-BE49-F238E27FC236}">
                <a16:creationId xmlns:a16="http://schemas.microsoft.com/office/drawing/2014/main" id="{F1A872CD-A52B-4B7B-9707-6302877F7F83}"/>
              </a:ext>
            </a:extLst>
          </p:cNvPr>
          <p:cNvSpPr/>
          <p:nvPr/>
        </p:nvSpPr>
        <p:spPr>
          <a:xfrm>
            <a:off x="10481649" y="3720403"/>
            <a:ext cx="298081" cy="2138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32" y="9360"/>
                </a:moveTo>
                <a:cubicBezTo>
                  <a:pt x="21225" y="8347"/>
                  <a:pt x="21089" y="7408"/>
                  <a:pt x="20925" y="6543"/>
                </a:cubicBezTo>
                <a:cubicBezTo>
                  <a:pt x="20761" y="5678"/>
                  <a:pt x="20542" y="4834"/>
                  <a:pt x="20266" y="4011"/>
                </a:cubicBezTo>
                <a:cubicBezTo>
                  <a:pt x="19989" y="3190"/>
                  <a:pt x="19673" y="2489"/>
                  <a:pt x="19314" y="1909"/>
                </a:cubicBezTo>
                <a:cubicBezTo>
                  <a:pt x="18957" y="1329"/>
                  <a:pt x="18519" y="867"/>
                  <a:pt x="18002" y="520"/>
                </a:cubicBezTo>
                <a:cubicBezTo>
                  <a:pt x="17487" y="175"/>
                  <a:pt x="16916" y="0"/>
                  <a:pt x="16292" y="0"/>
                </a:cubicBezTo>
                <a:cubicBezTo>
                  <a:pt x="16190" y="0"/>
                  <a:pt x="15970" y="187"/>
                  <a:pt x="15632" y="559"/>
                </a:cubicBezTo>
                <a:cubicBezTo>
                  <a:pt x="15295" y="931"/>
                  <a:pt x="14922" y="1348"/>
                  <a:pt x="14512" y="1805"/>
                </a:cubicBezTo>
                <a:cubicBezTo>
                  <a:pt x="14103" y="2264"/>
                  <a:pt x="13557" y="2680"/>
                  <a:pt x="12871" y="3051"/>
                </a:cubicBezTo>
                <a:cubicBezTo>
                  <a:pt x="12185" y="3423"/>
                  <a:pt x="11496" y="3610"/>
                  <a:pt x="10800" y="3610"/>
                </a:cubicBezTo>
                <a:cubicBezTo>
                  <a:pt x="10104" y="3610"/>
                  <a:pt x="9414" y="3423"/>
                  <a:pt x="8729" y="3051"/>
                </a:cubicBezTo>
                <a:cubicBezTo>
                  <a:pt x="8043" y="2680"/>
                  <a:pt x="7496" y="2264"/>
                  <a:pt x="7087" y="1805"/>
                </a:cubicBezTo>
                <a:cubicBezTo>
                  <a:pt x="6678" y="1348"/>
                  <a:pt x="6304" y="931"/>
                  <a:pt x="5967" y="559"/>
                </a:cubicBezTo>
                <a:cubicBezTo>
                  <a:pt x="5630" y="187"/>
                  <a:pt x="5410" y="0"/>
                  <a:pt x="5308" y="0"/>
                </a:cubicBezTo>
                <a:cubicBezTo>
                  <a:pt x="4684" y="0"/>
                  <a:pt x="4113" y="175"/>
                  <a:pt x="3597" y="520"/>
                </a:cubicBezTo>
                <a:cubicBezTo>
                  <a:pt x="3081" y="867"/>
                  <a:pt x="2643" y="1329"/>
                  <a:pt x="2286" y="1909"/>
                </a:cubicBezTo>
                <a:cubicBezTo>
                  <a:pt x="1927" y="2488"/>
                  <a:pt x="1611" y="3190"/>
                  <a:pt x="1334" y="4011"/>
                </a:cubicBezTo>
                <a:cubicBezTo>
                  <a:pt x="1058" y="4834"/>
                  <a:pt x="839" y="5678"/>
                  <a:pt x="675" y="6543"/>
                </a:cubicBezTo>
                <a:cubicBezTo>
                  <a:pt x="511" y="7408"/>
                  <a:pt x="375" y="8347"/>
                  <a:pt x="268" y="9360"/>
                </a:cubicBezTo>
                <a:cubicBezTo>
                  <a:pt x="161" y="10371"/>
                  <a:pt x="89" y="11314"/>
                  <a:pt x="53" y="12189"/>
                </a:cubicBezTo>
                <a:cubicBezTo>
                  <a:pt x="17" y="13063"/>
                  <a:pt x="0" y="13959"/>
                  <a:pt x="0" y="14877"/>
                </a:cubicBezTo>
                <a:cubicBezTo>
                  <a:pt x="0" y="16953"/>
                  <a:pt x="372" y="18593"/>
                  <a:pt x="1119" y="19795"/>
                </a:cubicBezTo>
                <a:cubicBezTo>
                  <a:pt x="1866" y="20998"/>
                  <a:pt x="2858" y="21600"/>
                  <a:pt x="4096" y="21600"/>
                </a:cubicBezTo>
                <a:lnTo>
                  <a:pt x="17504" y="21600"/>
                </a:lnTo>
                <a:cubicBezTo>
                  <a:pt x="18741" y="21600"/>
                  <a:pt x="19734" y="20998"/>
                  <a:pt x="20480" y="19795"/>
                </a:cubicBezTo>
                <a:cubicBezTo>
                  <a:pt x="21227" y="18593"/>
                  <a:pt x="21600" y="16953"/>
                  <a:pt x="21600" y="14877"/>
                </a:cubicBezTo>
                <a:cubicBezTo>
                  <a:pt x="21600" y="13959"/>
                  <a:pt x="21582" y="13063"/>
                  <a:pt x="21547" y="12189"/>
                </a:cubicBezTo>
                <a:cubicBezTo>
                  <a:pt x="21511" y="11314"/>
                  <a:pt x="21439" y="10371"/>
                  <a:pt x="21332" y="9360"/>
                </a:cubicBezTo>
                <a:cubicBezTo>
                  <a:pt x="21332" y="9360"/>
                  <a:pt x="21332" y="9360"/>
                  <a:pt x="21332" y="936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121917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4267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53" name="Shape 1346">
            <a:extLst>
              <a:ext uri="{FF2B5EF4-FFF2-40B4-BE49-F238E27FC236}">
                <a16:creationId xmlns:a16="http://schemas.microsoft.com/office/drawing/2014/main" id="{7701E150-2DE2-4C24-9211-4BC19DE9652A}"/>
              </a:ext>
            </a:extLst>
          </p:cNvPr>
          <p:cNvSpPr/>
          <p:nvPr/>
        </p:nvSpPr>
        <p:spPr>
          <a:xfrm>
            <a:off x="10459944" y="5551839"/>
            <a:ext cx="296145" cy="288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5" h="21474" extrusionOk="0">
                <a:moveTo>
                  <a:pt x="2578" y="8409"/>
                </a:moveTo>
                <a:cubicBezTo>
                  <a:pt x="2578" y="5193"/>
                  <a:pt x="5174" y="2587"/>
                  <a:pt x="8376" y="2587"/>
                </a:cubicBezTo>
                <a:cubicBezTo>
                  <a:pt x="11580" y="2587"/>
                  <a:pt x="14435" y="5451"/>
                  <a:pt x="14435" y="8666"/>
                </a:cubicBezTo>
                <a:cubicBezTo>
                  <a:pt x="14435" y="11882"/>
                  <a:pt x="11838" y="14488"/>
                  <a:pt x="8635" y="14488"/>
                </a:cubicBezTo>
                <a:cubicBezTo>
                  <a:pt x="5431" y="14488"/>
                  <a:pt x="2578" y="11624"/>
                  <a:pt x="2578" y="8409"/>
                </a:cubicBezTo>
                <a:close/>
                <a:moveTo>
                  <a:pt x="20914" y="18167"/>
                </a:moveTo>
                <a:lnTo>
                  <a:pt x="15797" y="13032"/>
                </a:lnTo>
                <a:cubicBezTo>
                  <a:pt x="16568" y="11759"/>
                  <a:pt x="17013" y="10265"/>
                  <a:pt x="17013" y="8666"/>
                </a:cubicBezTo>
                <a:cubicBezTo>
                  <a:pt x="17013" y="4023"/>
                  <a:pt x="13004" y="0"/>
                  <a:pt x="8376" y="0"/>
                </a:cubicBezTo>
                <a:cubicBezTo>
                  <a:pt x="3750" y="0"/>
                  <a:pt x="0" y="3765"/>
                  <a:pt x="0" y="8409"/>
                </a:cubicBezTo>
                <a:cubicBezTo>
                  <a:pt x="0" y="13052"/>
                  <a:pt x="4008" y="17075"/>
                  <a:pt x="8635" y="17075"/>
                </a:cubicBezTo>
                <a:cubicBezTo>
                  <a:pt x="10173" y="17075"/>
                  <a:pt x="11614" y="16657"/>
                  <a:pt x="12852" y="15931"/>
                </a:cubicBezTo>
                <a:lnTo>
                  <a:pt x="17996" y="21094"/>
                </a:lnTo>
                <a:cubicBezTo>
                  <a:pt x="18500" y="21600"/>
                  <a:pt x="19317" y="21600"/>
                  <a:pt x="19819" y="21094"/>
                </a:cubicBezTo>
                <a:lnTo>
                  <a:pt x="21096" y="19815"/>
                </a:lnTo>
                <a:cubicBezTo>
                  <a:pt x="21600" y="19309"/>
                  <a:pt x="21417" y="18672"/>
                  <a:pt x="20914" y="1816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121917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4267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9266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7958-091B-49CD-8EEA-5A5EF6AE0508}"/>
              </a:ext>
            </a:extLst>
          </p:cNvPr>
          <p:cNvSpPr txBox="1">
            <a:spLocks/>
          </p:cNvSpPr>
          <p:nvPr/>
        </p:nvSpPr>
        <p:spPr>
          <a:xfrm>
            <a:off x="1143840" y="266933"/>
            <a:ext cx="10353331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defTabSz="1219170">
              <a:defRPr/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IPD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领域数字化转型建议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GB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6CFDD9E-0FF2-4DBC-99DB-0A2F0EE43648}"/>
              </a:ext>
            </a:extLst>
          </p:cNvPr>
          <p:cNvCxnSpPr/>
          <p:nvPr/>
        </p:nvCxnSpPr>
        <p:spPr>
          <a:xfrm>
            <a:off x="431371" y="836712"/>
            <a:ext cx="11041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86A4A05B-44AC-4A2C-A584-E4758480C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40" y="266932"/>
            <a:ext cx="745105" cy="46569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AA3C9940-275F-43ED-B87B-C08C7F330146}"/>
              </a:ext>
            </a:extLst>
          </p:cNvPr>
          <p:cNvSpPr/>
          <p:nvPr/>
        </p:nvSpPr>
        <p:spPr>
          <a:xfrm>
            <a:off x="252312" y="1864734"/>
            <a:ext cx="5572738" cy="3920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73996DFD-F5F1-4A1C-B84C-3F8175779CAA}"/>
              </a:ext>
            </a:extLst>
          </p:cNvPr>
          <p:cNvSpPr txBox="1"/>
          <p:nvPr/>
        </p:nvSpPr>
        <p:spPr>
          <a:xfrm>
            <a:off x="197588" y="1238797"/>
            <a:ext cx="5682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建议一：设定明确的目标，牵引规划和阶段工作制定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2DDE38-ABC7-415D-B960-A0727734F464}"/>
              </a:ext>
            </a:extLst>
          </p:cNvPr>
          <p:cNvSpPr/>
          <p:nvPr/>
        </p:nvSpPr>
        <p:spPr>
          <a:xfrm>
            <a:off x="6127254" y="1864734"/>
            <a:ext cx="5572738" cy="3920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107">
            <a:extLst>
              <a:ext uri="{FF2B5EF4-FFF2-40B4-BE49-F238E27FC236}">
                <a16:creationId xmlns:a16="http://schemas.microsoft.com/office/drawing/2014/main" id="{9AB64590-B2A4-4698-915B-73C56B2E5AAC}"/>
              </a:ext>
            </a:extLst>
          </p:cNvPr>
          <p:cNvSpPr txBox="1"/>
          <p:nvPr/>
        </p:nvSpPr>
        <p:spPr>
          <a:xfrm>
            <a:off x="6096000" y="1183419"/>
            <a:ext cx="5682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建议二：  选择合适的落地模式，既对准长期目标，又满足短期收益的显性化体现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8D96E05-76AC-444D-9FA7-463E046A5B93}"/>
              </a:ext>
            </a:extLst>
          </p:cNvPr>
          <p:cNvGrpSpPr/>
          <p:nvPr/>
        </p:nvGrpSpPr>
        <p:grpSpPr>
          <a:xfrm>
            <a:off x="319636" y="2592408"/>
            <a:ext cx="5328035" cy="2080446"/>
            <a:chOff x="1545760" y="1796819"/>
            <a:chExt cx="9096795" cy="3553488"/>
          </a:xfrm>
        </p:grpSpPr>
        <p:grpSp>
          <p:nvGrpSpPr>
            <p:cNvPr id="54" name="Group 6">
              <a:extLst>
                <a:ext uri="{FF2B5EF4-FFF2-40B4-BE49-F238E27FC236}">
                  <a16:creationId xmlns:a16="http://schemas.microsoft.com/office/drawing/2014/main" id="{CD2399C5-F96C-4937-87D2-E984FA6D98F5}"/>
                </a:ext>
              </a:extLst>
            </p:cNvPr>
            <p:cNvGrpSpPr/>
            <p:nvPr/>
          </p:nvGrpSpPr>
          <p:grpSpPr>
            <a:xfrm>
              <a:off x="7125313" y="3223143"/>
              <a:ext cx="3485499" cy="644384"/>
              <a:chOff x="7125311" y="3386950"/>
              <a:chExt cx="3485499" cy="644384"/>
            </a:xfrm>
          </p:grpSpPr>
          <p:sp>
            <p:nvSpPr>
              <p:cNvPr id="105" name="Shape 533">
                <a:extLst>
                  <a:ext uri="{FF2B5EF4-FFF2-40B4-BE49-F238E27FC236}">
                    <a16:creationId xmlns:a16="http://schemas.microsoft.com/office/drawing/2014/main" id="{FCD408B4-CF30-4F24-A5E2-3C0F835388F8}"/>
                  </a:ext>
                </a:extLst>
              </p:cNvPr>
              <p:cNvSpPr/>
              <p:nvPr/>
            </p:nvSpPr>
            <p:spPr>
              <a:xfrm>
                <a:off x="7465374" y="3386950"/>
                <a:ext cx="3145436" cy="6443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ubicBezTo>
                      <a:pt x="0" y="0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219170">
                  <a:spcBef>
                    <a:spcPts val="4500"/>
                  </a:spcBef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sz="28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ller Light"/>
                </a:endParaRPr>
              </a:p>
            </p:txBody>
          </p:sp>
          <p:sp>
            <p:nvSpPr>
              <p:cNvPr id="106" name="Shape 534">
                <a:extLst>
                  <a:ext uri="{FF2B5EF4-FFF2-40B4-BE49-F238E27FC236}">
                    <a16:creationId xmlns:a16="http://schemas.microsoft.com/office/drawing/2014/main" id="{A33789F3-3565-49E1-8A0F-85789FA044F1}"/>
                  </a:ext>
                </a:extLst>
              </p:cNvPr>
              <p:cNvSpPr/>
              <p:nvPr/>
            </p:nvSpPr>
            <p:spPr>
              <a:xfrm>
                <a:off x="7125311" y="3386950"/>
                <a:ext cx="345204" cy="6443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9340"/>
                    </a:lnTo>
                    <a:lnTo>
                      <a:pt x="0" y="13486"/>
                    </a:lnTo>
                    <a:lnTo>
                      <a:pt x="21600" y="21600"/>
                    </a:lnTo>
                    <a:cubicBezTo>
                      <a:pt x="21600" y="21600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219170">
                  <a:spcBef>
                    <a:spcPts val="4500"/>
                  </a:spcBef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sz="28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ller Light"/>
                </a:endParaRPr>
              </a:p>
            </p:txBody>
          </p:sp>
        </p:grpSp>
        <p:grpSp>
          <p:nvGrpSpPr>
            <p:cNvPr id="75" name="Group 10">
              <a:extLst>
                <a:ext uri="{FF2B5EF4-FFF2-40B4-BE49-F238E27FC236}">
                  <a16:creationId xmlns:a16="http://schemas.microsoft.com/office/drawing/2014/main" id="{43E64593-BBF2-4222-89D0-535867CFF1F9}"/>
                </a:ext>
              </a:extLst>
            </p:cNvPr>
            <p:cNvGrpSpPr/>
            <p:nvPr/>
          </p:nvGrpSpPr>
          <p:grpSpPr>
            <a:xfrm>
              <a:off x="1545760" y="3223143"/>
              <a:ext cx="3493936" cy="644384"/>
              <a:chOff x="1545760" y="3386950"/>
              <a:chExt cx="3493936" cy="644384"/>
            </a:xfrm>
          </p:grpSpPr>
          <p:sp>
            <p:nvSpPr>
              <p:cNvPr id="103" name="Shape 536">
                <a:extLst>
                  <a:ext uri="{FF2B5EF4-FFF2-40B4-BE49-F238E27FC236}">
                    <a16:creationId xmlns:a16="http://schemas.microsoft.com/office/drawing/2014/main" id="{544714DB-CA0F-4203-84D4-6C49E8ECCACF}"/>
                  </a:ext>
                </a:extLst>
              </p:cNvPr>
              <p:cNvSpPr/>
              <p:nvPr/>
            </p:nvSpPr>
            <p:spPr>
              <a:xfrm>
                <a:off x="4694491" y="3386950"/>
                <a:ext cx="345205" cy="6443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9340"/>
                    </a:lnTo>
                    <a:lnTo>
                      <a:pt x="21600" y="13486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219170">
                  <a:spcBef>
                    <a:spcPts val="4500"/>
                  </a:spcBef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sz="28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ller Light"/>
                </a:endParaRPr>
              </a:p>
            </p:txBody>
          </p:sp>
          <p:sp>
            <p:nvSpPr>
              <p:cNvPr id="104" name="Shape 537">
                <a:extLst>
                  <a:ext uri="{FF2B5EF4-FFF2-40B4-BE49-F238E27FC236}">
                    <a16:creationId xmlns:a16="http://schemas.microsoft.com/office/drawing/2014/main" id="{B4C65076-B627-4859-83DD-F6A6859A3769}"/>
                  </a:ext>
                </a:extLst>
              </p:cNvPr>
              <p:cNvSpPr/>
              <p:nvPr/>
            </p:nvSpPr>
            <p:spPr>
              <a:xfrm>
                <a:off x="1545760" y="3386950"/>
                <a:ext cx="3151081" cy="6443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219170">
                  <a:spcBef>
                    <a:spcPts val="4500"/>
                  </a:spcBef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sz="28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ller Light"/>
                </a:endParaRPr>
              </a:p>
            </p:txBody>
          </p:sp>
        </p:grpSp>
        <p:grpSp>
          <p:nvGrpSpPr>
            <p:cNvPr id="76" name="Group 14">
              <a:extLst>
                <a:ext uri="{FF2B5EF4-FFF2-40B4-BE49-F238E27FC236}">
                  <a16:creationId xmlns:a16="http://schemas.microsoft.com/office/drawing/2014/main" id="{5B7CF621-61C9-4650-AA76-0F99A014E632}"/>
                </a:ext>
              </a:extLst>
            </p:cNvPr>
            <p:cNvGrpSpPr/>
            <p:nvPr/>
          </p:nvGrpSpPr>
          <p:grpSpPr>
            <a:xfrm>
              <a:off x="6772657" y="1796819"/>
              <a:ext cx="3789442" cy="860072"/>
              <a:chOff x="6772654" y="2152648"/>
              <a:chExt cx="3789442" cy="860072"/>
            </a:xfrm>
          </p:grpSpPr>
          <p:sp>
            <p:nvSpPr>
              <p:cNvPr id="101" name="Shape 539">
                <a:extLst>
                  <a:ext uri="{FF2B5EF4-FFF2-40B4-BE49-F238E27FC236}">
                    <a16:creationId xmlns:a16="http://schemas.microsoft.com/office/drawing/2014/main" id="{E7E18A24-760E-4B90-9F87-77ABC0B9006A}"/>
                  </a:ext>
                </a:extLst>
              </p:cNvPr>
              <p:cNvSpPr/>
              <p:nvPr/>
            </p:nvSpPr>
            <p:spPr>
              <a:xfrm>
                <a:off x="7238375" y="2152648"/>
                <a:ext cx="3323721" cy="6443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ubicBezTo>
                      <a:pt x="0" y="0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219170">
                  <a:spcBef>
                    <a:spcPts val="4500"/>
                  </a:spcBef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sz="28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ller Light"/>
                </a:endParaRPr>
              </a:p>
            </p:txBody>
          </p:sp>
          <p:sp>
            <p:nvSpPr>
              <p:cNvPr id="102" name="Shape 540">
                <a:extLst>
                  <a:ext uri="{FF2B5EF4-FFF2-40B4-BE49-F238E27FC236}">
                    <a16:creationId xmlns:a16="http://schemas.microsoft.com/office/drawing/2014/main" id="{FCD82D3C-4673-42A8-BE71-372F72E99E5E}"/>
                  </a:ext>
                </a:extLst>
              </p:cNvPr>
              <p:cNvSpPr/>
              <p:nvPr/>
            </p:nvSpPr>
            <p:spPr>
              <a:xfrm>
                <a:off x="6772654" y="2152648"/>
                <a:ext cx="516147" cy="8600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9997"/>
                    </a:lnTo>
                    <a:lnTo>
                      <a:pt x="2792" y="21600"/>
                    </a:lnTo>
                    <a:lnTo>
                      <a:pt x="21600" y="16183"/>
                    </a:lnTo>
                    <a:cubicBezTo>
                      <a:pt x="21600" y="16183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219170">
                  <a:spcBef>
                    <a:spcPts val="4500"/>
                  </a:spcBef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sz="28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ller Light"/>
                </a:endParaRPr>
              </a:p>
            </p:txBody>
          </p:sp>
        </p:grpSp>
        <p:grpSp>
          <p:nvGrpSpPr>
            <p:cNvPr id="77" name="Group 18">
              <a:extLst>
                <a:ext uri="{FF2B5EF4-FFF2-40B4-BE49-F238E27FC236}">
                  <a16:creationId xmlns:a16="http://schemas.microsoft.com/office/drawing/2014/main" id="{E0F38E65-C810-4330-8C56-330165397D46}"/>
                </a:ext>
              </a:extLst>
            </p:cNvPr>
            <p:cNvGrpSpPr/>
            <p:nvPr/>
          </p:nvGrpSpPr>
          <p:grpSpPr>
            <a:xfrm>
              <a:off x="1545762" y="1796819"/>
              <a:ext cx="3853815" cy="860072"/>
              <a:chOff x="1545760" y="2152648"/>
              <a:chExt cx="3853814" cy="860072"/>
            </a:xfrm>
          </p:grpSpPr>
          <p:sp>
            <p:nvSpPr>
              <p:cNvPr id="99" name="Shape 542">
                <a:extLst>
                  <a:ext uri="{FF2B5EF4-FFF2-40B4-BE49-F238E27FC236}">
                    <a16:creationId xmlns:a16="http://schemas.microsoft.com/office/drawing/2014/main" id="{DB1A1ECE-02F9-49E0-B0DE-6E848D2B2A24}"/>
                  </a:ext>
                </a:extLst>
              </p:cNvPr>
              <p:cNvSpPr/>
              <p:nvPr/>
            </p:nvSpPr>
            <p:spPr>
              <a:xfrm>
                <a:off x="1545760" y="2152648"/>
                <a:ext cx="3344236" cy="644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219170">
                  <a:spcBef>
                    <a:spcPts val="4500"/>
                  </a:spcBef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sz="28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ller Light"/>
                </a:endParaRPr>
              </a:p>
            </p:txBody>
          </p:sp>
          <p:sp>
            <p:nvSpPr>
              <p:cNvPr id="100" name="Shape 543">
                <a:extLst>
                  <a:ext uri="{FF2B5EF4-FFF2-40B4-BE49-F238E27FC236}">
                    <a16:creationId xmlns:a16="http://schemas.microsoft.com/office/drawing/2014/main" id="{5AFE27DF-8F0A-48E4-85B9-69C718051E40}"/>
                  </a:ext>
                </a:extLst>
              </p:cNvPr>
              <p:cNvSpPr/>
              <p:nvPr/>
            </p:nvSpPr>
            <p:spPr>
              <a:xfrm>
                <a:off x="4883415" y="2152648"/>
                <a:ext cx="516159" cy="8600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19997"/>
                    </a:lnTo>
                    <a:lnTo>
                      <a:pt x="18808" y="21600"/>
                    </a:lnTo>
                    <a:lnTo>
                      <a:pt x="0" y="16183"/>
                    </a:lnTo>
                    <a:cubicBezTo>
                      <a:pt x="0" y="1618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219170">
                  <a:spcBef>
                    <a:spcPts val="4500"/>
                  </a:spcBef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sz="28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ller Light"/>
                </a:endParaRPr>
              </a:p>
            </p:txBody>
          </p:sp>
        </p:grpSp>
        <p:grpSp>
          <p:nvGrpSpPr>
            <p:cNvPr id="78" name="Group 21">
              <a:extLst>
                <a:ext uri="{FF2B5EF4-FFF2-40B4-BE49-F238E27FC236}">
                  <a16:creationId xmlns:a16="http://schemas.microsoft.com/office/drawing/2014/main" id="{DE95BE2B-8738-41F2-84D7-0F006F22515F}"/>
                </a:ext>
              </a:extLst>
            </p:cNvPr>
            <p:cNvGrpSpPr/>
            <p:nvPr/>
          </p:nvGrpSpPr>
          <p:grpSpPr>
            <a:xfrm>
              <a:off x="6760062" y="4490235"/>
              <a:ext cx="3869841" cy="860072"/>
              <a:chOff x="6760059" y="4457519"/>
              <a:chExt cx="3869841" cy="860072"/>
            </a:xfrm>
          </p:grpSpPr>
          <p:sp>
            <p:nvSpPr>
              <p:cNvPr id="97" name="Shape 545">
                <a:extLst>
                  <a:ext uri="{FF2B5EF4-FFF2-40B4-BE49-F238E27FC236}">
                    <a16:creationId xmlns:a16="http://schemas.microsoft.com/office/drawing/2014/main" id="{90013A3C-9A7F-454D-AF2D-C791122AEEB0}"/>
                  </a:ext>
                </a:extLst>
              </p:cNvPr>
              <p:cNvSpPr/>
              <p:nvPr/>
            </p:nvSpPr>
            <p:spPr>
              <a:xfrm>
                <a:off x="7276450" y="4671632"/>
                <a:ext cx="3353450" cy="6443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0"/>
                    </a:lnTo>
                    <a:lnTo>
                      <a:pt x="0" y="0"/>
                    </a:lnTo>
                    <a:lnTo>
                      <a:pt x="0" y="21600"/>
                    </a:lnTo>
                    <a:cubicBezTo>
                      <a:pt x="0" y="2160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219170">
                  <a:spcBef>
                    <a:spcPts val="4500"/>
                  </a:spcBef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sz="28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ller Light"/>
                </a:endParaRPr>
              </a:p>
            </p:txBody>
          </p:sp>
          <p:sp>
            <p:nvSpPr>
              <p:cNvPr id="98" name="Shape 546">
                <a:extLst>
                  <a:ext uri="{FF2B5EF4-FFF2-40B4-BE49-F238E27FC236}">
                    <a16:creationId xmlns:a16="http://schemas.microsoft.com/office/drawing/2014/main" id="{5CE56900-FFAA-4EA1-A926-D15A79F9F0E4}"/>
                  </a:ext>
                </a:extLst>
              </p:cNvPr>
              <p:cNvSpPr/>
              <p:nvPr/>
            </p:nvSpPr>
            <p:spPr>
              <a:xfrm>
                <a:off x="6760059" y="4457519"/>
                <a:ext cx="516158" cy="8600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1603"/>
                    </a:lnTo>
                    <a:lnTo>
                      <a:pt x="2791" y="0"/>
                    </a:lnTo>
                    <a:lnTo>
                      <a:pt x="21600" y="5417"/>
                    </a:lnTo>
                    <a:cubicBezTo>
                      <a:pt x="21600" y="5417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219170">
                  <a:spcBef>
                    <a:spcPts val="4500"/>
                  </a:spcBef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sz="28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ller Light"/>
                </a:endParaRPr>
              </a:p>
            </p:txBody>
          </p:sp>
        </p:grpSp>
        <p:grpSp>
          <p:nvGrpSpPr>
            <p:cNvPr id="79" name="Group 24">
              <a:extLst>
                <a:ext uri="{FF2B5EF4-FFF2-40B4-BE49-F238E27FC236}">
                  <a16:creationId xmlns:a16="http://schemas.microsoft.com/office/drawing/2014/main" id="{73487EBB-455D-4A95-8EB2-553F1CC15AC9}"/>
                </a:ext>
              </a:extLst>
            </p:cNvPr>
            <p:cNvGrpSpPr/>
            <p:nvPr/>
          </p:nvGrpSpPr>
          <p:grpSpPr>
            <a:xfrm>
              <a:off x="1545760" y="4490235"/>
              <a:ext cx="3853808" cy="860072"/>
              <a:chOff x="1545760" y="4457519"/>
              <a:chExt cx="3853808" cy="860072"/>
            </a:xfrm>
          </p:grpSpPr>
          <p:sp>
            <p:nvSpPr>
              <p:cNvPr id="95" name="Shape 548">
                <a:extLst>
                  <a:ext uri="{FF2B5EF4-FFF2-40B4-BE49-F238E27FC236}">
                    <a16:creationId xmlns:a16="http://schemas.microsoft.com/office/drawing/2014/main" id="{CEDFEB6E-55E5-4BFD-AACA-BCB9BD2277D9}"/>
                  </a:ext>
                </a:extLst>
              </p:cNvPr>
              <p:cNvSpPr/>
              <p:nvPr/>
            </p:nvSpPr>
            <p:spPr>
              <a:xfrm>
                <a:off x="1545760" y="4671632"/>
                <a:ext cx="3336278" cy="6443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1600"/>
                    </a:lnTo>
                    <a:cubicBezTo>
                      <a:pt x="21600" y="2160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219170">
                  <a:spcBef>
                    <a:spcPts val="4500"/>
                  </a:spcBef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sz="28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ller Light"/>
                </a:endParaRPr>
              </a:p>
            </p:txBody>
          </p:sp>
          <p:sp>
            <p:nvSpPr>
              <p:cNvPr id="96" name="Shape 549">
                <a:extLst>
                  <a:ext uri="{FF2B5EF4-FFF2-40B4-BE49-F238E27FC236}">
                    <a16:creationId xmlns:a16="http://schemas.microsoft.com/office/drawing/2014/main" id="{5A70E3B8-772E-480A-AB34-8AFBEB5103B6}"/>
                  </a:ext>
                </a:extLst>
              </p:cNvPr>
              <p:cNvSpPr/>
              <p:nvPr/>
            </p:nvSpPr>
            <p:spPr>
              <a:xfrm>
                <a:off x="4883415" y="4457519"/>
                <a:ext cx="516153" cy="8600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603"/>
                    </a:lnTo>
                    <a:lnTo>
                      <a:pt x="18808" y="0"/>
                    </a:lnTo>
                    <a:lnTo>
                      <a:pt x="0" y="5417"/>
                    </a:lnTo>
                    <a:cubicBezTo>
                      <a:pt x="0" y="5417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219170">
                  <a:spcBef>
                    <a:spcPts val="4500"/>
                  </a:spcBef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sz="28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ller Light"/>
                </a:endParaRPr>
              </a:p>
            </p:txBody>
          </p:sp>
        </p:grpSp>
        <p:sp>
          <p:nvSpPr>
            <p:cNvPr id="80" name="Shape 558">
              <a:extLst>
                <a:ext uri="{FF2B5EF4-FFF2-40B4-BE49-F238E27FC236}">
                  <a16:creationId xmlns:a16="http://schemas.microsoft.com/office/drawing/2014/main" id="{B87E1F71-6D5B-4E83-AE8D-E1E465A34CEA}"/>
                </a:ext>
              </a:extLst>
            </p:cNvPr>
            <p:cNvSpPr/>
            <p:nvPr/>
          </p:nvSpPr>
          <p:spPr>
            <a:xfrm>
              <a:off x="1546537" y="2029657"/>
              <a:ext cx="197227" cy="18688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19170"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ller Light"/>
              </a:endParaRPr>
            </a:p>
          </p:txBody>
        </p:sp>
        <p:sp>
          <p:nvSpPr>
            <p:cNvPr id="81" name="Shape 562">
              <a:extLst>
                <a:ext uri="{FF2B5EF4-FFF2-40B4-BE49-F238E27FC236}">
                  <a16:creationId xmlns:a16="http://schemas.microsoft.com/office/drawing/2014/main" id="{4389031E-567D-4998-A05B-3D6799FD56BA}"/>
                </a:ext>
              </a:extLst>
            </p:cNvPr>
            <p:cNvSpPr/>
            <p:nvPr/>
          </p:nvSpPr>
          <p:spPr>
            <a:xfrm>
              <a:off x="1546537" y="3457861"/>
              <a:ext cx="197227" cy="18688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19170"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ller Light"/>
              </a:endParaRPr>
            </a:p>
          </p:txBody>
        </p:sp>
        <p:sp>
          <p:nvSpPr>
            <p:cNvPr id="82" name="Shape 566">
              <a:extLst>
                <a:ext uri="{FF2B5EF4-FFF2-40B4-BE49-F238E27FC236}">
                  <a16:creationId xmlns:a16="http://schemas.microsoft.com/office/drawing/2014/main" id="{10F7D0B3-71A5-4755-B747-D7399BD3978F}"/>
                </a:ext>
              </a:extLst>
            </p:cNvPr>
            <p:cNvSpPr/>
            <p:nvPr/>
          </p:nvSpPr>
          <p:spPr>
            <a:xfrm>
              <a:off x="1546537" y="4951661"/>
              <a:ext cx="197227" cy="18688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19170"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ller Light"/>
              </a:endParaRPr>
            </a:p>
          </p:txBody>
        </p:sp>
        <p:sp>
          <p:nvSpPr>
            <p:cNvPr id="83" name="Shape 568">
              <a:extLst>
                <a:ext uri="{FF2B5EF4-FFF2-40B4-BE49-F238E27FC236}">
                  <a16:creationId xmlns:a16="http://schemas.microsoft.com/office/drawing/2014/main" id="{00477E17-9670-4512-867B-7D15B1DECEDE}"/>
                </a:ext>
              </a:extLst>
            </p:cNvPr>
            <p:cNvSpPr/>
            <p:nvPr/>
          </p:nvSpPr>
          <p:spPr>
            <a:xfrm>
              <a:off x="10419301" y="2029657"/>
              <a:ext cx="197227" cy="18688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19170"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ller Light"/>
              </a:endParaRPr>
            </a:p>
          </p:txBody>
        </p:sp>
        <p:sp>
          <p:nvSpPr>
            <p:cNvPr id="84" name="Shape 572">
              <a:extLst>
                <a:ext uri="{FF2B5EF4-FFF2-40B4-BE49-F238E27FC236}">
                  <a16:creationId xmlns:a16="http://schemas.microsoft.com/office/drawing/2014/main" id="{1F565798-C83A-4481-BB35-2BDD1DF24FE3}"/>
                </a:ext>
              </a:extLst>
            </p:cNvPr>
            <p:cNvSpPr/>
            <p:nvPr/>
          </p:nvSpPr>
          <p:spPr>
            <a:xfrm>
              <a:off x="10419301" y="3457861"/>
              <a:ext cx="197227" cy="18688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19170"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ller Light"/>
              </a:endParaRPr>
            </a:p>
          </p:txBody>
        </p:sp>
        <p:sp>
          <p:nvSpPr>
            <p:cNvPr id="85" name="Shape 576">
              <a:extLst>
                <a:ext uri="{FF2B5EF4-FFF2-40B4-BE49-F238E27FC236}">
                  <a16:creationId xmlns:a16="http://schemas.microsoft.com/office/drawing/2014/main" id="{0EDB60F0-CADF-48C4-A440-DE55E3CC5A3E}"/>
                </a:ext>
              </a:extLst>
            </p:cNvPr>
            <p:cNvSpPr/>
            <p:nvPr/>
          </p:nvSpPr>
          <p:spPr>
            <a:xfrm>
              <a:off x="10419301" y="4951661"/>
              <a:ext cx="197227" cy="18688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19170"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ller Light"/>
              </a:endParaRPr>
            </a:p>
          </p:txBody>
        </p:sp>
        <p:sp>
          <p:nvSpPr>
            <p:cNvPr id="86" name="Text Placeholder 12">
              <a:extLst>
                <a:ext uri="{FF2B5EF4-FFF2-40B4-BE49-F238E27FC236}">
                  <a16:creationId xmlns:a16="http://schemas.microsoft.com/office/drawing/2014/main" id="{0A0B5F19-7310-4B41-A950-23457401787F}"/>
                </a:ext>
              </a:extLst>
            </p:cNvPr>
            <p:cNvSpPr txBox="1">
              <a:spLocks/>
            </p:cNvSpPr>
            <p:nvPr/>
          </p:nvSpPr>
          <p:spPr>
            <a:xfrm>
              <a:off x="7415888" y="1892389"/>
              <a:ext cx="3226667" cy="462843"/>
            </a:xfrm>
            <a:prstGeom prst="rect">
              <a:avLst/>
            </a:prstGeom>
          </p:spPr>
          <p:txBody>
            <a:bodyPr lIns="0" rIns="0">
              <a:norm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+mn-cs"/>
                </a:defRPr>
              </a:lvl1pPr>
              <a:lvl2pPr marL="3429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/>
              <a:r>
                <a:rPr lang="zh-CN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统一，简化用户入口</a:t>
              </a:r>
              <a:endParaRPr lang="en-GB" altLang="zh-CN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Text Placeholder 12">
              <a:extLst>
                <a:ext uri="{FF2B5EF4-FFF2-40B4-BE49-F238E27FC236}">
                  <a16:creationId xmlns:a16="http://schemas.microsoft.com/office/drawing/2014/main" id="{F88C5CF0-547E-43CB-90A9-ABCBB071C8E1}"/>
                </a:ext>
              </a:extLst>
            </p:cNvPr>
            <p:cNvSpPr txBox="1">
              <a:spLocks/>
            </p:cNvSpPr>
            <p:nvPr/>
          </p:nvSpPr>
          <p:spPr>
            <a:xfrm>
              <a:off x="2000252" y="3401575"/>
              <a:ext cx="2612245" cy="382903"/>
            </a:xfrm>
            <a:prstGeom prst="rect">
              <a:avLst/>
            </a:prstGeom>
          </p:spPr>
          <p:txBody>
            <a:bodyPr lIns="0" rIns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+mn-cs"/>
                </a:defRPr>
              </a:lvl1pPr>
              <a:lvl2pPr marL="3429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/>
              <a:r>
                <a:rPr lang="zh-CN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统一，规范化标准和方法</a:t>
              </a:r>
              <a:endParaRPr lang="en-GB" altLang="zh-CN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Text Placeholder 12">
              <a:extLst>
                <a:ext uri="{FF2B5EF4-FFF2-40B4-BE49-F238E27FC236}">
                  <a16:creationId xmlns:a16="http://schemas.microsoft.com/office/drawing/2014/main" id="{7A042859-51C0-4301-B43F-59DC7DFF30BF}"/>
                </a:ext>
              </a:extLst>
            </p:cNvPr>
            <p:cNvSpPr txBox="1">
              <a:spLocks/>
            </p:cNvSpPr>
            <p:nvPr/>
          </p:nvSpPr>
          <p:spPr>
            <a:xfrm>
              <a:off x="2000251" y="4882217"/>
              <a:ext cx="2612245" cy="382903"/>
            </a:xfrm>
            <a:prstGeom prst="rect">
              <a:avLst/>
            </a:prstGeom>
          </p:spPr>
          <p:txBody>
            <a:bodyPr lIns="0" rIns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+mn-cs"/>
                </a:defRPr>
              </a:lvl1pPr>
              <a:lvl2pPr marL="3429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/>
              <a:r>
                <a:rPr lang="zh-CN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统一，强化项目管理和运作</a:t>
              </a:r>
              <a:endParaRPr lang="en-GB" altLang="zh-CN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Text Placeholder 12">
              <a:extLst>
                <a:ext uri="{FF2B5EF4-FFF2-40B4-BE49-F238E27FC236}">
                  <a16:creationId xmlns:a16="http://schemas.microsoft.com/office/drawing/2014/main" id="{AB926EEA-045A-44E6-9B8A-2D99E9140204}"/>
                </a:ext>
              </a:extLst>
            </p:cNvPr>
            <p:cNvSpPr txBox="1">
              <a:spLocks/>
            </p:cNvSpPr>
            <p:nvPr/>
          </p:nvSpPr>
          <p:spPr>
            <a:xfrm>
              <a:off x="2000248" y="1955838"/>
              <a:ext cx="2828738" cy="399395"/>
            </a:xfrm>
            <a:prstGeom prst="rect">
              <a:avLst/>
            </a:prstGeom>
          </p:spPr>
          <p:txBody>
            <a:bodyPr lIns="0" rIns="0">
              <a:noAutofit/>
            </a:bodyPr>
            <a:lstStyle>
              <a:lvl1pPr marL="0" indent="0" algn="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+mn-cs"/>
                </a:defRPr>
              </a:lvl1pPr>
              <a:lvl2pPr marL="3429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219170"/>
              <a:r>
                <a:rPr lang="zh-CN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统一，全面数字化规划和设计</a:t>
              </a:r>
              <a:endParaRPr lang="en-GB" altLang="zh-CN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Text Placeholder 12">
              <a:extLst>
                <a:ext uri="{FF2B5EF4-FFF2-40B4-BE49-F238E27FC236}">
                  <a16:creationId xmlns:a16="http://schemas.microsoft.com/office/drawing/2014/main" id="{91C5B5F6-9AF2-4431-B986-1DE083D41E1D}"/>
                </a:ext>
              </a:extLst>
            </p:cNvPr>
            <p:cNvSpPr txBox="1">
              <a:spLocks/>
            </p:cNvSpPr>
            <p:nvPr/>
          </p:nvSpPr>
          <p:spPr>
            <a:xfrm>
              <a:off x="7244356" y="3384445"/>
              <a:ext cx="3231402" cy="400034"/>
            </a:xfrm>
            <a:prstGeom prst="rect">
              <a:avLst/>
            </a:prstGeom>
          </p:spPr>
          <p:txBody>
            <a:bodyPr lIns="0" rIns="0">
              <a:noAutofit/>
            </a:bodyPr>
            <a:lstStyle>
              <a:lvl1pPr marL="0" indent="0" algn="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+mn-cs"/>
                </a:defRPr>
              </a:lvl1pPr>
              <a:lvl2pPr marL="3429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/>
              <a:r>
                <a:rPr lang="zh-CN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统一，标准化数据底座和系统集成</a:t>
              </a:r>
              <a:endParaRPr lang="en-GB" altLang="zh-CN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Text Placeholder 12">
              <a:extLst>
                <a:ext uri="{FF2B5EF4-FFF2-40B4-BE49-F238E27FC236}">
                  <a16:creationId xmlns:a16="http://schemas.microsoft.com/office/drawing/2014/main" id="{8CF4487F-3EB6-4473-8F24-5003365101C5}"/>
                </a:ext>
              </a:extLst>
            </p:cNvPr>
            <p:cNvSpPr txBox="1">
              <a:spLocks/>
            </p:cNvSpPr>
            <p:nvPr/>
          </p:nvSpPr>
          <p:spPr>
            <a:xfrm>
              <a:off x="7204858" y="4849253"/>
              <a:ext cx="3201067" cy="415833"/>
            </a:xfrm>
            <a:prstGeom prst="rect">
              <a:avLst/>
            </a:prstGeom>
          </p:spPr>
          <p:txBody>
            <a:bodyPr lIns="0" rIns="0">
              <a:noAutofit/>
            </a:bodyPr>
            <a:lstStyle>
              <a:lvl1pPr marL="0" indent="0" algn="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+mn-cs"/>
                </a:defRPr>
              </a:lvl1pPr>
              <a:lvl2pPr marL="3429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/>
              <a:r>
                <a:rPr lang="zh-CN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统一，服务化</a:t>
              </a:r>
              <a:r>
                <a:rPr lang="en-US" altLang="zh-CN" sz="1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应用功能和管理</a:t>
              </a:r>
              <a:endParaRPr lang="en-GB" altLang="zh-CN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28E88BC6-5996-4712-8BB3-72522A8D7A37}"/>
                </a:ext>
              </a:extLst>
            </p:cNvPr>
            <p:cNvGrpSpPr/>
            <p:nvPr/>
          </p:nvGrpSpPr>
          <p:grpSpPr>
            <a:xfrm>
              <a:off x="4755868" y="2237223"/>
              <a:ext cx="2663929" cy="2663928"/>
              <a:chOff x="3566899" y="1605909"/>
              <a:chExt cx="1997947" cy="1997946"/>
            </a:xfrm>
          </p:grpSpPr>
          <p:sp>
            <p:nvSpPr>
              <p:cNvPr id="93" name="Shape 551">
                <a:extLst>
                  <a:ext uri="{FF2B5EF4-FFF2-40B4-BE49-F238E27FC236}">
                    <a16:creationId xmlns:a16="http://schemas.microsoft.com/office/drawing/2014/main" id="{78E4BD5F-1B88-43F9-9306-382F58C0141E}"/>
                  </a:ext>
                </a:extLst>
              </p:cNvPr>
              <p:cNvSpPr/>
              <p:nvPr/>
            </p:nvSpPr>
            <p:spPr>
              <a:xfrm>
                <a:off x="3566899" y="1605909"/>
                <a:ext cx="1997947" cy="19979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1219170">
                  <a:spcBef>
                    <a:spcPts val="4500"/>
                  </a:spcBef>
                  <a:defRPr sz="2500">
                    <a:latin typeface="Aller Light"/>
                    <a:ea typeface="Aller Light"/>
                    <a:cs typeface="Aller Light"/>
                    <a:sym typeface="Aller Light"/>
                  </a:defRPr>
                </a:pPr>
                <a:endParaRPr sz="28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ller Light"/>
                </a:endParaRPr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596CE5AD-1D72-4083-A456-9768BA85B135}"/>
                  </a:ext>
                </a:extLst>
              </p:cNvPr>
              <p:cNvSpPr/>
              <p:nvPr/>
            </p:nvSpPr>
            <p:spPr>
              <a:xfrm>
                <a:off x="3699991" y="1747171"/>
                <a:ext cx="1728790" cy="172879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r>
                  <a:rPr lang="zh-CN" altLang="en-US" sz="1600" b="1" dirty="0">
                    <a:solidFill>
                      <a:srgbClr val="005DA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</a:t>
                </a:r>
                <a:endParaRPr lang="en-US" altLang="zh-CN" sz="1600" b="1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1219170"/>
                <a:r>
                  <a:rPr lang="zh-CN" altLang="en-US" sz="1600" b="1" dirty="0">
                    <a:solidFill>
                      <a:srgbClr val="005DA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数字化</a:t>
                </a:r>
                <a:endParaRPr lang="en-US" altLang="zh-CN" sz="1600" b="1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1219170"/>
                <a:r>
                  <a:rPr lang="en-US" altLang="zh-CN" sz="1600" b="1" dirty="0">
                    <a:solidFill>
                      <a:srgbClr val="005DA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IPD</a:t>
                </a:r>
                <a:endParaRPr lang="zh-CN" altLang="en-US" sz="1600" b="1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F5304E9-B27F-4C0D-BDCD-454330C194F2}"/>
              </a:ext>
            </a:extLst>
          </p:cNvPr>
          <p:cNvGrpSpPr/>
          <p:nvPr/>
        </p:nvGrpSpPr>
        <p:grpSpPr>
          <a:xfrm>
            <a:off x="6157850" y="2464847"/>
            <a:ext cx="5454730" cy="2418916"/>
            <a:chOff x="1373360" y="1337198"/>
            <a:chExt cx="8375871" cy="3650239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4A4A8F07-D28B-448A-8371-9027B154E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360" y="2308237"/>
              <a:ext cx="1973063" cy="17789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16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9" name="TextBox 2">
              <a:extLst>
                <a:ext uri="{FF2B5EF4-FFF2-40B4-BE49-F238E27FC236}">
                  <a16:creationId xmlns:a16="http://schemas.microsoft.com/office/drawing/2014/main" id="{E9D6EA7B-746B-4E70-8CF5-1CD00CB73021}"/>
                </a:ext>
              </a:extLst>
            </p:cNvPr>
            <p:cNvSpPr txBox="1"/>
            <p:nvPr/>
          </p:nvSpPr>
          <p:spPr>
            <a:xfrm>
              <a:off x="1722280" y="2634946"/>
              <a:ext cx="121158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 defTabSz="1219170"/>
              <a:r>
                <a:rPr lang="en-US" altLang="zh-CN" sz="2400" b="1" dirty="0">
                  <a:solidFill>
                    <a:prstClr val="white"/>
                  </a:solidFill>
                </a:rPr>
                <a:t>4</a:t>
              </a:r>
              <a:r>
                <a:rPr lang="zh-CN" altLang="en-US" sz="2400" b="1" dirty="0">
                  <a:solidFill>
                    <a:prstClr val="white"/>
                  </a:solidFill>
                </a:rPr>
                <a:t>个模式</a:t>
              </a:r>
            </a:p>
          </p:txBody>
        </p:sp>
        <p:sp>
          <p:nvSpPr>
            <p:cNvPr id="110" name="圆角矩形 3">
              <a:extLst>
                <a:ext uri="{FF2B5EF4-FFF2-40B4-BE49-F238E27FC236}">
                  <a16:creationId xmlns:a16="http://schemas.microsoft.com/office/drawing/2014/main" id="{D2AF5FEF-314E-4B6D-88EF-CE357CC2E14A}"/>
                </a:ext>
              </a:extLst>
            </p:cNvPr>
            <p:cNvSpPr/>
            <p:nvPr/>
          </p:nvSpPr>
          <p:spPr>
            <a:xfrm>
              <a:off x="4408038" y="1337198"/>
              <a:ext cx="5206607" cy="602247"/>
            </a:xfrm>
            <a:prstGeom prst="roundRect">
              <a:avLst>
                <a:gd name="adj" fmla="val 2063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16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9BA9732D-AC2D-4DD9-AB37-9DF9CEF80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852" y="1534278"/>
              <a:ext cx="730021" cy="3251005"/>
            </a:xfrm>
            <a:custGeom>
              <a:avLst/>
              <a:gdLst>
                <a:gd name="T0" fmla="*/ 1999 w 3544"/>
                <a:gd name="T1" fmla="*/ 9150 h 14563"/>
                <a:gd name="T2" fmla="*/ 1999 w 3544"/>
                <a:gd name="T3" fmla="*/ 12306 h 14563"/>
                <a:gd name="T4" fmla="*/ 2353 w 3544"/>
                <a:gd name="T5" fmla="*/ 13628 h 14563"/>
                <a:gd name="T6" fmla="*/ 3544 w 3544"/>
                <a:gd name="T7" fmla="*/ 14112 h 14563"/>
                <a:gd name="T8" fmla="*/ 3544 w 3544"/>
                <a:gd name="T9" fmla="*/ 14563 h 14563"/>
                <a:gd name="T10" fmla="*/ 1933 w 3544"/>
                <a:gd name="T11" fmla="*/ 14016 h 14563"/>
                <a:gd name="T12" fmla="*/ 1419 w 3544"/>
                <a:gd name="T13" fmla="*/ 12050 h 14563"/>
                <a:gd name="T14" fmla="*/ 1419 w 3544"/>
                <a:gd name="T15" fmla="*/ 9279 h 14563"/>
                <a:gd name="T16" fmla="*/ 1160 w 3544"/>
                <a:gd name="T17" fmla="*/ 8022 h 14563"/>
                <a:gd name="T18" fmla="*/ 0 w 3544"/>
                <a:gd name="T19" fmla="*/ 7475 h 14563"/>
                <a:gd name="T20" fmla="*/ 0 w 3544"/>
                <a:gd name="T21" fmla="*/ 7088 h 14563"/>
                <a:gd name="T22" fmla="*/ 1127 w 3544"/>
                <a:gd name="T23" fmla="*/ 6571 h 14563"/>
                <a:gd name="T24" fmla="*/ 1419 w 3544"/>
                <a:gd name="T25" fmla="*/ 5284 h 14563"/>
                <a:gd name="T26" fmla="*/ 1419 w 3544"/>
                <a:gd name="T27" fmla="*/ 2513 h 14563"/>
                <a:gd name="T28" fmla="*/ 1933 w 3544"/>
                <a:gd name="T29" fmla="*/ 547 h 14563"/>
                <a:gd name="T30" fmla="*/ 3544 w 3544"/>
                <a:gd name="T31" fmla="*/ 0 h 14563"/>
                <a:gd name="T32" fmla="*/ 3544 w 3544"/>
                <a:gd name="T33" fmla="*/ 451 h 14563"/>
                <a:gd name="T34" fmla="*/ 2353 w 3544"/>
                <a:gd name="T35" fmla="*/ 902 h 14563"/>
                <a:gd name="T36" fmla="*/ 1999 w 3544"/>
                <a:gd name="T37" fmla="*/ 2254 h 14563"/>
                <a:gd name="T38" fmla="*/ 1999 w 3544"/>
                <a:gd name="T39" fmla="*/ 5413 h 14563"/>
                <a:gd name="T40" fmla="*/ 580 w 3544"/>
                <a:gd name="T41" fmla="*/ 7275 h 14563"/>
                <a:gd name="T42" fmla="*/ 580 w 3544"/>
                <a:gd name="T43" fmla="*/ 7304 h 14563"/>
                <a:gd name="T44" fmla="*/ 1999 w 3544"/>
                <a:gd name="T45" fmla="*/ 9150 h 14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4" h="14563">
                  <a:moveTo>
                    <a:pt x="1999" y="9150"/>
                  </a:moveTo>
                  <a:lnTo>
                    <a:pt x="1999" y="12306"/>
                  </a:lnTo>
                  <a:cubicBezTo>
                    <a:pt x="1999" y="12867"/>
                    <a:pt x="2117" y="13306"/>
                    <a:pt x="2353" y="13628"/>
                  </a:cubicBezTo>
                  <a:cubicBezTo>
                    <a:pt x="2590" y="13950"/>
                    <a:pt x="2986" y="14112"/>
                    <a:pt x="3544" y="14112"/>
                  </a:cubicBezTo>
                  <a:lnTo>
                    <a:pt x="3544" y="14563"/>
                  </a:lnTo>
                  <a:cubicBezTo>
                    <a:pt x="2815" y="14563"/>
                    <a:pt x="2276" y="14379"/>
                    <a:pt x="1933" y="14016"/>
                  </a:cubicBezTo>
                  <a:cubicBezTo>
                    <a:pt x="1589" y="13650"/>
                    <a:pt x="1419" y="12993"/>
                    <a:pt x="1419" y="12050"/>
                  </a:cubicBezTo>
                  <a:lnTo>
                    <a:pt x="1419" y="9279"/>
                  </a:lnTo>
                  <a:cubicBezTo>
                    <a:pt x="1419" y="8762"/>
                    <a:pt x="1333" y="8344"/>
                    <a:pt x="1160" y="8022"/>
                  </a:cubicBezTo>
                  <a:cubicBezTo>
                    <a:pt x="990" y="7701"/>
                    <a:pt x="602" y="7516"/>
                    <a:pt x="0" y="7475"/>
                  </a:cubicBezTo>
                  <a:lnTo>
                    <a:pt x="0" y="7088"/>
                  </a:lnTo>
                  <a:cubicBezTo>
                    <a:pt x="558" y="7002"/>
                    <a:pt x="935" y="6829"/>
                    <a:pt x="1127" y="6571"/>
                  </a:cubicBezTo>
                  <a:cubicBezTo>
                    <a:pt x="1322" y="6315"/>
                    <a:pt x="1419" y="5883"/>
                    <a:pt x="1419" y="5284"/>
                  </a:cubicBezTo>
                  <a:lnTo>
                    <a:pt x="1419" y="2513"/>
                  </a:lnTo>
                  <a:cubicBezTo>
                    <a:pt x="1419" y="1567"/>
                    <a:pt x="1589" y="913"/>
                    <a:pt x="1933" y="547"/>
                  </a:cubicBezTo>
                  <a:cubicBezTo>
                    <a:pt x="2276" y="181"/>
                    <a:pt x="2815" y="0"/>
                    <a:pt x="3544" y="0"/>
                  </a:cubicBezTo>
                  <a:lnTo>
                    <a:pt x="3544" y="451"/>
                  </a:lnTo>
                  <a:cubicBezTo>
                    <a:pt x="2986" y="451"/>
                    <a:pt x="2590" y="602"/>
                    <a:pt x="2353" y="902"/>
                  </a:cubicBezTo>
                  <a:cubicBezTo>
                    <a:pt x="2117" y="1201"/>
                    <a:pt x="1999" y="1652"/>
                    <a:pt x="1999" y="2254"/>
                  </a:cubicBezTo>
                  <a:lnTo>
                    <a:pt x="1999" y="5413"/>
                  </a:lnTo>
                  <a:cubicBezTo>
                    <a:pt x="1999" y="6265"/>
                    <a:pt x="1592" y="7275"/>
                    <a:pt x="580" y="7275"/>
                  </a:cubicBezTo>
                  <a:lnTo>
                    <a:pt x="580" y="7304"/>
                  </a:lnTo>
                  <a:cubicBezTo>
                    <a:pt x="1565" y="7304"/>
                    <a:pt x="1999" y="8309"/>
                    <a:pt x="1999" y="9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16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2" name="圆角矩形 5">
              <a:extLst>
                <a:ext uri="{FF2B5EF4-FFF2-40B4-BE49-F238E27FC236}">
                  <a16:creationId xmlns:a16="http://schemas.microsoft.com/office/drawing/2014/main" id="{7A7C075B-8838-4CBA-AF8F-00FE6F1CDBCC}"/>
                </a:ext>
              </a:extLst>
            </p:cNvPr>
            <p:cNvSpPr/>
            <p:nvPr/>
          </p:nvSpPr>
          <p:spPr>
            <a:xfrm>
              <a:off x="4408036" y="2334309"/>
              <a:ext cx="5206609" cy="602247"/>
            </a:xfrm>
            <a:prstGeom prst="roundRect">
              <a:avLst>
                <a:gd name="adj" fmla="val 2527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16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3" name="圆角矩形 6">
              <a:extLst>
                <a:ext uri="{FF2B5EF4-FFF2-40B4-BE49-F238E27FC236}">
                  <a16:creationId xmlns:a16="http://schemas.microsoft.com/office/drawing/2014/main" id="{49B467F3-AA7E-4F7B-8BFF-C02B1565C6C6}"/>
                </a:ext>
              </a:extLst>
            </p:cNvPr>
            <p:cNvSpPr/>
            <p:nvPr/>
          </p:nvSpPr>
          <p:spPr>
            <a:xfrm>
              <a:off x="4408037" y="3379634"/>
              <a:ext cx="5206610" cy="602247"/>
            </a:xfrm>
            <a:prstGeom prst="roundRect">
              <a:avLst>
                <a:gd name="adj" fmla="val 2527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16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4" name="圆角矩形 7">
              <a:extLst>
                <a:ext uri="{FF2B5EF4-FFF2-40B4-BE49-F238E27FC236}">
                  <a16:creationId xmlns:a16="http://schemas.microsoft.com/office/drawing/2014/main" id="{82CD13E5-C2D3-4E0B-97CA-71070C666D34}"/>
                </a:ext>
              </a:extLst>
            </p:cNvPr>
            <p:cNvSpPr/>
            <p:nvPr/>
          </p:nvSpPr>
          <p:spPr>
            <a:xfrm>
              <a:off x="4408036" y="4385190"/>
              <a:ext cx="5206611" cy="602247"/>
            </a:xfrm>
            <a:prstGeom prst="roundRect">
              <a:avLst>
                <a:gd name="adj" fmla="val 2682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16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5" name="TextBox 8">
              <a:extLst>
                <a:ext uri="{FF2B5EF4-FFF2-40B4-BE49-F238E27FC236}">
                  <a16:creationId xmlns:a16="http://schemas.microsoft.com/office/drawing/2014/main" id="{356105C1-F2E3-4F2A-8FD9-E5DE62A1C7F1}"/>
                </a:ext>
              </a:extLst>
            </p:cNvPr>
            <p:cNvSpPr txBox="1"/>
            <p:nvPr/>
          </p:nvSpPr>
          <p:spPr>
            <a:xfrm>
              <a:off x="4676935" y="1495582"/>
              <a:ext cx="4574641" cy="1859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defTabSz="1219170">
                <a:lnSpc>
                  <a:spcPct val="120000"/>
                </a:lnSpc>
              </a:pPr>
              <a:r>
                <a:rPr lang="en-US" altLang="zh-CN" sz="1100" dirty="0">
                  <a:solidFill>
                    <a:prstClr val="black"/>
                  </a:solidFill>
                </a:rPr>
                <a:t>1</a:t>
              </a:r>
              <a:r>
                <a:rPr lang="zh-CN" altLang="en-US" sz="1100" dirty="0">
                  <a:solidFill>
                    <a:prstClr val="black"/>
                  </a:solidFill>
                </a:rPr>
                <a:t>、自顶向下，整体</a:t>
              </a:r>
              <a:r>
                <a:rPr lang="en-US" altLang="zh-CN" sz="1100" dirty="0">
                  <a:solidFill>
                    <a:prstClr val="black"/>
                  </a:solidFill>
                </a:rPr>
                <a:t>IT</a:t>
              </a:r>
              <a:r>
                <a:rPr lang="zh-CN" altLang="en-US" sz="1100" dirty="0">
                  <a:solidFill>
                    <a:prstClr val="black"/>
                  </a:solidFill>
                </a:rPr>
                <a:t>规划，设计和实施</a:t>
              </a:r>
              <a:endParaRPr lang="en-US" altLang="zh-CN" sz="1100" dirty="0">
                <a:solidFill>
                  <a:prstClr val="black"/>
                </a:solidFill>
              </a:endParaRPr>
            </a:p>
          </p:txBody>
        </p:sp>
        <p:sp>
          <p:nvSpPr>
            <p:cNvPr id="116" name="TextBox 9">
              <a:extLst>
                <a:ext uri="{FF2B5EF4-FFF2-40B4-BE49-F238E27FC236}">
                  <a16:creationId xmlns:a16="http://schemas.microsoft.com/office/drawing/2014/main" id="{5566893F-2EE0-4685-8A45-8DDCCED886B1}"/>
                </a:ext>
              </a:extLst>
            </p:cNvPr>
            <p:cNvSpPr txBox="1"/>
            <p:nvPr/>
          </p:nvSpPr>
          <p:spPr>
            <a:xfrm>
              <a:off x="4737893" y="2500667"/>
              <a:ext cx="4753980" cy="1859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defTabSz="1219170">
                <a:lnSpc>
                  <a:spcPct val="120000"/>
                </a:lnSpc>
              </a:pPr>
              <a:r>
                <a:rPr lang="en-US" altLang="zh-CN" sz="1100" dirty="0">
                  <a:solidFill>
                    <a:prstClr val="black"/>
                  </a:solidFill>
                </a:rPr>
                <a:t>2</a:t>
              </a:r>
              <a:r>
                <a:rPr lang="zh-CN" altLang="en-US" sz="1100">
                  <a:solidFill>
                    <a:prstClr val="black"/>
                  </a:solidFill>
                </a:rPr>
                <a:t>、先定标准，分业务领域</a:t>
              </a:r>
              <a:r>
                <a:rPr lang="zh-CN" altLang="en-US" sz="1100" dirty="0">
                  <a:solidFill>
                    <a:prstClr val="black"/>
                  </a:solidFill>
                </a:rPr>
                <a:t>设计和实施，后期整合</a:t>
              </a:r>
              <a:endParaRPr lang="en-US" altLang="zh-CN" sz="1100" dirty="0">
                <a:solidFill>
                  <a:prstClr val="black"/>
                </a:solidFill>
              </a:endParaRPr>
            </a:p>
          </p:txBody>
        </p:sp>
        <p:sp>
          <p:nvSpPr>
            <p:cNvPr id="117" name="TextBox 10">
              <a:extLst>
                <a:ext uri="{FF2B5EF4-FFF2-40B4-BE49-F238E27FC236}">
                  <a16:creationId xmlns:a16="http://schemas.microsoft.com/office/drawing/2014/main" id="{456806AA-0C16-4755-BC0C-9681BAD294FB}"/>
                </a:ext>
              </a:extLst>
            </p:cNvPr>
            <p:cNvSpPr txBox="1"/>
            <p:nvPr/>
          </p:nvSpPr>
          <p:spPr>
            <a:xfrm>
              <a:off x="4737892" y="3531552"/>
              <a:ext cx="4654879" cy="1859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defTabSz="1219170">
                <a:lnSpc>
                  <a:spcPct val="120000"/>
                </a:lnSpc>
              </a:pPr>
              <a:r>
                <a:rPr lang="en-US" altLang="zh-CN" sz="1100" dirty="0">
                  <a:solidFill>
                    <a:prstClr val="black"/>
                  </a:solidFill>
                </a:rPr>
                <a:t>3</a:t>
              </a:r>
              <a:r>
                <a:rPr lang="zh-CN" altLang="en-US" sz="1100" dirty="0">
                  <a:solidFill>
                    <a:prstClr val="black"/>
                  </a:solidFill>
                </a:rPr>
                <a:t>、创新应用优先，从</a:t>
              </a:r>
              <a:r>
                <a:rPr lang="en-US" altLang="zh-CN" sz="1100" dirty="0">
                  <a:solidFill>
                    <a:prstClr val="black"/>
                  </a:solidFill>
                </a:rPr>
                <a:t>”</a:t>
              </a:r>
              <a:r>
                <a:rPr lang="zh-CN" altLang="en-US" sz="1100" dirty="0">
                  <a:solidFill>
                    <a:prstClr val="black"/>
                  </a:solidFill>
                </a:rPr>
                <a:t>点式</a:t>
              </a:r>
              <a:r>
                <a:rPr lang="en-US" altLang="zh-CN" sz="1100" dirty="0">
                  <a:solidFill>
                    <a:prstClr val="black"/>
                  </a:solidFill>
                </a:rPr>
                <a:t>”</a:t>
              </a:r>
              <a:r>
                <a:rPr lang="zh-CN" altLang="en-US" sz="1100" dirty="0">
                  <a:solidFill>
                    <a:prstClr val="black"/>
                  </a:solidFill>
                </a:rPr>
                <a:t>创新带动线面发展</a:t>
              </a:r>
              <a:endParaRPr lang="en-US" altLang="zh-CN" sz="1100" dirty="0">
                <a:solidFill>
                  <a:prstClr val="black"/>
                </a:solidFill>
              </a:endParaRPr>
            </a:p>
          </p:txBody>
        </p:sp>
        <p:sp>
          <p:nvSpPr>
            <p:cNvPr id="118" name="TextBox 11">
              <a:extLst>
                <a:ext uri="{FF2B5EF4-FFF2-40B4-BE49-F238E27FC236}">
                  <a16:creationId xmlns:a16="http://schemas.microsoft.com/office/drawing/2014/main" id="{09D8B1D7-63DF-482F-8153-5C9495DB86B8}"/>
                </a:ext>
              </a:extLst>
            </p:cNvPr>
            <p:cNvSpPr txBox="1"/>
            <p:nvPr/>
          </p:nvSpPr>
          <p:spPr>
            <a:xfrm>
              <a:off x="4737892" y="4527680"/>
              <a:ext cx="5011339" cy="2678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defTabSz="1219170">
                <a:lnSpc>
                  <a:spcPct val="120000"/>
                </a:lnSpc>
              </a:pPr>
              <a:r>
                <a:rPr lang="en-US" altLang="zh-CN" sz="1050" dirty="0">
                  <a:solidFill>
                    <a:prstClr val="black"/>
                  </a:solidFill>
                </a:rPr>
                <a:t>4</a:t>
              </a:r>
              <a:r>
                <a:rPr lang="zh-CN" altLang="en-US" sz="1050" dirty="0">
                  <a:solidFill>
                    <a:prstClr val="black"/>
                  </a:solidFill>
                </a:rPr>
                <a:t>、先以数据展示为主，逆向推动各领域业务数据治理</a:t>
              </a:r>
              <a:endParaRPr lang="en-US" altLang="zh-CN" sz="105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19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31372" y="836712"/>
            <a:ext cx="11041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41" y="266933"/>
            <a:ext cx="745105" cy="465691"/>
          </a:xfrm>
          <a:prstGeom prst="rect">
            <a:avLst/>
          </a:prstGeom>
        </p:spPr>
      </p:pic>
      <p:sp>
        <p:nvSpPr>
          <p:cNvPr id="13" name="TextBox 43"/>
          <p:cNvSpPr txBox="1"/>
          <p:nvPr/>
        </p:nvSpPr>
        <p:spPr>
          <a:xfrm>
            <a:off x="1877501" y="1271470"/>
            <a:ext cx="8154937" cy="5164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zh-CN"/>
            </a:defPPr>
            <a:lvl1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altLang="zh-CN" sz="1867" dirty="0"/>
          </a:p>
        </p:txBody>
      </p:sp>
      <p:sp>
        <p:nvSpPr>
          <p:cNvPr id="14" name="矩形 13"/>
          <p:cNvSpPr/>
          <p:nvPr/>
        </p:nvSpPr>
        <p:spPr>
          <a:xfrm>
            <a:off x="4699722" y="1618083"/>
            <a:ext cx="2410199" cy="57178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/>
            <a:r>
              <a:rPr lang="zh-CN" altLang="en-US" sz="21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</a:t>
            </a:r>
          </a:p>
        </p:txBody>
      </p:sp>
      <p:sp>
        <p:nvSpPr>
          <p:cNvPr id="15" name="矩形 14"/>
          <p:cNvSpPr/>
          <p:nvPr/>
        </p:nvSpPr>
        <p:spPr>
          <a:xfrm>
            <a:off x="2470876" y="3203411"/>
            <a:ext cx="1920000" cy="57178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/>
            <a:r>
              <a:rPr lang="zh-CN" altLang="en-US" sz="21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业务架构</a:t>
            </a:r>
          </a:p>
        </p:txBody>
      </p:sp>
      <p:sp>
        <p:nvSpPr>
          <p:cNvPr id="16" name="矩形 15"/>
          <p:cNvSpPr/>
          <p:nvPr/>
        </p:nvSpPr>
        <p:spPr>
          <a:xfrm>
            <a:off x="7602701" y="3204327"/>
            <a:ext cx="1899841" cy="57178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/>
            <a:r>
              <a:rPr lang="zh-CN" altLang="en-US" sz="21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应用架构</a:t>
            </a:r>
          </a:p>
        </p:txBody>
      </p:sp>
      <p:sp>
        <p:nvSpPr>
          <p:cNvPr id="17" name="矩形 16"/>
          <p:cNvSpPr/>
          <p:nvPr/>
        </p:nvSpPr>
        <p:spPr>
          <a:xfrm>
            <a:off x="2468113" y="5448487"/>
            <a:ext cx="1916624" cy="57178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/>
            <a:r>
              <a:rPr lang="zh-CN" altLang="en-US" sz="21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数据架构</a:t>
            </a:r>
          </a:p>
        </p:txBody>
      </p:sp>
      <p:sp>
        <p:nvSpPr>
          <p:cNvPr id="18" name="矩形 17"/>
          <p:cNvSpPr/>
          <p:nvPr/>
        </p:nvSpPr>
        <p:spPr>
          <a:xfrm>
            <a:off x="7602701" y="5448487"/>
            <a:ext cx="1899835" cy="57178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/>
            <a:r>
              <a:rPr lang="zh-CN" altLang="en-US" sz="21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技术架构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3335657" y="1997103"/>
            <a:ext cx="1364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123553" y="1997103"/>
            <a:ext cx="14433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2736629" y="2601701"/>
            <a:ext cx="12008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7973388" y="2598173"/>
            <a:ext cx="1200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571912" y="3372189"/>
            <a:ext cx="3038901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557736" y="3516565"/>
            <a:ext cx="3038901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425136" y="5686036"/>
            <a:ext cx="3038901" cy="211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425136" y="5804172"/>
            <a:ext cx="3038901" cy="211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>
            <a:off x="2584700" y="4613467"/>
            <a:ext cx="167412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5400000">
            <a:off x="2420574" y="4573969"/>
            <a:ext cx="167412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>
            <a:off x="7752086" y="4601264"/>
            <a:ext cx="1674125" cy="21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5400000">
            <a:off x="7602138" y="4590120"/>
            <a:ext cx="1674125" cy="211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4482832" y="3826904"/>
            <a:ext cx="3057099" cy="158314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8"/>
          <p:cNvSpPr txBox="1"/>
          <p:nvPr/>
        </p:nvSpPr>
        <p:spPr>
          <a:xfrm>
            <a:off x="3350201" y="1460667"/>
            <a:ext cx="189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提供策略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指引流程设计</a:t>
            </a:r>
          </a:p>
        </p:txBody>
      </p:sp>
      <p:sp>
        <p:nvSpPr>
          <p:cNvPr id="41" name="TextBox 29"/>
          <p:cNvSpPr txBox="1"/>
          <p:nvPr/>
        </p:nvSpPr>
        <p:spPr>
          <a:xfrm>
            <a:off x="7127573" y="1469837"/>
            <a:ext cx="189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提供策略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指引应用设计</a:t>
            </a:r>
          </a:p>
        </p:txBody>
      </p:sp>
      <p:sp>
        <p:nvSpPr>
          <p:cNvPr id="42" name="TextBox 30"/>
          <p:cNvSpPr txBox="1"/>
          <p:nvPr/>
        </p:nvSpPr>
        <p:spPr>
          <a:xfrm>
            <a:off x="4865469" y="2556897"/>
            <a:ext cx="22905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识别功能需求，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明确流程视图及业务流程，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提供场景用于验证方案</a:t>
            </a:r>
          </a:p>
        </p:txBody>
      </p:sp>
      <p:sp>
        <p:nvSpPr>
          <p:cNvPr id="43" name="TextBox 31"/>
          <p:cNvSpPr txBox="1"/>
          <p:nvPr/>
        </p:nvSpPr>
        <p:spPr>
          <a:xfrm>
            <a:off x="4865469" y="3526745"/>
            <a:ext cx="212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如何支撑流程</a:t>
            </a:r>
          </a:p>
        </p:txBody>
      </p:sp>
      <p:sp>
        <p:nvSpPr>
          <p:cNvPr id="44" name="TextBox 32"/>
          <p:cNvSpPr txBox="1"/>
          <p:nvPr/>
        </p:nvSpPr>
        <p:spPr>
          <a:xfrm>
            <a:off x="8521289" y="4799073"/>
            <a:ext cx="1293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提供技术平台</a:t>
            </a:r>
          </a:p>
        </p:txBody>
      </p:sp>
      <p:sp>
        <p:nvSpPr>
          <p:cNvPr id="45" name="TextBox 33"/>
          <p:cNvSpPr txBox="1"/>
          <p:nvPr/>
        </p:nvSpPr>
        <p:spPr>
          <a:xfrm>
            <a:off x="8530081" y="4144815"/>
            <a:ext cx="1300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提出非功能性需求</a:t>
            </a:r>
          </a:p>
        </p:txBody>
      </p:sp>
      <p:sp>
        <p:nvSpPr>
          <p:cNvPr id="46" name="TextBox 34"/>
          <p:cNvSpPr txBox="1"/>
          <p:nvPr/>
        </p:nvSpPr>
        <p:spPr>
          <a:xfrm>
            <a:off x="3380568" y="3962093"/>
            <a:ext cx="1102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识别业务对象，提供流程视图及业务流程</a:t>
            </a:r>
          </a:p>
        </p:txBody>
      </p:sp>
      <p:sp>
        <p:nvSpPr>
          <p:cNvPr id="47" name="TextBox 35"/>
          <p:cNvSpPr txBox="1"/>
          <p:nvPr/>
        </p:nvSpPr>
        <p:spPr>
          <a:xfrm>
            <a:off x="2210001" y="3926192"/>
            <a:ext cx="11402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提供实体信息、信息链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数据源，以明确数据流向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36"/>
          <p:cNvSpPr txBox="1"/>
          <p:nvPr/>
        </p:nvSpPr>
        <p:spPr>
          <a:xfrm>
            <a:off x="4582769" y="4277103"/>
            <a:ext cx="3251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提供实体信息、信息链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数据源，以明确数据流向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37"/>
          <p:cNvSpPr txBox="1"/>
          <p:nvPr/>
        </p:nvSpPr>
        <p:spPr>
          <a:xfrm>
            <a:off x="4657033" y="5790292"/>
            <a:ext cx="2708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MDM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等信息，为数据源的选取提供依据</a:t>
            </a:r>
          </a:p>
        </p:txBody>
      </p:sp>
      <p:sp>
        <p:nvSpPr>
          <p:cNvPr id="50" name="TextBox 38"/>
          <p:cNvSpPr txBox="1"/>
          <p:nvPr/>
        </p:nvSpPr>
        <p:spPr>
          <a:xfrm>
            <a:off x="4657006" y="5397282"/>
            <a:ext cx="3363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提出技术集成需求</a:t>
            </a:r>
          </a:p>
        </p:txBody>
      </p:sp>
      <p:sp>
        <p:nvSpPr>
          <p:cNvPr id="3" name="矩形 2"/>
          <p:cNvSpPr/>
          <p:nvPr/>
        </p:nvSpPr>
        <p:spPr>
          <a:xfrm>
            <a:off x="4976520" y="876991"/>
            <a:ext cx="1856598" cy="3793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65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架构愿景、路标</a:t>
            </a:r>
            <a:endParaRPr lang="zh-CN" altLang="en-US" sz="1465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1352" y="6388481"/>
            <a:ext cx="1140056" cy="3793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65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架构治理</a:t>
            </a:r>
            <a:endParaRPr lang="zh-CN" altLang="en-US" sz="1465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7BAFC35-EC27-44CB-A0C3-FE1106F32335}"/>
              </a:ext>
            </a:extLst>
          </p:cNvPr>
          <p:cNvSpPr txBox="1"/>
          <p:nvPr/>
        </p:nvSpPr>
        <p:spPr>
          <a:xfrm>
            <a:off x="1143840" y="266933"/>
            <a:ext cx="9272640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defTabSz="914377">
              <a:defRPr/>
            </a:pPr>
            <a:r>
              <a:rPr lang="zh-CN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准确，有效的</a:t>
            </a: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企业架构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，设计</a:t>
            </a:r>
            <a:r>
              <a:rPr lang="zh-CN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及持续看护</a:t>
            </a:r>
            <a:endParaRPr lang="en-GB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7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7958-091B-49CD-8EEA-5A5EF6AE0508}"/>
              </a:ext>
            </a:extLst>
          </p:cNvPr>
          <p:cNvSpPr txBox="1">
            <a:spLocks/>
          </p:cNvSpPr>
          <p:nvPr/>
        </p:nvSpPr>
        <p:spPr>
          <a:xfrm>
            <a:off x="1143840" y="266933"/>
            <a:ext cx="840854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defTabSz="1219170"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华为数字化架构设计原则</a:t>
            </a:r>
            <a:endParaRPr lang="en-GB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6CFDD9E-0FF2-4DBC-99DB-0A2F0EE43648}"/>
              </a:ext>
            </a:extLst>
          </p:cNvPr>
          <p:cNvCxnSpPr/>
          <p:nvPr/>
        </p:nvCxnSpPr>
        <p:spPr>
          <a:xfrm>
            <a:off x="431371" y="836712"/>
            <a:ext cx="11041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86A4A05B-44AC-4A2C-A584-E4758480C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40" y="266932"/>
            <a:ext cx="745105" cy="465691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924A8B4-4CA9-4F64-A3F2-C82A3F860DBA}"/>
              </a:ext>
            </a:extLst>
          </p:cNvPr>
          <p:cNvSpPr>
            <a:spLocks/>
          </p:cNvSpPr>
          <p:nvPr/>
        </p:nvSpPr>
        <p:spPr bwMode="auto">
          <a:xfrm>
            <a:off x="688491" y="2868851"/>
            <a:ext cx="1973063" cy="177893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B1AD3D6E-5676-4CE6-9618-B62D775EF0CB}"/>
              </a:ext>
            </a:extLst>
          </p:cNvPr>
          <p:cNvSpPr txBox="1"/>
          <p:nvPr/>
        </p:nvSpPr>
        <p:spPr>
          <a:xfrm>
            <a:off x="1069231" y="3183802"/>
            <a:ext cx="1211581" cy="1148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defTabSz="1219170">
              <a:defRPr/>
            </a:pPr>
            <a:r>
              <a:rPr lang="zh-CN" altLang="en-US" sz="3733" b="1" dirty="0">
                <a:solidFill>
                  <a:prstClr val="white"/>
                </a:solidFill>
              </a:rPr>
              <a:t>设计原则</a:t>
            </a: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F4AB40B1-C645-4549-AADC-DBE5885D5D31}"/>
              </a:ext>
            </a:extLst>
          </p:cNvPr>
          <p:cNvSpPr/>
          <p:nvPr/>
        </p:nvSpPr>
        <p:spPr>
          <a:xfrm>
            <a:off x="3695733" y="1604797"/>
            <a:ext cx="7604251" cy="883043"/>
          </a:xfrm>
          <a:prstGeom prst="roundRect">
            <a:avLst>
              <a:gd name="adj" fmla="val 206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zh-CN" altLang="en-US" sz="240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D59DDC7F-EEC1-4D55-A659-8B20970B6530}"/>
              </a:ext>
            </a:extLst>
          </p:cNvPr>
          <p:cNvSpPr>
            <a:spLocks/>
          </p:cNvSpPr>
          <p:nvPr/>
        </p:nvSpPr>
        <p:spPr bwMode="auto">
          <a:xfrm>
            <a:off x="2831638" y="1988841"/>
            <a:ext cx="730021" cy="3608339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圆角矩形 5">
            <a:extLst>
              <a:ext uri="{FF2B5EF4-FFF2-40B4-BE49-F238E27FC236}">
                <a16:creationId xmlns:a16="http://schemas.microsoft.com/office/drawing/2014/main" id="{E5342704-0854-4C49-854A-8F28FB51467D}"/>
              </a:ext>
            </a:extLst>
          </p:cNvPr>
          <p:cNvSpPr/>
          <p:nvPr/>
        </p:nvSpPr>
        <p:spPr>
          <a:xfrm>
            <a:off x="3695733" y="2775975"/>
            <a:ext cx="7604251" cy="846540"/>
          </a:xfrm>
          <a:prstGeom prst="roundRect">
            <a:avLst>
              <a:gd name="adj" fmla="val 25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zh-CN" altLang="en-US" sz="240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" name="圆角矩形 6">
            <a:extLst>
              <a:ext uri="{FF2B5EF4-FFF2-40B4-BE49-F238E27FC236}">
                <a16:creationId xmlns:a16="http://schemas.microsoft.com/office/drawing/2014/main" id="{5D787AF2-EAE6-425F-9508-D97CD62595A3}"/>
              </a:ext>
            </a:extLst>
          </p:cNvPr>
          <p:cNvSpPr/>
          <p:nvPr/>
        </p:nvSpPr>
        <p:spPr>
          <a:xfrm>
            <a:off x="3695733" y="3927478"/>
            <a:ext cx="7604251" cy="804709"/>
          </a:xfrm>
          <a:prstGeom prst="roundRect">
            <a:avLst>
              <a:gd name="adj" fmla="val 25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zh-CN" altLang="en-US" sz="240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圆角矩形 7">
            <a:extLst>
              <a:ext uri="{FF2B5EF4-FFF2-40B4-BE49-F238E27FC236}">
                <a16:creationId xmlns:a16="http://schemas.microsoft.com/office/drawing/2014/main" id="{EA777E7C-E965-48FF-97D6-03CDA90692A1}"/>
              </a:ext>
            </a:extLst>
          </p:cNvPr>
          <p:cNvSpPr/>
          <p:nvPr/>
        </p:nvSpPr>
        <p:spPr>
          <a:xfrm>
            <a:off x="3695733" y="5059618"/>
            <a:ext cx="7604251" cy="804709"/>
          </a:xfrm>
          <a:prstGeom prst="roundRect">
            <a:avLst>
              <a:gd name="adj" fmla="val 268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zh-CN" altLang="en-US" sz="240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1A8B4729-3886-4F7B-8F0B-6525BE6EDCDC}"/>
              </a:ext>
            </a:extLst>
          </p:cNvPr>
          <p:cNvSpPr txBox="1"/>
          <p:nvPr/>
        </p:nvSpPr>
        <p:spPr>
          <a:xfrm>
            <a:off x="4087271" y="1731517"/>
            <a:ext cx="6699591" cy="5659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1219170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业务能力组件化，服务化，实现流程灵活编排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defTabSz="1219170">
              <a:lnSpc>
                <a:spcPct val="120000"/>
              </a:lnSpc>
              <a:defRPr/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IT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能力以服务的方式提供，服务的访问和交互通过接口方式实现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1679B10-6CDB-4260-972A-B6BEE0E9E064}"/>
              </a:ext>
            </a:extLst>
          </p:cNvPr>
          <p:cNvSpPr txBox="1"/>
          <p:nvPr/>
        </p:nvSpPr>
        <p:spPr>
          <a:xfrm>
            <a:off x="4068272" y="2941938"/>
            <a:ext cx="6924272" cy="5659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1219170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每个数据必须定义唯一的数据源和数据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OWNER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，实现数据同源，以保证跨系统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跨流程的信息一致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450FFA63-3BD2-4082-A9AD-394086E5F76A}"/>
              </a:ext>
            </a:extLst>
          </p:cNvPr>
          <p:cNvSpPr txBox="1"/>
          <p:nvPr/>
        </p:nvSpPr>
        <p:spPr>
          <a:xfrm>
            <a:off x="3983766" y="4061026"/>
            <a:ext cx="7104789" cy="5659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1219170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通过服务化构建轻量级，分层解耦的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IT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产品能力，分为前台，中台和后台，相互之间通过服务进行交互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309320D3-31EC-49BA-97EA-239392535D0F}"/>
              </a:ext>
            </a:extLst>
          </p:cNvPr>
          <p:cNvSpPr txBox="1"/>
          <p:nvPr/>
        </p:nvSpPr>
        <p:spPr>
          <a:xfrm>
            <a:off x="4028251" y="5326764"/>
            <a:ext cx="7060304" cy="2704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1219170">
              <a:lnSpc>
                <a:spcPct val="120000"/>
              </a:lnSpc>
              <a:defRPr/>
            </a:pP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Iaas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Paas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技术平台和网络基础设施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实现全面云化，从而支撑实现华为数字化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3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7958-091B-49CD-8EEA-5A5EF6AE0508}"/>
              </a:ext>
            </a:extLst>
          </p:cNvPr>
          <p:cNvSpPr txBox="1">
            <a:spLocks/>
          </p:cNvSpPr>
          <p:nvPr/>
        </p:nvSpPr>
        <p:spPr>
          <a:xfrm>
            <a:off x="1143840" y="266933"/>
            <a:ext cx="9272640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基于企业架构形成企业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6CFDD9E-0FF2-4DBC-99DB-0A2F0EE43648}"/>
              </a:ext>
            </a:extLst>
          </p:cNvPr>
          <p:cNvCxnSpPr/>
          <p:nvPr/>
        </p:nvCxnSpPr>
        <p:spPr>
          <a:xfrm>
            <a:off x="431371" y="836712"/>
            <a:ext cx="11041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86A4A05B-44AC-4A2C-A584-E4758480C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40" y="266932"/>
            <a:ext cx="745105" cy="465691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5578093F-8BD1-4E8B-8720-3ACB1E076E21}"/>
              </a:ext>
            </a:extLst>
          </p:cNvPr>
          <p:cNvGrpSpPr/>
          <p:nvPr/>
        </p:nvGrpSpPr>
        <p:grpSpPr>
          <a:xfrm>
            <a:off x="617539" y="1947881"/>
            <a:ext cx="4902397" cy="3978270"/>
            <a:chOff x="968908" y="1131590"/>
            <a:chExt cx="7009209" cy="386964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8654934-C193-4630-8C39-79546AEC8A8C}"/>
                </a:ext>
              </a:extLst>
            </p:cNvPr>
            <p:cNvSpPr/>
            <p:nvPr/>
          </p:nvSpPr>
          <p:spPr>
            <a:xfrm>
              <a:off x="968908" y="1131590"/>
              <a:ext cx="6990160" cy="59769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467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流程与</a:t>
              </a:r>
              <a:r>
                <a:rPr lang="en-US" altLang="zh-CN" sz="1467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1467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治理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8419BC3-DB79-488E-9F31-D34BAD852174}"/>
                </a:ext>
              </a:extLst>
            </p:cNvPr>
            <p:cNvSpPr/>
            <p:nvPr/>
          </p:nvSpPr>
          <p:spPr>
            <a:xfrm>
              <a:off x="987957" y="1856267"/>
              <a:ext cx="6990160" cy="59769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467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业务变革</a:t>
              </a:r>
              <a:endParaRPr lang="en-US" altLang="zh-CN" sz="1467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C0EEB5F-CDC8-473F-B754-0CE4F438E466}"/>
                </a:ext>
              </a:extLst>
            </p:cNvPr>
            <p:cNvSpPr/>
            <p:nvPr/>
          </p:nvSpPr>
          <p:spPr>
            <a:xfrm>
              <a:off x="987957" y="2580945"/>
              <a:ext cx="1095374" cy="1960595"/>
            </a:xfrm>
            <a:prstGeom prst="rect">
              <a:avLst/>
            </a:prstGeom>
            <a:solidFill>
              <a:srgbClr val="4BACC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333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1333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</a:t>
              </a:r>
              <a:endParaRPr lang="en-US" altLang="zh-CN" sz="1333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4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333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333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333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安全运营能力 </a:t>
              </a:r>
              <a:endParaRPr lang="zh-CN" altLang="en-US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16499DC-4F29-463D-A6D4-C4B77A96B619}"/>
                </a:ext>
              </a:extLst>
            </p:cNvPr>
            <p:cNvSpPr/>
            <p:nvPr/>
          </p:nvSpPr>
          <p:spPr>
            <a:xfrm>
              <a:off x="6855331" y="2574072"/>
              <a:ext cx="1094185" cy="1945416"/>
            </a:xfrm>
            <a:prstGeom prst="rect">
              <a:avLst/>
            </a:prstGeom>
            <a:solidFill>
              <a:srgbClr val="4BACC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333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1333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</a:t>
              </a:r>
              <a:endParaRPr lang="en-US" altLang="zh-CN" sz="1333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en-US" altLang="zh-CN" sz="1333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333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1333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卓越运营能力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43A3E4C-BDFE-4316-8208-295194A47B69}"/>
                </a:ext>
              </a:extLst>
            </p:cNvPr>
            <p:cNvSpPr/>
            <p:nvPr/>
          </p:nvSpPr>
          <p:spPr>
            <a:xfrm>
              <a:off x="2429412" y="2574072"/>
              <a:ext cx="1994295" cy="842964"/>
            </a:xfrm>
            <a:prstGeom prst="rect">
              <a:avLst/>
            </a:prstGeom>
            <a:solidFill>
              <a:srgbClr val="4BACC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467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</a:t>
              </a:r>
              <a:r>
                <a:rPr lang="en-US" altLang="zh-CN" sz="1467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</a:p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333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业务流的效率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2BA2309-3151-4FB2-882B-E6FDF7159486}"/>
                </a:ext>
              </a:extLst>
            </p:cNvPr>
            <p:cNvSpPr/>
            <p:nvPr/>
          </p:nvSpPr>
          <p:spPr>
            <a:xfrm>
              <a:off x="4514954" y="2574072"/>
              <a:ext cx="1994296" cy="842964"/>
            </a:xfrm>
            <a:prstGeom prst="rect">
              <a:avLst/>
            </a:prstGeom>
            <a:solidFill>
              <a:srgbClr val="4BACC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467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办公</a:t>
              </a:r>
              <a:r>
                <a:rPr lang="en-US" altLang="zh-CN" sz="1467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</a:p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333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人的效率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FE5F3C3-637D-471E-A1FF-458B9404ECE9}"/>
                </a:ext>
              </a:extLst>
            </p:cNvPr>
            <p:cNvSpPr/>
            <p:nvPr/>
          </p:nvSpPr>
          <p:spPr>
            <a:xfrm>
              <a:off x="2416112" y="3632472"/>
              <a:ext cx="4133851" cy="887016"/>
            </a:xfrm>
            <a:prstGeom prst="rect">
              <a:avLst/>
            </a:prstGeom>
            <a:solidFill>
              <a:srgbClr val="4BACC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6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en-US" altLang="zh-CN" sz="16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</a:p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467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1467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管理的效率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55F6BBE-BFD1-4E0C-ABB1-2398388EB049}"/>
                </a:ext>
              </a:extLst>
            </p:cNvPr>
            <p:cNvSpPr/>
            <p:nvPr/>
          </p:nvSpPr>
          <p:spPr>
            <a:xfrm>
              <a:off x="3394751" y="4691823"/>
              <a:ext cx="2372571" cy="3094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典型的企业</a:t>
              </a:r>
              <a:r>
                <a:rPr lang="en-US" altLang="zh-CN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</a:t>
              </a:r>
              <a:endParaRPr lang="zh-CN" altLang="en-US" sz="1467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4883BB0C-DED3-4245-8BC1-C309D5DD6E9D}"/>
              </a:ext>
            </a:extLst>
          </p:cNvPr>
          <p:cNvSpPr/>
          <p:nvPr/>
        </p:nvSpPr>
        <p:spPr>
          <a:xfrm>
            <a:off x="6960096" y="2071378"/>
            <a:ext cx="4409021" cy="38404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467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客户体验</a:t>
            </a:r>
            <a:endParaRPr lang="zh-CN" altLang="en-US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743A81B-B672-4C67-A4D1-E189F60A6565}"/>
              </a:ext>
            </a:extLst>
          </p:cNvPr>
          <p:cNvSpPr/>
          <p:nvPr/>
        </p:nvSpPr>
        <p:spPr>
          <a:xfrm>
            <a:off x="6960096" y="2562353"/>
            <a:ext cx="4409021" cy="38404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467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数字化的业务</a:t>
            </a:r>
            <a:endParaRPr lang="zh-CN" altLang="en-US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D5747E18-C9B9-4441-AC4D-54FD5E2E372B}"/>
              </a:ext>
            </a:extLst>
          </p:cNvPr>
          <p:cNvSpPr/>
          <p:nvPr/>
        </p:nvSpPr>
        <p:spPr>
          <a:xfrm>
            <a:off x="6950902" y="1460730"/>
            <a:ext cx="4409021" cy="490967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92D050"/>
              </a:gs>
              <a:gs pos="17000">
                <a:srgbClr val="92D050"/>
              </a:gs>
              <a:gs pos="100000">
                <a:srgbClr val="CCFFCC"/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b" anchorCtr="0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67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数字化愿景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82F0240-F5EC-41A3-A04F-18A6092AC2B9}"/>
              </a:ext>
            </a:extLst>
          </p:cNvPr>
          <p:cNvSpPr/>
          <p:nvPr/>
        </p:nvSpPr>
        <p:spPr>
          <a:xfrm>
            <a:off x="6950901" y="3053328"/>
            <a:ext cx="4418216" cy="1900601"/>
          </a:xfrm>
          <a:prstGeom prst="rect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1333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AEA987D-D7B7-4B94-A51B-BE0D5F16B2B4}"/>
              </a:ext>
            </a:extLst>
          </p:cNvPr>
          <p:cNvSpPr/>
          <p:nvPr/>
        </p:nvSpPr>
        <p:spPr>
          <a:xfrm>
            <a:off x="6950902" y="5034486"/>
            <a:ext cx="4409021" cy="38404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467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强有力的领导力</a:t>
            </a:r>
            <a:endParaRPr lang="zh-CN" altLang="en-US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D7DF13-9846-4A8D-B8E7-F1EEDEEB4A1B}"/>
              </a:ext>
            </a:extLst>
          </p:cNvPr>
          <p:cNvSpPr/>
          <p:nvPr/>
        </p:nvSpPr>
        <p:spPr>
          <a:xfrm>
            <a:off x="8709995" y="3033716"/>
            <a:ext cx="909223" cy="318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67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强大的</a:t>
            </a:r>
            <a:r>
              <a:rPr lang="en-US" altLang="zh-CN" sz="1467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endParaRPr lang="zh-CN" altLang="en-US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60E4025-976F-45E0-9E6D-60BDF41C7CAF}"/>
              </a:ext>
            </a:extLst>
          </p:cNvPr>
          <p:cNvSpPr/>
          <p:nvPr/>
        </p:nvSpPr>
        <p:spPr>
          <a:xfrm>
            <a:off x="7801480" y="3403980"/>
            <a:ext cx="2701816" cy="415664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467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清晰化，服务化的应用</a:t>
            </a:r>
            <a:endParaRPr lang="en-US" altLang="zh-CN" sz="1467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BF61A0F-94B0-4E66-AF18-6A66C119662C}"/>
              </a:ext>
            </a:extLst>
          </p:cNvPr>
          <p:cNvSpPr/>
          <p:nvPr/>
        </p:nvSpPr>
        <p:spPr>
          <a:xfrm>
            <a:off x="7801480" y="3904572"/>
            <a:ext cx="2701816" cy="415664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467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清洁，汇聚的数据</a:t>
            </a:r>
            <a:endParaRPr lang="en-US" altLang="zh-CN" sz="1467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9DA94B3-9B9E-459B-BE9F-CB77613024C9}"/>
              </a:ext>
            </a:extLst>
          </p:cNvPr>
          <p:cNvSpPr/>
          <p:nvPr/>
        </p:nvSpPr>
        <p:spPr>
          <a:xfrm>
            <a:off x="7801480" y="4392137"/>
            <a:ext cx="2701816" cy="415664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467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移动化，云化，敏捷的</a:t>
            </a:r>
            <a:r>
              <a:rPr lang="en-US" altLang="zh-CN" sz="1467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67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altLang="zh-CN" sz="1467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DC7A938-DF88-4E61-B66B-E5BBC86A9714}"/>
              </a:ext>
            </a:extLst>
          </p:cNvPr>
          <p:cNvSpPr/>
          <p:nvPr/>
        </p:nvSpPr>
        <p:spPr>
          <a:xfrm>
            <a:off x="7136164" y="3402140"/>
            <a:ext cx="480053" cy="140566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467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endParaRPr lang="en-US" altLang="zh-CN" sz="1467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EBE7781-289F-4736-88C9-19873BC8DBB0}"/>
              </a:ext>
            </a:extLst>
          </p:cNvPr>
          <p:cNvSpPr/>
          <p:nvPr/>
        </p:nvSpPr>
        <p:spPr>
          <a:xfrm>
            <a:off x="10688559" y="3402140"/>
            <a:ext cx="480053" cy="140566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467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endParaRPr lang="en-US" altLang="zh-CN" sz="1467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44567B7-F700-478F-A08B-D334219A5633}"/>
              </a:ext>
            </a:extLst>
          </p:cNvPr>
          <p:cNvSpPr/>
          <p:nvPr/>
        </p:nvSpPr>
        <p:spPr>
          <a:xfrm>
            <a:off x="8211716" y="5585215"/>
            <a:ext cx="1846980" cy="318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数字化的企业</a:t>
            </a:r>
            <a:r>
              <a:rPr lang="en-US" altLang="zh-CN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14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右箭头 6">
            <a:extLst>
              <a:ext uri="{FF2B5EF4-FFF2-40B4-BE49-F238E27FC236}">
                <a16:creationId xmlns:a16="http://schemas.microsoft.com/office/drawing/2014/main" id="{68836B06-4A4F-4142-B44E-5A6A64370823}"/>
              </a:ext>
            </a:extLst>
          </p:cNvPr>
          <p:cNvSpPr/>
          <p:nvPr/>
        </p:nvSpPr>
        <p:spPr>
          <a:xfrm>
            <a:off x="5751891" y="3000135"/>
            <a:ext cx="1002663" cy="1171064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kumimoji="1" lang="zh-CN" altLang="en-US" sz="20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97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37930</TotalTime>
  <Words>2665</Words>
  <Application>Microsoft Office PowerPoint</Application>
  <PresentationFormat>宽屏</PresentationFormat>
  <Paragraphs>591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DengXian</vt:lpstr>
      <vt:lpstr>DengXian</vt:lpstr>
      <vt:lpstr>黑体</vt:lpstr>
      <vt:lpstr>华文细黑</vt:lpstr>
      <vt:lpstr>微软雅黑</vt:lpstr>
      <vt:lpstr>微软雅黑</vt:lpstr>
      <vt:lpstr>微软雅黑 Light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Joe</dc:creator>
  <cp:lastModifiedBy>qixin</cp:lastModifiedBy>
  <cp:revision>180</cp:revision>
  <dcterms:created xsi:type="dcterms:W3CDTF">2019-09-26T03:41:57Z</dcterms:created>
  <dcterms:modified xsi:type="dcterms:W3CDTF">2020-08-16T03:55:12Z</dcterms:modified>
</cp:coreProperties>
</file>