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4" r:id="rId2"/>
    <p:sldId id="259" r:id="rId3"/>
    <p:sldId id="289" r:id="rId4"/>
    <p:sldId id="314" r:id="rId5"/>
    <p:sldId id="290" r:id="rId6"/>
    <p:sldId id="313" r:id="rId7"/>
    <p:sldId id="291" r:id="rId8"/>
    <p:sldId id="316" r:id="rId9"/>
    <p:sldId id="288" r:id="rId10"/>
    <p:sldId id="273" r:id="rId11"/>
    <p:sldId id="320" r:id="rId12"/>
    <p:sldId id="317" r:id="rId13"/>
    <p:sldId id="266" r:id="rId14"/>
    <p:sldId id="331" r:id="rId15"/>
    <p:sldId id="329" r:id="rId16"/>
    <p:sldId id="330" r:id="rId17"/>
    <p:sldId id="315" r:id="rId18"/>
    <p:sldId id="321" r:id="rId19"/>
    <p:sldId id="326" r:id="rId20"/>
    <p:sldId id="322" r:id="rId21"/>
    <p:sldId id="325" r:id="rId22"/>
    <p:sldId id="31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CDCDC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" y="158"/>
      </p:cViewPr>
      <p:guideLst>
        <p:guide orient="horz" pos="2197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2019/12/6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1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4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3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3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48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63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6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1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8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5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1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微软雅黑" panose="020B0503020204020204" charset="-122"/>
              </a:rPr>
              <a:t>集团总裁与副总裁、总部直辖子公司总经理、海外收购子公司总经理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9328" y="248373"/>
            <a:ext cx="1940889" cy="571898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4316508"/>
            <a:ext cx="12191999" cy="213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609602" y="258667"/>
            <a:ext cx="9965995" cy="4271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1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altLang="zh-CN" dirty="0" smtClean="0"/>
              <a:t>Click here to edit the title </a:t>
            </a:r>
            <a:endParaRPr lang="zh-CN" altLang="en-US" dirty="0"/>
          </a:p>
        </p:txBody>
      </p:sp>
      <p:sp>
        <p:nvSpPr>
          <p:cNvPr id="2" name="剪去单角的矩形 1"/>
          <p:cNvSpPr/>
          <p:nvPr userDrawn="1"/>
        </p:nvSpPr>
        <p:spPr>
          <a:xfrm>
            <a:off x="1" y="258665"/>
            <a:ext cx="500185" cy="518808"/>
          </a:xfrm>
          <a:prstGeom prst="snip1Rect">
            <a:avLst/>
          </a:prstGeom>
          <a:solidFill>
            <a:srgbClr val="0070C0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84556" y="764773"/>
            <a:ext cx="100754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02" y="274643"/>
            <a:ext cx="9979536" cy="52809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600" b="1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altLang="zh-CN" dirty="0" smtClean="0"/>
              <a:t>Click here to edit the title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 hasCustomPrompt="1"/>
          </p:nvPr>
        </p:nvSpPr>
        <p:spPr>
          <a:xfrm>
            <a:off x="613862" y="1130840"/>
            <a:ext cx="9983798" cy="6254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71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ea typeface="微软雅黑" panose="020B0503020204020204" charset="-122"/>
                <a:cs typeface="Helvetica" pitchFamily="34" charset="0"/>
              </a:defRPr>
            </a:lvl1pPr>
          </a:lstStyle>
          <a:p>
            <a:r>
              <a:rPr lang="en-US" altLang="zh-CN" dirty="0" smtClean="0"/>
              <a:t>Click here to edit subtitle styles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4652"/>
            <a:ext cx="12192000" cy="88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27383" y="277992"/>
            <a:ext cx="9313035" cy="630735"/>
          </a:xfrm>
          <a:prstGeom prst="rect">
            <a:avLst/>
          </a:prstGeom>
        </p:spPr>
        <p:txBody>
          <a:bodyPr lIns="91430" tIns="45715" rIns="91430" bIns="45715" anchor="ctr"/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4"/>
          <p:cNvSpPr txBox="1"/>
          <p:nvPr userDrawn="1"/>
        </p:nvSpPr>
        <p:spPr>
          <a:xfrm>
            <a:off x="10961444" y="6518340"/>
            <a:ext cx="933894" cy="33316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4DF8043-D2D4-4177-9492-CD69CBAE3A46}" type="slidenum">
              <a:rPr lang="en-US" altLang="zh-CN" sz="865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en-US" altLang="zh-CN" sz="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3567" y="275988"/>
            <a:ext cx="1206736" cy="37242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906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71475" indent="-371475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04545" indent="-309245" algn="l" defTabSz="990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35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2382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7335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65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2288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»"/>
        <a:defRPr sz="2165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7241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94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7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indent="-247650" algn="l" defTabSz="990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7431" y="6486506"/>
            <a:ext cx="5240610" cy="250006"/>
          </a:xfrm>
          <a:prstGeom prst="rect">
            <a:avLst/>
          </a:prstGeom>
        </p:spPr>
        <p:txBody>
          <a:bodyPr wrap="square" lIns="74295" tIns="37148" rIns="74295" bIns="37148">
            <a:spAutoFit/>
          </a:bodyPr>
          <a:lstStyle/>
          <a:p>
            <a:r>
              <a:rPr lang="zh-CN" altLang="en-US" sz="1135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itchFamily="34" charset="-122"/>
              </a:rPr>
              <a:t>海能达通信股份有限公司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98158" y="2984771"/>
            <a:ext cx="4203552" cy="0"/>
          </a:xfrm>
          <a:prstGeom prst="line">
            <a:avLst/>
          </a:prstGeom>
          <a:ln w="38100">
            <a:solidFill>
              <a:srgbClr val="88A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90341" y="2127098"/>
            <a:ext cx="823172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pc="1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LTC &amp; IPD </a:t>
            </a:r>
            <a:r>
              <a:rPr lang="zh-CN" altLang="en-US" sz="2800" b="1" spc="1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流程建设暨落实流程责任制汇报</a:t>
            </a:r>
            <a:endParaRPr lang="zh-CN" altLang="en-US" sz="2800" b="1" spc="122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00210" y="3135218"/>
            <a:ext cx="123623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流程</a:t>
            </a:r>
            <a:r>
              <a:rPr lang="en-US" altLang="zh-CN" dirty="0" smtClean="0"/>
              <a:t>&amp;IT</a:t>
            </a:r>
            <a:r>
              <a:rPr lang="zh-CN" altLang="en-US" dirty="0" smtClean="0"/>
              <a:t>部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 L1-L3</a:t>
            </a:r>
            <a:r>
              <a:rPr lang="zh-CN" altLang="en-US" sz="2400" b="1" dirty="0" smtClean="0">
                <a:latin typeface="+mj-ea"/>
                <a:ea typeface="+mj-ea"/>
              </a:rPr>
              <a:t>流程总体架构（</a:t>
            </a:r>
            <a:r>
              <a:rPr lang="en-US" altLang="zh-CN" sz="2400" b="1" dirty="0">
                <a:latin typeface="+mj-ea"/>
                <a:ea typeface="+mj-ea"/>
              </a:rPr>
              <a:t>TO-BE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4146550" y="1341438"/>
            <a:ext cx="2806700" cy="457200"/>
          </a:xfrm>
          <a:prstGeom prst="rect">
            <a:avLst/>
          </a:prstGeom>
          <a:solidFill>
            <a:srgbClr val="FFB8B8"/>
          </a:solidFill>
          <a:ln w="28575" algn="ctr">
            <a:solidFill>
              <a:schemeClr val="bg1">
                <a:lumMod val="50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执行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7119938" y="1341438"/>
            <a:ext cx="1471612" cy="45720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bg1">
                <a:lumMod val="50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管理</a:t>
            </a:r>
          </a:p>
        </p:txBody>
      </p:sp>
      <p:sp>
        <p:nvSpPr>
          <p:cNvPr id="38" name="Rectangle 70"/>
          <p:cNvSpPr>
            <a:spLocks noChangeArrowheads="1"/>
          </p:cNvSpPr>
          <p:nvPr/>
        </p:nvSpPr>
        <p:spPr bwMode="auto">
          <a:xfrm>
            <a:off x="8728076" y="1341438"/>
            <a:ext cx="1427163" cy="457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1">
                <a:lumMod val="50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运营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671639" y="1341438"/>
            <a:ext cx="2332037" cy="457200"/>
          </a:xfrm>
          <a:prstGeom prst="rect">
            <a:avLst/>
          </a:prstGeom>
          <a:solidFill>
            <a:srgbClr val="0066CC"/>
          </a:solidFill>
          <a:ln w="28575" algn="ctr">
            <a:solidFill>
              <a:schemeClr val="bg1">
                <a:lumMod val="50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华文细黑" pitchFamily="2" charset="-122"/>
              </a:rPr>
              <a:t>战略</a:t>
            </a:r>
          </a:p>
        </p:txBody>
      </p:sp>
      <p:sp>
        <p:nvSpPr>
          <p:cNvPr id="40" name="Chevron 8"/>
          <p:cNvSpPr>
            <a:spLocks noChangeArrowheads="1"/>
          </p:cNvSpPr>
          <p:nvPr/>
        </p:nvSpPr>
        <p:spPr bwMode="auto">
          <a:xfrm>
            <a:off x="1651000" y="1909764"/>
            <a:ext cx="1214438" cy="1800225"/>
          </a:xfrm>
          <a:prstGeom prst="chevron">
            <a:avLst>
              <a:gd name="adj" fmla="val 9829"/>
            </a:avLst>
          </a:prstGeom>
          <a:solidFill>
            <a:srgbClr val="0070C0"/>
          </a:solidFill>
          <a:ln w="952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华文细黑" pitchFamily="2" charset="-122"/>
              </a:rPr>
              <a:t>制定</a:t>
            </a:r>
          </a:p>
          <a:p>
            <a:pPr algn="ctr"/>
            <a:r>
              <a:rPr lang="zh-CN" altLang="en-US">
                <a:solidFill>
                  <a:srgbClr val="FFFFFF"/>
                </a:solidFill>
                <a:latin typeface="华文细黑" pitchFamily="2" charset="-122"/>
              </a:rPr>
              <a:t>战略规划</a:t>
            </a:r>
          </a:p>
        </p:txBody>
      </p:sp>
      <p:sp>
        <p:nvSpPr>
          <p:cNvPr id="41" name="Chevron 9"/>
          <p:cNvSpPr>
            <a:spLocks noChangeArrowheads="1"/>
          </p:cNvSpPr>
          <p:nvPr/>
        </p:nvSpPr>
        <p:spPr bwMode="auto">
          <a:xfrm>
            <a:off x="2819401" y="1909764"/>
            <a:ext cx="1216025" cy="1800225"/>
          </a:xfrm>
          <a:prstGeom prst="chevron">
            <a:avLst>
              <a:gd name="adj" fmla="val 9829"/>
            </a:avLst>
          </a:prstGeom>
          <a:solidFill>
            <a:srgbClr val="0070C0"/>
          </a:solidFill>
          <a:ln w="952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>
              <a:spcAft>
                <a:spcPts val="600"/>
              </a:spcAft>
            </a:pPr>
            <a:r>
              <a:rPr lang="zh-CN" altLang="en-US">
                <a:solidFill>
                  <a:srgbClr val="FFFFFF"/>
                </a:solidFill>
                <a:latin typeface="华文细黑" pitchFamily="2" charset="-122"/>
              </a:rPr>
              <a:t>制定</a:t>
            </a:r>
            <a:br>
              <a:rPr lang="zh-CN" altLang="en-US">
                <a:solidFill>
                  <a:srgbClr val="FFFFFF"/>
                </a:solidFill>
                <a:latin typeface="华文细黑" pitchFamily="2" charset="-122"/>
              </a:rPr>
            </a:br>
            <a:r>
              <a:rPr lang="zh-CN" altLang="en-US">
                <a:solidFill>
                  <a:srgbClr val="FFFFFF"/>
                </a:solidFill>
                <a:latin typeface="华文细黑" pitchFamily="2" charset="-122"/>
              </a:rPr>
              <a:t>业务计划</a:t>
            </a:r>
          </a:p>
        </p:txBody>
      </p:sp>
      <p:sp>
        <p:nvSpPr>
          <p:cNvPr id="42" name="Chevron 10"/>
          <p:cNvSpPr/>
          <p:nvPr/>
        </p:nvSpPr>
        <p:spPr>
          <a:xfrm>
            <a:off x="4146551" y="1927225"/>
            <a:ext cx="2816225" cy="514350"/>
          </a:xfrm>
          <a:prstGeom prst="chevron">
            <a:avLst>
              <a:gd name="adj" fmla="val 98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管理线索</a:t>
            </a:r>
          </a:p>
        </p:txBody>
      </p:sp>
      <p:sp>
        <p:nvSpPr>
          <p:cNvPr id="43" name="Chevron 12"/>
          <p:cNvSpPr/>
          <p:nvPr/>
        </p:nvSpPr>
        <p:spPr>
          <a:xfrm>
            <a:off x="4146551" y="2559050"/>
            <a:ext cx="2816225" cy="514350"/>
          </a:xfrm>
          <a:prstGeom prst="chevron">
            <a:avLst>
              <a:gd name="adj" fmla="val 98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</a:rPr>
              <a:t>管理机会点</a:t>
            </a:r>
          </a:p>
        </p:txBody>
      </p:sp>
      <p:sp>
        <p:nvSpPr>
          <p:cNvPr id="44" name="Chevron 13"/>
          <p:cNvSpPr/>
          <p:nvPr/>
        </p:nvSpPr>
        <p:spPr>
          <a:xfrm>
            <a:off x="4146551" y="3192463"/>
            <a:ext cx="2816225" cy="514350"/>
          </a:xfrm>
          <a:prstGeom prst="chevron">
            <a:avLst>
              <a:gd name="adj" fmla="val 98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管理合同执行</a:t>
            </a:r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7119938" y="2852738"/>
            <a:ext cx="1473200" cy="842962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管理授权和行权</a:t>
            </a: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8712200" y="1917700"/>
            <a:ext cx="1474788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F7F7F"/>
            </a:solidFill>
            <a:prstDash val="dash"/>
            <a:round/>
          </a:ln>
        </p:spPr>
        <p:txBody>
          <a:bodyPr lIns="0" rIns="0" anchor="ctr"/>
          <a:lstStyle/>
          <a:p>
            <a:pPr algn="ctr"/>
            <a:r>
              <a:rPr lang="zh-CN" altLang="en-US">
                <a:solidFill>
                  <a:srgbClr val="C0C0C0"/>
                </a:solidFill>
                <a:latin typeface="华文细黑" pitchFamily="2" charset="-122"/>
              </a:rPr>
              <a:t>管理客户群</a:t>
            </a: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8712200" y="2852738"/>
            <a:ext cx="1474788" cy="838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round/>
          </a:ln>
        </p:spPr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</a:rPr>
              <a:t>管理项目群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7110414" y="1917700"/>
            <a:ext cx="1474787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F7F7F"/>
            </a:solidFill>
            <a:prstDash val="dash"/>
            <a:round/>
          </a:ln>
        </p:spPr>
        <p:txBody>
          <a:bodyPr lIns="0" rIns="0" anchor="ctr"/>
          <a:lstStyle/>
          <a:p>
            <a:pPr algn="ctr"/>
            <a:r>
              <a:rPr lang="zh-CN" altLang="en-US">
                <a:solidFill>
                  <a:srgbClr val="C0C0C0"/>
                </a:solidFill>
                <a:latin typeface="华文细黑" pitchFamily="2" charset="-122"/>
              </a:rPr>
              <a:t>业务政策和规则</a:t>
            </a:r>
          </a:p>
        </p:txBody>
      </p:sp>
      <p:sp>
        <p:nvSpPr>
          <p:cNvPr id="71" name="Chevron 38"/>
          <p:cNvSpPr>
            <a:spLocks noChangeArrowheads="1"/>
          </p:cNvSpPr>
          <p:nvPr/>
        </p:nvSpPr>
        <p:spPr bwMode="auto">
          <a:xfrm>
            <a:off x="1612900" y="3860801"/>
            <a:ext cx="8574088" cy="3603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>
              <a:spcAft>
                <a:spcPts val="600"/>
              </a:spcAft>
            </a:pPr>
            <a:r>
              <a:rPr lang="zh-CN" altLang="en-US">
                <a:latin typeface="华文细黑" pitchFamily="2" charset="-122"/>
              </a:rPr>
              <a:t>使能</a:t>
            </a:r>
            <a:endParaRPr lang="en-US" altLang="zh-CN">
              <a:latin typeface="华文细黑" pitchFamily="2" charset="-122"/>
            </a:endParaRPr>
          </a:p>
        </p:txBody>
      </p:sp>
      <p:sp>
        <p:nvSpPr>
          <p:cNvPr id="72" name="Chevron 38"/>
          <p:cNvSpPr>
            <a:spLocks noChangeArrowheads="1"/>
          </p:cNvSpPr>
          <p:nvPr/>
        </p:nvSpPr>
        <p:spPr bwMode="auto">
          <a:xfrm>
            <a:off x="1604964" y="4270375"/>
            <a:ext cx="3005137" cy="311150"/>
          </a:xfrm>
          <a:prstGeom prst="rect">
            <a:avLst/>
          </a:prstGeom>
          <a:solidFill>
            <a:srgbClr val="CCECFF"/>
          </a:solidFill>
          <a:ln w="3175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>
              <a:spcAft>
                <a:spcPts val="600"/>
              </a:spcAft>
            </a:pPr>
            <a:r>
              <a:rPr lang="zh-CN" altLang="en-US">
                <a:latin typeface="华文细黑" pitchFamily="2" charset="-122"/>
              </a:rPr>
              <a:t>管理合同生命周期</a:t>
            </a:r>
            <a:endParaRPr lang="en-US" altLang="zh-CN">
              <a:latin typeface="华文细黑" pitchFamily="2" charset="-122"/>
            </a:endParaRPr>
          </a:p>
        </p:txBody>
      </p:sp>
      <p:sp>
        <p:nvSpPr>
          <p:cNvPr id="73" name="Chevron 38"/>
          <p:cNvSpPr>
            <a:spLocks noChangeArrowheads="1"/>
          </p:cNvSpPr>
          <p:nvPr/>
        </p:nvSpPr>
        <p:spPr bwMode="auto">
          <a:xfrm>
            <a:off x="4770439" y="4270376"/>
            <a:ext cx="2505075" cy="303213"/>
          </a:xfrm>
          <a:prstGeom prst="rect">
            <a:avLst/>
          </a:prstGeom>
          <a:solidFill>
            <a:srgbClr val="CCECFF"/>
          </a:solidFill>
          <a:ln w="3175" algn="ctr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algn="ctr">
              <a:spcAft>
                <a:spcPts val="600"/>
              </a:spcAft>
            </a:pPr>
            <a:r>
              <a:rPr lang="zh-CN" altLang="en-US">
                <a:latin typeface="华文细黑" pitchFamily="2" charset="-122"/>
              </a:rPr>
              <a:t>管理项目</a:t>
            </a:r>
            <a:endParaRPr lang="en-US" altLang="zh-CN">
              <a:latin typeface="华文细黑" pitchFamily="2" charset="-122"/>
            </a:endParaRPr>
          </a:p>
        </p:txBody>
      </p:sp>
      <p:sp>
        <p:nvSpPr>
          <p:cNvPr id="74" name="Chevron 38"/>
          <p:cNvSpPr>
            <a:spLocks noChangeArrowheads="1"/>
          </p:cNvSpPr>
          <p:nvPr/>
        </p:nvSpPr>
        <p:spPr bwMode="auto">
          <a:xfrm>
            <a:off x="7391401" y="4270375"/>
            <a:ext cx="2803525" cy="3111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F7F7F"/>
            </a:solidFill>
            <a:prstDash val="dash"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>
                <a:solidFill>
                  <a:srgbClr val="C0C0C0"/>
                </a:solidFill>
                <a:latin typeface="华文细黑" pitchFamily="2" charset="-122"/>
              </a:rPr>
              <a:t>持续改进</a:t>
            </a:r>
            <a:endParaRPr lang="en-US" altLang="zh-CN">
              <a:solidFill>
                <a:srgbClr val="C0C0C0"/>
              </a:solidFill>
              <a:latin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78105"/>
            <a:ext cx="9963785" cy="73850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IT</a:t>
            </a:r>
            <a:r>
              <a:rPr lang="zh-CN" altLang="en-US" sz="2400" b="1" dirty="0">
                <a:latin typeface="+mj-ea"/>
                <a:ea typeface="+mj-ea"/>
              </a:rPr>
              <a:t>系统对</a:t>
            </a:r>
            <a:r>
              <a:rPr lang="en-US" altLang="zh-CN" sz="2400" b="1" dirty="0">
                <a:latin typeface="+mj-ea"/>
                <a:ea typeface="+mj-ea"/>
              </a:rPr>
              <a:t>CRM</a:t>
            </a:r>
            <a:r>
              <a:rPr lang="zh-CN" altLang="en-US" sz="2400" b="1" dirty="0">
                <a:latin typeface="+mj-ea"/>
                <a:ea typeface="+mj-ea"/>
              </a:rPr>
              <a:t>领域（含</a:t>
            </a:r>
            <a:r>
              <a:rPr lang="en-US" altLang="zh-CN" sz="2400" b="1" dirty="0">
                <a:latin typeface="+mj-ea"/>
                <a:ea typeface="+mj-ea"/>
              </a:rPr>
              <a:t>LTC</a:t>
            </a:r>
            <a:r>
              <a:rPr lang="zh-CN" altLang="en-US" sz="2400" b="1" dirty="0">
                <a:latin typeface="+mj-ea"/>
                <a:ea typeface="+mj-ea"/>
              </a:rPr>
              <a:t>流程、</a:t>
            </a:r>
            <a:r>
              <a:rPr lang="en-US" altLang="zh-CN" sz="2400" b="1" dirty="0">
                <a:latin typeface="+mj-ea"/>
                <a:ea typeface="+mj-ea"/>
              </a:rPr>
              <a:t>MTL</a:t>
            </a:r>
            <a:r>
              <a:rPr lang="zh-CN" altLang="en-US" sz="2400" b="1" dirty="0">
                <a:latin typeface="+mj-ea"/>
                <a:ea typeface="+mj-ea"/>
              </a:rPr>
              <a:t>流程）各环节业务活动支撑率约</a:t>
            </a:r>
            <a:r>
              <a:rPr lang="en-US" altLang="zh-CN" sz="2400" b="1" dirty="0">
                <a:latin typeface="+mj-ea"/>
                <a:ea typeface="+mj-ea"/>
              </a:rPr>
              <a:t>70%</a:t>
            </a:r>
            <a:r>
              <a:rPr lang="zh-CN" altLang="en-US" sz="2400" b="1" dirty="0">
                <a:latin typeface="+mj-ea"/>
                <a:ea typeface="+mj-ea"/>
              </a:rPr>
              <a:t>，仍</a:t>
            </a:r>
            <a:r>
              <a:rPr lang="zh-CN" altLang="en-US" sz="2400" b="1" dirty="0" smtClean="0">
                <a:latin typeface="+mj-ea"/>
                <a:ea typeface="+mj-ea"/>
              </a:rPr>
              <a:t>有</a:t>
            </a:r>
            <a:r>
              <a:rPr lang="en-US" altLang="zh-CN" sz="2400" b="1" dirty="0" smtClean="0">
                <a:latin typeface="+mj-ea"/>
                <a:ea typeface="+mj-ea"/>
              </a:rPr>
              <a:t>11</a:t>
            </a:r>
            <a:r>
              <a:rPr lang="zh-CN" altLang="en-US" sz="2400" b="1" dirty="0" smtClean="0">
                <a:latin typeface="+mj-ea"/>
                <a:ea typeface="+mj-ea"/>
              </a:rPr>
              <a:t>个关键业务缺少</a:t>
            </a:r>
            <a:r>
              <a:rPr lang="en-US" altLang="zh-CN" sz="2400" b="1" dirty="0" smtClean="0">
                <a:latin typeface="+mj-ea"/>
                <a:ea typeface="+mj-ea"/>
              </a:rPr>
              <a:t>IT</a:t>
            </a:r>
            <a:r>
              <a:rPr lang="zh-CN" altLang="en-US" sz="2400" b="1" dirty="0" smtClean="0">
                <a:latin typeface="+mj-ea"/>
                <a:ea typeface="+mj-ea"/>
              </a:rPr>
              <a:t>支撑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9220" y="1056640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L1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9220" y="1641475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L2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9220" y="2317115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L3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688975" y="1008380"/>
            <a:ext cx="3785833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110" b="1" dirty="0" smtClean="0">
                <a:solidFill>
                  <a:schemeClr val="bg1"/>
                </a:solidFill>
              </a:rPr>
              <a:t>2.0 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市场到线索（</a:t>
            </a:r>
            <a:r>
              <a:rPr lang="en-US" altLang="zh-CN" sz="2110" b="1" dirty="0" smtClean="0">
                <a:solidFill>
                  <a:schemeClr val="bg1"/>
                </a:solidFill>
              </a:rPr>
              <a:t>MTL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687070" y="1646474"/>
            <a:ext cx="814705" cy="576000"/>
          </a:xfrm>
          <a:prstGeom prst="roundRect">
            <a:avLst>
              <a:gd name="adj" fmla="val 189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/>
              <a:t>2.1 </a:t>
            </a:r>
            <a:r>
              <a:rPr lang="zh-CN" altLang="en-US" sz="900" b="1" dirty="0" smtClean="0"/>
              <a:t>市场洞察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87070" y="2324131"/>
            <a:ext cx="814705" cy="400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2.1.1 </a:t>
            </a:r>
            <a:r>
              <a:rPr lang="zh-CN" altLang="en-US" sz="900" dirty="0" smtClean="0"/>
              <a:t>海能达行业数据</a:t>
            </a:r>
            <a:endParaRPr lang="zh-CN" altLang="en-US" sz="9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687070" y="2844009"/>
            <a:ext cx="814705" cy="400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2.1.2 </a:t>
            </a:r>
            <a:r>
              <a:rPr lang="zh-CN" altLang="en-US" sz="900" dirty="0" smtClean="0"/>
              <a:t>全行业数据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687070" y="3353237"/>
            <a:ext cx="814705" cy="400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2.1.3 </a:t>
            </a:r>
            <a:r>
              <a:rPr lang="zh-CN" altLang="en-US" sz="900" dirty="0" smtClean="0"/>
              <a:t>友商信息</a:t>
            </a:r>
            <a:endParaRPr lang="zh-CN" altLang="en-US" sz="900" dirty="0"/>
          </a:p>
        </p:txBody>
      </p:sp>
      <p:sp>
        <p:nvSpPr>
          <p:cNvPr id="103" name="圆角矩形 102"/>
          <p:cNvSpPr/>
          <p:nvPr/>
        </p:nvSpPr>
        <p:spPr bwMode="auto">
          <a:xfrm>
            <a:off x="1678081" y="1646474"/>
            <a:ext cx="864000" cy="576000"/>
          </a:xfrm>
          <a:prstGeom prst="roundRect">
            <a:avLst>
              <a:gd name="adj" fmla="val 1017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/>
              <a:t>2.2 </a:t>
            </a:r>
            <a:r>
              <a:rPr lang="zh-CN" altLang="en-US" sz="900" b="1" dirty="0"/>
              <a:t>市场管理</a:t>
            </a:r>
          </a:p>
        </p:txBody>
      </p:sp>
      <p:sp>
        <p:nvSpPr>
          <p:cNvPr id="104" name="矩形 103"/>
          <p:cNvSpPr/>
          <p:nvPr/>
        </p:nvSpPr>
        <p:spPr bwMode="auto">
          <a:xfrm>
            <a:off x="1678081" y="2324131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2.2.1 </a:t>
            </a:r>
            <a:r>
              <a:rPr lang="zh-CN" altLang="en-US" sz="900" dirty="0" smtClean="0"/>
              <a:t>经销商管理</a:t>
            </a:r>
            <a:endParaRPr lang="zh-CN" altLang="en-US" sz="900" dirty="0"/>
          </a:p>
        </p:txBody>
      </p:sp>
      <p:sp>
        <p:nvSpPr>
          <p:cNvPr id="105" name="矩形 104"/>
          <p:cNvSpPr/>
          <p:nvPr/>
        </p:nvSpPr>
        <p:spPr bwMode="auto">
          <a:xfrm>
            <a:off x="1678081" y="2844009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2.2.2 </a:t>
            </a:r>
            <a:r>
              <a:rPr lang="zh-CN" altLang="en-US" sz="900" dirty="0" smtClean="0"/>
              <a:t>市场基金管理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3660103" y="1646474"/>
            <a:ext cx="864000" cy="576000"/>
          </a:xfrm>
          <a:prstGeom prst="roundRect">
            <a:avLst>
              <a:gd name="adj" fmla="val 3230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sym typeface="+mn-ea"/>
              </a:rPr>
              <a:t>2.4 </a:t>
            </a:r>
            <a:r>
              <a:rPr lang="zh-CN" altLang="en-US" sz="900" b="1" dirty="0" smtClean="0">
                <a:solidFill>
                  <a:schemeClr val="tx1"/>
                </a:solidFill>
                <a:sym typeface="+mn-ea"/>
              </a:rPr>
              <a:t>产生线索</a:t>
            </a:r>
            <a:endParaRPr lang="zh-CN" altLang="en-US" sz="9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665031" y="2324131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.1 营销自动化</a:t>
            </a:r>
            <a:endParaRPr lang="zh-CN" altLang="en-US" sz="900" dirty="0"/>
          </a:p>
        </p:txBody>
      </p:sp>
      <p:sp>
        <p:nvSpPr>
          <p:cNvPr id="122" name="矩形 121"/>
          <p:cNvSpPr/>
          <p:nvPr/>
        </p:nvSpPr>
        <p:spPr bwMode="auto">
          <a:xfrm>
            <a:off x="3665031" y="2844009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.2 广告推广管理</a:t>
            </a:r>
            <a:endParaRPr lang="zh-CN" altLang="en-US" sz="900" dirty="0"/>
          </a:p>
        </p:txBody>
      </p:sp>
      <p:sp>
        <p:nvSpPr>
          <p:cNvPr id="126" name="圆角矩形 125"/>
          <p:cNvSpPr/>
          <p:nvPr/>
        </p:nvSpPr>
        <p:spPr bwMode="auto">
          <a:xfrm>
            <a:off x="2669092" y="1646474"/>
            <a:ext cx="864000" cy="576000"/>
          </a:xfrm>
          <a:prstGeom prst="roundRect">
            <a:avLst>
              <a:gd name="adj" fmla="val 23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2.3 </a:t>
            </a:r>
            <a:r>
              <a:rPr lang="zh-CN" altLang="en-US" sz="900" b="1" dirty="0" smtClean="0">
                <a:solidFill>
                  <a:schemeClr val="tx1"/>
                </a:solidFill>
              </a:rPr>
              <a:t>营销赋能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660987" y="2324131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2.3.1 </a:t>
            </a:r>
            <a:r>
              <a:rPr lang="zh-CN" altLang="en-US" sz="900" dirty="0"/>
              <a:t>核心</a:t>
            </a:r>
            <a:r>
              <a:rPr lang="zh-CN" altLang="en-US" sz="900" dirty="0" smtClean="0"/>
              <a:t>触点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2660987" y="2844009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.2 社媒平台</a:t>
            </a:r>
            <a:endParaRPr lang="zh-CN" altLang="en-US" sz="900" dirty="0"/>
          </a:p>
        </p:txBody>
      </p:sp>
      <p:sp>
        <p:nvSpPr>
          <p:cNvPr id="129" name="矩形 128"/>
          <p:cNvSpPr/>
          <p:nvPr/>
        </p:nvSpPr>
        <p:spPr bwMode="auto">
          <a:xfrm>
            <a:off x="2660987" y="3353237"/>
            <a:ext cx="8280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2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.3 销售赋能工具</a:t>
            </a:r>
            <a:endParaRPr lang="zh-CN" altLang="en-US" sz="9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71749" y="4876057"/>
            <a:ext cx="2067689" cy="1685829"/>
            <a:chOff x="9593193" y="4882612"/>
            <a:chExt cx="1859667" cy="1685829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9593193" y="5021273"/>
              <a:ext cx="1859667" cy="1547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4AAAC4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9823508" y="5164633"/>
              <a:ext cx="290744" cy="106698"/>
            </a:xfrm>
            <a:prstGeom prst="roundRect">
              <a:avLst>
                <a:gd name="adj" fmla="val 1894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192353" y="5103998"/>
              <a:ext cx="640776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L2-</a:t>
              </a:r>
              <a:r>
                <a:rPr lang="zh-CN" altLang="en-US" sz="1200" dirty="0" smtClean="0"/>
                <a:t>战略</a:t>
              </a: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9823508" y="5380379"/>
              <a:ext cx="290744" cy="106698"/>
            </a:xfrm>
            <a:prstGeom prst="roundRect">
              <a:avLst>
                <a:gd name="adj" fmla="val 1017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9823508" y="5644701"/>
              <a:ext cx="290744" cy="106698"/>
            </a:xfrm>
            <a:prstGeom prst="roundRect">
              <a:avLst>
                <a:gd name="adj" fmla="val 2192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100" b="1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9823508" y="5860917"/>
              <a:ext cx="290744" cy="106698"/>
            </a:xfrm>
            <a:prstGeom prst="roundRect">
              <a:avLst>
                <a:gd name="adj" fmla="val 218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9823508" y="6076662"/>
              <a:ext cx="290744" cy="106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endParaRPr lang="zh-CN" altLang="en-US" sz="1100" dirty="0"/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823508" y="6292878"/>
              <a:ext cx="290744" cy="1066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endParaRPr lang="zh-CN" altLang="en-US" sz="11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0192353" y="5319744"/>
              <a:ext cx="640776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L2-</a:t>
              </a:r>
              <a:r>
                <a:rPr lang="zh-CN" altLang="en-US" sz="1200" dirty="0"/>
                <a:t>执行</a:t>
              </a:r>
              <a:endParaRPr lang="zh-CN" altLang="en-US" sz="1200" dirty="0" smtClean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192353" y="5602397"/>
              <a:ext cx="640776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L2-</a:t>
              </a:r>
              <a:r>
                <a:rPr lang="zh-CN" altLang="en-US" sz="1200" dirty="0"/>
                <a:t>运营</a:t>
              </a:r>
              <a:endParaRPr lang="zh-CN" altLang="en-US" sz="1200" dirty="0" smtClean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194633" y="5819083"/>
              <a:ext cx="640776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L2-</a:t>
              </a:r>
              <a:r>
                <a:rPr lang="zh-CN" altLang="en-US" sz="1200" dirty="0"/>
                <a:t>使能</a:t>
              </a:r>
              <a:endParaRPr lang="zh-CN" altLang="en-US" sz="1200" dirty="0" smtClean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209455" y="6008977"/>
              <a:ext cx="640776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L3-</a:t>
              </a:r>
              <a:r>
                <a:rPr lang="zh-CN" altLang="en-US" sz="1200" dirty="0" smtClean="0"/>
                <a:t>流程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225988" y="6233184"/>
              <a:ext cx="917267" cy="20493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200" dirty="0" smtClean="0"/>
                <a:t>L3-</a:t>
              </a:r>
              <a:r>
                <a:rPr lang="zh-CN" altLang="en-US" sz="1200" dirty="0"/>
                <a:t>调用流程</a:t>
              </a:r>
              <a:endParaRPr lang="zh-CN" altLang="en-US" sz="1200" dirty="0" smtClean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832059" y="4882612"/>
              <a:ext cx="442386" cy="20493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rtlCol="0">
              <a:spAutoFit/>
            </a:bodyPr>
            <a:lstStyle/>
            <a:p>
              <a:r>
                <a:rPr lang="zh-CN" altLang="en-US" sz="1200" dirty="0" smtClean="0"/>
                <a:t>图例</a:t>
              </a:r>
            </a:p>
          </p:txBody>
        </p:sp>
      </p:grpSp>
      <p:sp>
        <p:nvSpPr>
          <p:cNvPr id="91" name="圆角矩形 90"/>
          <p:cNvSpPr/>
          <p:nvPr/>
        </p:nvSpPr>
        <p:spPr bwMode="auto">
          <a:xfrm>
            <a:off x="4598632" y="978176"/>
            <a:ext cx="7413625" cy="525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110" b="1" dirty="0" smtClean="0">
                <a:solidFill>
                  <a:schemeClr val="bg1"/>
                </a:solidFill>
              </a:rPr>
              <a:t>3.0 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从线索到回款 （</a:t>
            </a:r>
            <a:r>
              <a:rPr lang="en-US" altLang="zh-CN" sz="2110" b="1" dirty="0" smtClean="0">
                <a:solidFill>
                  <a:schemeClr val="bg1"/>
                </a:solidFill>
              </a:rPr>
              <a:t>LTC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2" name="圆角矩形 91"/>
          <p:cNvSpPr/>
          <p:nvPr/>
        </p:nvSpPr>
        <p:spPr bwMode="auto">
          <a:xfrm>
            <a:off x="6688307" y="1646474"/>
            <a:ext cx="960647" cy="576000"/>
          </a:xfrm>
          <a:prstGeom prst="roundRect">
            <a:avLst>
              <a:gd name="adj" fmla="val 23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3.2 </a:t>
            </a:r>
            <a:r>
              <a:rPr lang="zh-CN" altLang="en-US" sz="900" b="1" dirty="0">
                <a:solidFill>
                  <a:schemeClr val="tx1"/>
                </a:solidFill>
              </a:rPr>
              <a:t>从商机到订单（项目）</a:t>
            </a:r>
          </a:p>
        </p:txBody>
      </p:sp>
      <p:sp>
        <p:nvSpPr>
          <p:cNvPr id="93" name="矩形 92"/>
          <p:cNvSpPr/>
          <p:nvPr/>
        </p:nvSpPr>
        <p:spPr bwMode="auto">
          <a:xfrm>
            <a:off x="6691283" y="23241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3.2.1 </a:t>
            </a:r>
            <a:r>
              <a:rPr lang="zh-CN" altLang="en-US" sz="900" dirty="0" smtClean="0"/>
              <a:t>业务机会信息收集</a:t>
            </a:r>
          </a:p>
        </p:txBody>
      </p:sp>
      <p:sp>
        <p:nvSpPr>
          <p:cNvPr id="94" name="矩形 93"/>
          <p:cNvSpPr/>
          <p:nvPr/>
        </p:nvSpPr>
        <p:spPr bwMode="auto">
          <a:xfrm>
            <a:off x="6691283" y="284400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2需求确认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6691283" y="335323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3标前引导与解决方案确认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6691283" y="385965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4投标</a:t>
            </a:r>
          </a:p>
        </p:txBody>
      </p:sp>
      <p:sp>
        <p:nvSpPr>
          <p:cNvPr id="97" name="矩形 96"/>
          <p:cNvSpPr/>
          <p:nvPr/>
        </p:nvSpPr>
        <p:spPr bwMode="auto">
          <a:xfrm>
            <a:off x="6691283" y="4364932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5商务谈判</a:t>
            </a:r>
          </a:p>
        </p:txBody>
      </p:sp>
      <p:sp>
        <p:nvSpPr>
          <p:cNvPr id="98" name="矩形 97"/>
          <p:cNvSpPr/>
          <p:nvPr/>
        </p:nvSpPr>
        <p:spPr bwMode="auto">
          <a:xfrm>
            <a:off x="6691283" y="486401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6签订合同</a:t>
            </a:r>
          </a:p>
        </p:txBody>
      </p:sp>
      <p:sp>
        <p:nvSpPr>
          <p:cNvPr id="99" name="圆角矩形 98"/>
          <p:cNvSpPr/>
          <p:nvPr/>
        </p:nvSpPr>
        <p:spPr bwMode="auto">
          <a:xfrm>
            <a:off x="7755227" y="1646474"/>
            <a:ext cx="960647" cy="576000"/>
          </a:xfrm>
          <a:prstGeom prst="roundRect">
            <a:avLst>
              <a:gd name="adj" fmla="val 3230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sym typeface="+mn-ea"/>
              </a:rPr>
              <a:t>3.3 </a:t>
            </a:r>
            <a:r>
              <a:rPr lang="zh-CN" altLang="en-US" sz="900" b="1" dirty="0">
                <a:solidFill>
                  <a:schemeClr val="tx1"/>
                </a:solidFill>
                <a:sym typeface="+mn-ea"/>
              </a:rPr>
              <a:t>从商机到订单（渠道）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7759782" y="23241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3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1确定机会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7759782" y="284400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3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2渠道伙伴管理</a:t>
            </a:r>
          </a:p>
        </p:txBody>
      </p:sp>
      <p:sp>
        <p:nvSpPr>
          <p:cNvPr id="107" name="矩形 106"/>
          <p:cNvSpPr/>
          <p:nvPr/>
        </p:nvSpPr>
        <p:spPr bwMode="auto">
          <a:xfrm>
            <a:off x="7759782" y="335323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 smtClean="0"/>
              <a:t>3.</a:t>
            </a:r>
            <a:r>
              <a:rPr lang="en-US" altLang="zh-CN" sz="900" dirty="0"/>
              <a:t>3</a:t>
            </a:r>
            <a:r>
              <a:rPr lang="zh-CN" altLang="en-US" sz="900" dirty="0" smtClean="0"/>
              <a:t>.3谈判及签订经销商协议</a:t>
            </a:r>
          </a:p>
        </p:txBody>
      </p:sp>
      <p:sp>
        <p:nvSpPr>
          <p:cNvPr id="108" name="矩形 107"/>
          <p:cNvSpPr/>
          <p:nvPr/>
        </p:nvSpPr>
        <p:spPr bwMode="auto">
          <a:xfrm>
            <a:off x="7759782" y="385965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3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4渠道订单管理</a:t>
            </a:r>
          </a:p>
        </p:txBody>
      </p:sp>
      <p:sp>
        <p:nvSpPr>
          <p:cNvPr id="109" name="圆角矩形 108"/>
          <p:cNvSpPr/>
          <p:nvPr/>
        </p:nvSpPr>
        <p:spPr bwMode="auto">
          <a:xfrm>
            <a:off x="4554467" y="1646474"/>
            <a:ext cx="960647" cy="576000"/>
          </a:xfrm>
          <a:prstGeom prst="roundRect">
            <a:avLst>
              <a:gd name="adj" fmla="val 189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zh-CN" altLang="en-US" sz="900" b="1" dirty="0" smtClean="0"/>
              <a:t>管理战略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554467" y="23241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 smtClean="0"/>
              <a:t>理解客户</a:t>
            </a:r>
            <a:endParaRPr lang="zh-CN" altLang="en-US" sz="900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4554467" y="284400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 </a:t>
            </a:r>
            <a:r>
              <a:rPr lang="zh-CN" altLang="en-US" sz="900" dirty="0" smtClean="0"/>
              <a:t>制定战略规划</a:t>
            </a:r>
          </a:p>
        </p:txBody>
      </p:sp>
      <p:sp>
        <p:nvSpPr>
          <p:cNvPr id="112" name="矩形 111"/>
          <p:cNvSpPr/>
          <p:nvPr/>
        </p:nvSpPr>
        <p:spPr bwMode="auto">
          <a:xfrm>
            <a:off x="4554467" y="335323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 smtClean="0"/>
              <a:t>制定业务计划</a:t>
            </a:r>
            <a:endParaRPr lang="zh-CN" altLang="en-US" sz="900" dirty="0"/>
          </a:p>
        </p:txBody>
      </p:sp>
      <p:sp>
        <p:nvSpPr>
          <p:cNvPr id="113" name="矩形 112"/>
          <p:cNvSpPr/>
          <p:nvPr/>
        </p:nvSpPr>
        <p:spPr bwMode="auto">
          <a:xfrm>
            <a:off x="4554467" y="38674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 </a:t>
            </a:r>
            <a:r>
              <a:rPr lang="zh-CN" altLang="en-US" sz="900" dirty="0" smtClean="0"/>
              <a:t>执行与监控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4554467" y="4325440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 smtClean="0"/>
              <a:t>*评估规划执行绩效</a:t>
            </a:r>
          </a:p>
        </p:txBody>
      </p:sp>
      <p:sp>
        <p:nvSpPr>
          <p:cNvPr id="115" name="圆角矩形 114"/>
          <p:cNvSpPr/>
          <p:nvPr/>
        </p:nvSpPr>
        <p:spPr bwMode="auto">
          <a:xfrm>
            <a:off x="5621387" y="1646474"/>
            <a:ext cx="960647" cy="576000"/>
          </a:xfrm>
          <a:prstGeom prst="roundRect">
            <a:avLst>
              <a:gd name="adj" fmla="val 1017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3.1 </a:t>
            </a:r>
            <a:r>
              <a:rPr lang="zh-CN" altLang="en-US" sz="900" b="1" dirty="0" smtClean="0">
                <a:solidFill>
                  <a:schemeClr val="tx1"/>
                </a:solidFill>
              </a:rPr>
              <a:t>从线索到商机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621387" y="23241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3.1.1 </a:t>
            </a:r>
            <a:r>
              <a:rPr lang="zh-CN" altLang="en-US" sz="900" dirty="0"/>
              <a:t>线索 录入与培育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5621387" y="284400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 smtClean="0"/>
              <a:t>3.1.2 </a:t>
            </a:r>
            <a:r>
              <a:rPr lang="zh-CN" altLang="en-US" sz="900" dirty="0" smtClean="0"/>
              <a:t>线索转化</a:t>
            </a:r>
          </a:p>
        </p:txBody>
      </p:sp>
      <p:sp>
        <p:nvSpPr>
          <p:cNvPr id="118" name="圆角矩形 117"/>
          <p:cNvSpPr/>
          <p:nvPr/>
        </p:nvSpPr>
        <p:spPr bwMode="auto">
          <a:xfrm>
            <a:off x="8822147" y="1646474"/>
            <a:ext cx="960647" cy="576000"/>
          </a:xfrm>
          <a:prstGeom prst="roundRect">
            <a:avLst>
              <a:gd name="adj" fmla="val 159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3.4 </a:t>
            </a:r>
            <a:r>
              <a:rPr lang="zh-CN" altLang="en-US" sz="900" b="1" dirty="0" smtClean="0"/>
              <a:t>从订单到</a:t>
            </a:r>
            <a:r>
              <a:rPr lang="zh-CN" altLang="en-US" sz="900" b="1" dirty="0"/>
              <a:t>回款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830917" y="232413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4</a:t>
            </a:r>
            <a:r>
              <a:rPr lang="zh-CN" altLang="en-US" sz="900" dirty="0" smtClean="0"/>
              <a:t>.1管理合同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订单接收和确认</a:t>
            </a:r>
            <a:endParaRPr lang="zh-CN" altLang="en-US" sz="900" dirty="0"/>
          </a:p>
        </p:txBody>
      </p:sp>
      <p:sp>
        <p:nvSpPr>
          <p:cNvPr id="123" name="矩形 122"/>
          <p:cNvSpPr/>
          <p:nvPr/>
        </p:nvSpPr>
        <p:spPr bwMode="auto">
          <a:xfrm>
            <a:off x="8830917" y="335323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3 </a:t>
            </a:r>
            <a:r>
              <a:rPr lang="zh-CN" altLang="en-US" sz="900" dirty="0" smtClean="0"/>
              <a:t>管理开票和回款</a:t>
            </a:r>
            <a:endParaRPr lang="zh-CN" altLang="en-US" sz="900" dirty="0"/>
          </a:p>
        </p:txBody>
      </p:sp>
      <p:sp>
        <p:nvSpPr>
          <p:cNvPr id="124" name="矩形 123"/>
          <p:cNvSpPr/>
          <p:nvPr/>
        </p:nvSpPr>
        <p:spPr bwMode="auto">
          <a:xfrm>
            <a:off x="8830917" y="284400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900" dirty="0"/>
              <a:t>8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1 </a:t>
            </a:r>
            <a:r>
              <a:rPr lang="zh-CN" altLang="en-US" sz="900" dirty="0"/>
              <a:t>交付</a:t>
            </a:r>
            <a:r>
              <a:rPr lang="zh-CN" altLang="en-US" sz="900" dirty="0" smtClean="0"/>
              <a:t>服务</a:t>
            </a:r>
            <a:endParaRPr lang="zh-CN" altLang="en-US" sz="900" dirty="0"/>
          </a:p>
        </p:txBody>
      </p:sp>
      <p:sp>
        <p:nvSpPr>
          <p:cNvPr id="125" name="矩形 124"/>
          <p:cNvSpPr/>
          <p:nvPr/>
        </p:nvSpPr>
        <p:spPr bwMode="auto">
          <a:xfrm>
            <a:off x="8830917" y="3859659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管理</a:t>
            </a:r>
            <a:r>
              <a:rPr lang="zh-CN" altLang="en-US" sz="900" dirty="0"/>
              <a:t>合同/经销商协议变更</a:t>
            </a:r>
          </a:p>
        </p:txBody>
      </p:sp>
      <p:sp>
        <p:nvSpPr>
          <p:cNvPr id="130" name="矩形 129"/>
          <p:cNvSpPr/>
          <p:nvPr/>
        </p:nvSpPr>
        <p:spPr bwMode="auto">
          <a:xfrm>
            <a:off x="8830917" y="4364932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5 </a:t>
            </a:r>
            <a:r>
              <a:rPr lang="zh-CN" altLang="en-US" sz="900" dirty="0" smtClean="0"/>
              <a:t>管理风险和争议</a:t>
            </a:r>
            <a:endParaRPr lang="zh-CN" altLang="en-US" sz="900" dirty="0"/>
          </a:p>
        </p:txBody>
      </p:sp>
      <p:sp>
        <p:nvSpPr>
          <p:cNvPr id="131" name="矩形 130"/>
          <p:cNvSpPr/>
          <p:nvPr/>
        </p:nvSpPr>
        <p:spPr bwMode="auto">
          <a:xfrm>
            <a:off x="8830917" y="4864011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4</a:t>
            </a:r>
            <a:r>
              <a:rPr lang="zh-CN" altLang="en-US" sz="900" dirty="0" smtClean="0"/>
              <a:t>.</a:t>
            </a:r>
            <a:r>
              <a:rPr lang="en-US" altLang="zh-CN" sz="900" dirty="0" smtClean="0"/>
              <a:t>6 </a:t>
            </a:r>
            <a:r>
              <a:rPr lang="zh-CN" altLang="en-US" sz="900" dirty="0" smtClean="0"/>
              <a:t>关闭和评价合同</a:t>
            </a:r>
            <a:endParaRPr lang="zh-CN" altLang="en-US" sz="900" dirty="0"/>
          </a:p>
        </p:txBody>
      </p:sp>
      <p:sp>
        <p:nvSpPr>
          <p:cNvPr id="132" name="圆角矩形 131"/>
          <p:cNvSpPr/>
          <p:nvPr/>
        </p:nvSpPr>
        <p:spPr bwMode="auto">
          <a:xfrm>
            <a:off x="9889067" y="1637030"/>
            <a:ext cx="960647" cy="576000"/>
          </a:xfrm>
          <a:prstGeom prst="roundRect">
            <a:avLst>
              <a:gd name="adj" fmla="val 21922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sym typeface="+mn-ea"/>
              </a:rPr>
              <a:t>3.5 </a:t>
            </a:r>
            <a:r>
              <a:rPr lang="zh-CN" altLang="en-US" sz="900" b="1" dirty="0" smtClean="0">
                <a:solidFill>
                  <a:schemeClr val="tx1"/>
                </a:solidFill>
                <a:sym typeface="+mn-ea"/>
              </a:rPr>
              <a:t>管理项目</a:t>
            </a:r>
            <a:r>
              <a:rPr lang="zh-CN" altLang="en-US" sz="900" b="1" dirty="0">
                <a:sym typeface="+mn-ea"/>
              </a:rPr>
              <a:t>群</a:t>
            </a:r>
            <a:endParaRPr lang="zh-CN" altLang="en-US" sz="9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9889067" y="231468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5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1管理销售项目</a:t>
            </a:r>
          </a:p>
        </p:txBody>
      </p:sp>
      <p:sp>
        <p:nvSpPr>
          <p:cNvPr id="134" name="矩形 133"/>
          <p:cNvSpPr/>
          <p:nvPr/>
        </p:nvSpPr>
        <p:spPr bwMode="auto">
          <a:xfrm>
            <a:off x="9889067" y="2834565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5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管理交付项目</a:t>
            </a:r>
            <a:endParaRPr lang="zh-CN" altLang="en-US" sz="900" dirty="0"/>
          </a:p>
        </p:txBody>
      </p:sp>
      <p:sp>
        <p:nvSpPr>
          <p:cNvPr id="135" name="圆角矩形 134"/>
          <p:cNvSpPr/>
          <p:nvPr/>
        </p:nvSpPr>
        <p:spPr bwMode="auto">
          <a:xfrm>
            <a:off x="10955988" y="1637030"/>
            <a:ext cx="960647" cy="576000"/>
          </a:xfrm>
          <a:prstGeom prst="roundRect">
            <a:avLst>
              <a:gd name="adj" fmla="val 218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3.6 </a:t>
            </a:r>
            <a:r>
              <a:rPr lang="zh-CN" altLang="en-US" sz="900" b="1" dirty="0">
                <a:solidFill>
                  <a:schemeClr val="tx1"/>
                </a:solidFill>
              </a:rPr>
              <a:t>合同协议生命周期管理</a:t>
            </a:r>
          </a:p>
        </p:txBody>
      </p:sp>
      <p:sp>
        <p:nvSpPr>
          <p:cNvPr id="136" name="矩形 135"/>
          <p:cNvSpPr/>
          <p:nvPr/>
        </p:nvSpPr>
        <p:spPr bwMode="auto">
          <a:xfrm>
            <a:off x="10955988" y="2314687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6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1管理合同/协议要素及模板</a:t>
            </a:r>
          </a:p>
        </p:txBody>
      </p:sp>
      <p:sp>
        <p:nvSpPr>
          <p:cNvPr id="137" name="矩形 136"/>
          <p:cNvSpPr/>
          <p:nvPr/>
        </p:nvSpPr>
        <p:spPr bwMode="auto">
          <a:xfrm>
            <a:off x="10955988" y="2834565"/>
            <a:ext cx="920620" cy="3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zh-CN" altLang="en-US" sz="900" dirty="0"/>
              <a:t>3</a:t>
            </a:r>
            <a:r>
              <a:rPr lang="zh-CN" altLang="en-US" sz="900" dirty="0" smtClean="0"/>
              <a:t>.</a:t>
            </a:r>
            <a:r>
              <a:rPr lang="en-US" altLang="zh-CN" sz="900" dirty="0"/>
              <a:t>6</a:t>
            </a:r>
            <a:r>
              <a:rPr lang="zh-CN" altLang="en-US" sz="900" dirty="0" smtClean="0"/>
              <a:t>.</a:t>
            </a:r>
            <a:r>
              <a:rPr lang="zh-CN" altLang="en-US" sz="900" dirty="0"/>
              <a:t>2管理合同/协议文档</a:t>
            </a:r>
          </a:p>
        </p:txBody>
      </p:sp>
    </p:spTree>
    <p:extLst>
      <p:ext uri="{BB962C8B-B14F-4D97-AF65-F5344CB8AC3E}">
        <p14:creationId xmlns:p14="http://schemas.microsoft.com/office/powerpoint/2010/main" val="36678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LTC-L2</a:t>
            </a:r>
            <a:r>
              <a:rPr lang="zh-CN" altLang="en-US" sz="2400" b="1" dirty="0">
                <a:latin typeface="+mj-ea"/>
                <a:ea typeface="+mj-ea"/>
              </a:rPr>
              <a:t>级流程及责任人</a:t>
            </a:r>
            <a:r>
              <a:rPr lang="zh-CN" altLang="en-US" sz="2400" b="1" dirty="0" smtClean="0">
                <a:latin typeface="+mj-ea"/>
                <a:ea typeface="+mj-ea"/>
              </a:rPr>
              <a:t>列表（对比）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590418"/>
              </p:ext>
            </p:extLst>
          </p:nvPr>
        </p:nvGraphicFramePr>
        <p:xfrm>
          <a:off x="638309" y="1110341"/>
          <a:ext cx="10595747" cy="4658899"/>
        </p:xfrm>
        <a:graphic>
          <a:graphicData uri="http://schemas.openxmlformats.org/drawingml/2006/table">
            <a:tbl>
              <a:tblPr/>
              <a:tblGrid>
                <a:gridCol w="221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华为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（业务流程责任人）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华为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（业务流程控制员）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02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/>
                        <a:t>3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400" b="1" dirty="0" smtClean="0"/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400" b="1" dirty="0" smtClean="0"/>
                        <a:t>管理销售战略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战略 </a:t>
                      </a:r>
                      <a:r>
                        <a:rPr lang="en-US" altLang="zh-CN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Markting</a:t>
                      </a:r>
                      <a:r>
                        <a:rPr lang="zh-CN" alt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质量运营部负责人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销售副总裁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销售副总裁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51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3.2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从线索到商机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客户群业务管理部总裁和</a:t>
                      </a:r>
                      <a:r>
                        <a:rPr lang="zh-CN" alt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线总裁同时</a:t>
                      </a:r>
                      <a:r>
                        <a:rPr lang="zh-CN" alt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承担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销售管理部长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3.3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从商机到订单（项目）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客户群业务管理部总裁</a:t>
                      </a:r>
                      <a:endParaRPr lang="zh-CN" altLang="en-US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1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销售管理部长</a:t>
                      </a:r>
                      <a:endParaRPr kumimoji="0" lang="en-US" altLang="zh-CN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11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3.4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从商机到订单（渠道）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客户群业务管理部总裁</a:t>
                      </a:r>
                      <a:endParaRPr lang="zh-CN" altLang="en-US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1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销售管理部长</a:t>
                      </a:r>
                      <a:endParaRPr kumimoji="0" lang="en-US" altLang="zh-CN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727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r>
                        <a:rPr lang="zh-CN" altLang="en-US" sz="1400" b="1" dirty="0" smtClean="0"/>
                        <a:t>从订单到回款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全球技术服务部总裁</a:t>
                      </a:r>
                      <a:endParaRPr lang="en-US" altLang="zh-CN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全过程负责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合同商务部，监控状态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交付业务负责人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国内交付负责人</a:t>
                      </a: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海外本部交付负责人</a:t>
                      </a: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美洲交付负责人</a:t>
                      </a: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订单管理负责人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11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3.6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管理项目</a:t>
                      </a:r>
                      <a:r>
                        <a:rPr lang="zh-CN" altLang="en-US" sz="1400" b="1" dirty="0" smtClean="0">
                          <a:sym typeface="+mn-ea"/>
                        </a:rPr>
                        <a:t>群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系统部部长</a:t>
                      </a:r>
                    </a:p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交付业务部部长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销售管理员</a:t>
                      </a: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交付业务管理员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02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3.7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合同协议生命周期管理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合同商务部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合同商务部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总裁办负责人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总裁办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业务运营支持部负责人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LTC-L2</a:t>
            </a:r>
            <a:r>
              <a:rPr lang="zh-CN" altLang="en-US" sz="2400" b="1" dirty="0">
                <a:latin typeface="+mj-ea"/>
                <a:ea typeface="+mj-ea"/>
              </a:rPr>
              <a:t>级流程及责任人</a:t>
            </a:r>
            <a:r>
              <a:rPr lang="zh-CN" altLang="en-US" sz="2400" b="1" dirty="0" smtClean="0">
                <a:latin typeface="+mj-ea"/>
                <a:ea typeface="+mj-ea"/>
              </a:rPr>
              <a:t>列表（责任人）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9176242"/>
              </p:ext>
            </p:extLst>
          </p:nvPr>
        </p:nvGraphicFramePr>
        <p:xfrm>
          <a:off x="327661" y="1202270"/>
          <a:ext cx="10928168" cy="5115330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15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/>
                        <a:t>3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400" b="1" dirty="0" smtClean="0"/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400" b="1" dirty="0" smtClean="0"/>
                        <a:t>管理销售战略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欧洲销售运营负责人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吴娅玲（国内）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贾宸宇（美洲）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88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3.2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从线索到商机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国内销售运营负责人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海外销售运营负责人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美洲销售运营负责人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欧洲销售运营负责人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吴娅玲（国内）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贾宸宇（美洲）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3.3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从商机到订单（项目）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国内销售运营负责人</a:t>
                      </a:r>
                      <a:endParaRPr kumimoji="0" lang="en-US" altLang="zh-CN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海外销售运营负责人</a:t>
                      </a:r>
                      <a:endParaRPr kumimoji="0" lang="en-US" altLang="zh-CN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美洲销售运营负责人</a:t>
                      </a:r>
                      <a:endParaRPr kumimoji="0" lang="en-US" altLang="zh-CN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欧洲销售运营负责人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吴娅玲（国内）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贾宸宇（美洲）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79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3.4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从商机到订单（渠道）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具体见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P14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09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r>
                        <a:rPr lang="zh-CN" altLang="en-US" sz="1400" b="1" dirty="0" smtClean="0"/>
                        <a:t>从订单到回款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具体见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P15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060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3.6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管理项目</a:t>
                      </a:r>
                      <a:r>
                        <a:rPr lang="zh-CN" altLang="en-US" sz="1400" b="1" dirty="0" smtClean="0">
                          <a:sym typeface="+mn-ea"/>
                        </a:rPr>
                        <a:t>群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具体见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P16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66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3.7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合同协议生命周期管理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公司运营部负责人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运营部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业务支持部负责人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江霄华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谭琨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LTC-L2</a:t>
            </a:r>
            <a:r>
              <a:rPr lang="zh-CN" altLang="en-US" sz="2400" b="1" dirty="0" smtClean="0">
                <a:latin typeface="+mj-ea"/>
                <a:ea typeface="+mj-ea"/>
              </a:rPr>
              <a:t>级 </a:t>
            </a:r>
            <a:r>
              <a:rPr lang="en-US" altLang="zh-CN" sz="2400" b="1" dirty="0" smtClean="0">
                <a:sym typeface="+mn-ea"/>
              </a:rPr>
              <a:t>3.4 </a:t>
            </a:r>
            <a:r>
              <a:rPr lang="zh-CN" altLang="en-US" sz="2400" b="1" dirty="0">
                <a:sym typeface="+mn-ea"/>
              </a:rPr>
              <a:t>从商机到订单（渠道</a:t>
            </a:r>
            <a:r>
              <a:rPr lang="zh-CN" altLang="en-US" sz="2400" b="1" dirty="0" smtClean="0">
                <a:sym typeface="+mn-ea"/>
              </a:rPr>
              <a:t>）</a:t>
            </a:r>
            <a:r>
              <a:rPr lang="zh-CN" altLang="en-US" sz="2400" b="1" dirty="0" smtClean="0">
                <a:latin typeface="+mj-ea"/>
                <a:ea typeface="+mj-ea"/>
              </a:rPr>
              <a:t>（责任人）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1711849"/>
              </p:ext>
            </p:extLst>
          </p:nvPr>
        </p:nvGraphicFramePr>
        <p:xfrm>
          <a:off x="980807" y="1370719"/>
          <a:ext cx="10928168" cy="1310611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7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3.4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从商机到订单（渠道）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渠道管理负责人（国内）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渠道管理负责人（海外）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陈静丽（国内）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贾宸宇（美洲）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8046578"/>
              </p:ext>
            </p:extLst>
          </p:nvPr>
        </p:nvGraphicFramePr>
        <p:xfrm>
          <a:off x="980807" y="3285789"/>
          <a:ext cx="10928168" cy="1310611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7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3.4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从商机到订单（渠道）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国内销售运营负责人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海外销售运营负责人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美洲销售运营负责人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欧洲销售运营负责人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吴娅玲（国内）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298050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775" y="1251572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774" y="3490720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0807" y="5068613"/>
            <a:ext cx="8189319" cy="574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建议：选择方案一，由渠道管理负责人做流程</a:t>
            </a:r>
            <a:r>
              <a:rPr lang="en-US" altLang="zh-CN" sz="1400" dirty="0" smtClean="0">
                <a:solidFill>
                  <a:srgbClr val="C00000"/>
                </a:solidFill>
              </a:rPr>
              <a:t>BPC</a:t>
            </a:r>
            <a:r>
              <a:rPr lang="zh-CN" altLang="en-US" sz="1400" dirty="0" smtClean="0">
                <a:solidFill>
                  <a:srgbClr val="C00000"/>
                </a:solidFill>
              </a:rPr>
              <a:t>，负责辅助</a:t>
            </a:r>
            <a:r>
              <a:rPr lang="en-US" altLang="zh-CN" sz="1400" dirty="0" smtClean="0">
                <a:solidFill>
                  <a:srgbClr val="C00000"/>
                </a:solidFill>
              </a:rPr>
              <a:t>BPO</a:t>
            </a:r>
            <a:r>
              <a:rPr lang="zh-CN" altLang="en-US" sz="1400" dirty="0" smtClean="0">
                <a:solidFill>
                  <a:srgbClr val="C00000"/>
                </a:solidFill>
              </a:rPr>
              <a:t>开展流程建设和维护。</a:t>
            </a:r>
          </a:p>
        </p:txBody>
      </p:sp>
    </p:spTree>
    <p:extLst>
      <p:ext uri="{BB962C8B-B14F-4D97-AF65-F5344CB8AC3E}">
        <p14:creationId xmlns:p14="http://schemas.microsoft.com/office/powerpoint/2010/main" val="14800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LTC-L2</a:t>
            </a:r>
            <a:r>
              <a:rPr lang="zh-CN" altLang="en-US" sz="2400" b="1" dirty="0" smtClean="0">
                <a:latin typeface="+mj-ea"/>
                <a:ea typeface="+mj-ea"/>
              </a:rPr>
              <a:t>级 </a:t>
            </a:r>
            <a:r>
              <a:rPr lang="en-US" altLang="zh-CN" sz="2400" b="1" dirty="0" smtClean="0"/>
              <a:t>3.5 </a:t>
            </a:r>
            <a:r>
              <a:rPr lang="zh-CN" altLang="en-US" sz="2400" b="1" dirty="0"/>
              <a:t>从订单到回</a:t>
            </a:r>
            <a:r>
              <a:rPr lang="zh-CN" altLang="en-US" sz="2400" b="1" dirty="0" smtClean="0"/>
              <a:t>款</a:t>
            </a:r>
            <a:r>
              <a:rPr lang="zh-CN" altLang="en-US" sz="2400" b="1" dirty="0" smtClean="0">
                <a:latin typeface="+mj-ea"/>
                <a:ea typeface="+mj-ea"/>
              </a:rPr>
              <a:t>流程（责任人）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324095"/>
              </p:ext>
            </p:extLst>
          </p:nvPr>
        </p:nvGraphicFramePr>
        <p:xfrm>
          <a:off x="1137843" y="902300"/>
          <a:ext cx="10617519" cy="1989732"/>
        </p:xfrm>
        <a:graphic>
          <a:graphicData uri="http://schemas.openxmlformats.org/drawingml/2006/table">
            <a:tbl>
              <a:tblPr/>
              <a:tblGrid>
                <a:gridCol w="222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078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r>
                        <a:rPr lang="zh-CN" altLang="en-US" sz="1400" b="1" dirty="0" smtClean="0"/>
                        <a:t>从订单到回款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供应链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VP-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订单部分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VP-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开票、回款部分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VP-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交付部分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财务开票、回款负责人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曾华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魏东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选项一：各销售部交付负责人</a:t>
                      </a:r>
                      <a:endParaRPr lang="en-US" altLang="zh-CN" sz="11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国内销售部副总裁：孙萌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海外本部销售副总裁：冯世衡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美洲区销售副总裁：袁野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欧洲区销售副总裁：罗刚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订单：朱花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财务：康继亮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交付：刘刚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6541435"/>
              </p:ext>
            </p:extLst>
          </p:nvPr>
        </p:nvGraphicFramePr>
        <p:xfrm>
          <a:off x="1137843" y="4655662"/>
          <a:ext cx="10617519" cy="1213660"/>
        </p:xfrm>
        <a:graphic>
          <a:graphicData uri="http://schemas.openxmlformats.org/drawingml/2006/table">
            <a:tbl>
              <a:tblPr/>
              <a:tblGrid>
                <a:gridCol w="222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169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r>
                        <a:rPr lang="zh-CN" altLang="en-US" sz="1400" b="1" dirty="0" smtClean="0"/>
                        <a:t>从订单到回款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公司总裁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财务开票、回款负责人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蒋总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订单：朱花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财务：康继亮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交付：刘刚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13949143"/>
              </p:ext>
            </p:extLst>
          </p:nvPr>
        </p:nvGraphicFramePr>
        <p:xfrm>
          <a:off x="1137842" y="3146840"/>
          <a:ext cx="10617519" cy="1315089"/>
        </p:xfrm>
        <a:graphic>
          <a:graphicData uri="http://schemas.openxmlformats.org/drawingml/2006/table">
            <a:tbl>
              <a:tblPr/>
              <a:tblGrid>
                <a:gridCol w="222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6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30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r>
                        <a:rPr lang="zh-CN" altLang="en-US" sz="1400" b="1" dirty="0" smtClean="0"/>
                        <a:t>从订单到回款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订单管理负责人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订单部分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财务负责人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开票、回款部分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公司总裁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交付部分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财务开票、回款负责人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交付管理负责人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曾华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魏东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选项二：蒋总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订单：朱花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财务：康继亮</a:t>
                      </a:r>
                      <a:endParaRPr lang="en-US" altLang="zh-CN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交付：刘刚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94733" y="4538128"/>
            <a:ext cx="1181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775" y="1251572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775" y="3447184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二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55575" y="2971794"/>
            <a:ext cx="1181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5575" y="4954715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方案</a:t>
            </a:r>
            <a:r>
              <a:rPr lang="zh-CN" altLang="en-US" sz="1400" b="1" dirty="0">
                <a:solidFill>
                  <a:srgbClr val="C00000"/>
                </a:solidFill>
              </a:rPr>
              <a:t>三</a:t>
            </a:r>
            <a:endParaRPr lang="zh-CN" altLang="en-US" sz="1400" b="1" dirty="0" smtClean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7842" y="6104462"/>
            <a:ext cx="8189319" cy="40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建议：选择方案一，订单管理负责人、公司财务负责人、各销售副总同时担任</a:t>
            </a:r>
            <a:r>
              <a:rPr lang="en-US" altLang="zh-CN" sz="1400" dirty="0" smtClean="0">
                <a:solidFill>
                  <a:srgbClr val="C00000"/>
                </a:solidFill>
              </a:rPr>
              <a:t>BPO</a:t>
            </a:r>
            <a:r>
              <a:rPr lang="zh-CN" altLang="en-US" sz="1400" dirty="0" smtClean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LTC-L2</a:t>
            </a:r>
            <a:r>
              <a:rPr lang="zh-CN" altLang="en-US" sz="2400" b="1" dirty="0" smtClean="0">
                <a:latin typeface="+mj-ea"/>
                <a:ea typeface="+mj-ea"/>
              </a:rPr>
              <a:t>级  </a:t>
            </a:r>
            <a:r>
              <a:rPr lang="en-US" altLang="zh-CN" sz="2400" b="1" dirty="0">
                <a:sym typeface="+mn-ea"/>
              </a:rPr>
              <a:t>3.6 </a:t>
            </a:r>
            <a:r>
              <a:rPr lang="zh-CN" altLang="en-US" sz="2400" b="1" dirty="0">
                <a:sym typeface="+mn-ea"/>
              </a:rPr>
              <a:t>管理项目</a:t>
            </a:r>
            <a:r>
              <a:rPr lang="zh-CN" altLang="en-US" sz="2400" b="1" dirty="0" smtClean="0">
                <a:sym typeface="+mn-ea"/>
              </a:rPr>
              <a:t>群流程</a:t>
            </a:r>
            <a:r>
              <a:rPr lang="zh-CN" altLang="en-US" sz="2400" b="1" dirty="0" smtClean="0">
                <a:latin typeface="+mj-ea"/>
                <a:ea typeface="+mj-ea"/>
              </a:rPr>
              <a:t>（责任人）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0380412"/>
              </p:ext>
            </p:extLst>
          </p:nvPr>
        </p:nvGraphicFramePr>
        <p:xfrm>
          <a:off x="871595" y="1193400"/>
          <a:ext cx="10928168" cy="1310611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7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3.6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管理项目</a:t>
                      </a:r>
                      <a:r>
                        <a:rPr lang="zh-CN" altLang="en-US" sz="1400" b="1" dirty="0" smtClean="0">
                          <a:sym typeface="+mn-ea"/>
                        </a:rPr>
                        <a:t>群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海外本部销售负责人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欧洲区销售负责人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国内销售运营负责人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海外销售运营负责人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美洲销售运营负责人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欧洲销售运营负责人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孙萌（国内）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冯世衡（海外本部）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袁野（美洲）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罗刚（欧洲）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吴娅玲（国内）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高强（海外本部）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贾宸宇（美洲）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殷洁（欧洲）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4774" y="1251572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775" y="3447184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方案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575" y="4954715"/>
            <a:ext cx="72327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方案</a:t>
            </a:r>
            <a:r>
              <a:rPr lang="zh-CN" altLang="en-US" sz="1400" b="1" dirty="0">
                <a:solidFill>
                  <a:srgbClr val="C00000"/>
                </a:solidFill>
              </a:rPr>
              <a:t>三</a:t>
            </a:r>
            <a:endParaRPr lang="zh-CN" altLang="en-US" sz="1400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4733" y="4538128"/>
            <a:ext cx="1181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55575" y="2971794"/>
            <a:ext cx="1181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3866205"/>
              </p:ext>
            </p:extLst>
          </p:nvPr>
        </p:nvGraphicFramePr>
        <p:xfrm>
          <a:off x="828050" y="3099657"/>
          <a:ext cx="10928168" cy="1137064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19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3.6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管理项目</a:t>
                      </a:r>
                      <a:r>
                        <a:rPr lang="zh-CN" altLang="en-US" sz="1400" b="1" dirty="0" smtClean="0">
                          <a:sym typeface="+mn-ea"/>
                        </a:rPr>
                        <a:t>群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公司运营部负责人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运营部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业务支持部负责人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江霄华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谭琨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20980679"/>
              </p:ext>
            </p:extLst>
          </p:nvPr>
        </p:nvGraphicFramePr>
        <p:xfrm>
          <a:off x="878850" y="4752764"/>
          <a:ext cx="10928168" cy="1137064"/>
        </p:xfrm>
        <a:graphic>
          <a:graphicData uri="http://schemas.openxmlformats.org/drawingml/2006/table">
            <a:tbl>
              <a:tblPr/>
              <a:tblGrid>
                <a:gridCol w="22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425">
                  <a:extLst>
                    <a:ext uri="{9D8B030D-6E8A-4147-A177-3AD203B41FA5}">
                      <a16:colId xmlns:a16="http://schemas.microsoft.com/office/drawing/2014/main" val="3493087695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LTC-L2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19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3.6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管理项目</a:t>
                      </a:r>
                      <a:r>
                        <a:rPr lang="zh-CN" altLang="en-US" sz="1400" b="1" dirty="0" smtClean="0">
                          <a:sym typeface="+mn-ea"/>
                        </a:rPr>
                        <a:t>群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公司运营部负责人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销售项目管理负责人</a:t>
                      </a:r>
                      <a:endParaRPr lang="en-US" altLang="zh-CN" sz="12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交付项目管理负责人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江霄华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谭琨</a:t>
                      </a:r>
                      <a:endParaRPr lang="en-US" altLang="zh-CN" sz="1100" b="0" i="0" u="none" strike="noStrike" dirty="0" smtClean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刘刚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构建</a:t>
            </a:r>
            <a:r>
              <a:rPr lang="en-US" altLang="zh-CN" sz="2400" b="1" dirty="0" smtClean="0">
                <a:latin typeface="+mj-ea"/>
                <a:ea typeface="+mj-ea"/>
              </a:rPr>
              <a:t>IPD L1-L3</a:t>
            </a:r>
            <a:r>
              <a:rPr lang="zh-CN" altLang="en-US" sz="2400" b="1" dirty="0">
                <a:latin typeface="+mj-ea"/>
                <a:ea typeface="+mj-ea"/>
              </a:rPr>
              <a:t>级流程</a:t>
            </a:r>
            <a:r>
              <a:rPr lang="zh-CN" altLang="en-US" sz="2400" b="1" dirty="0" smtClean="0">
                <a:latin typeface="+mj-ea"/>
                <a:ea typeface="+mj-ea"/>
              </a:rPr>
              <a:t>框架（</a:t>
            </a:r>
            <a:r>
              <a:rPr lang="en-US" altLang="zh-CN" sz="2400" b="1" dirty="0" smtClean="0">
                <a:latin typeface="+mj-ea"/>
                <a:ea typeface="+mj-ea"/>
              </a:rPr>
              <a:t>AS-IS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  <a:endParaRPr lang="zh-CN" altLang="en-US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469695" y="5732531"/>
            <a:ext cx="1706603" cy="98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OA1:</a:t>
            </a:r>
            <a:r>
              <a:rPr lang="zh-CN" altLang="en-US" sz="1200" dirty="0" smtClean="0">
                <a:solidFill>
                  <a:schemeClr val="tx1"/>
                </a:solidFill>
              </a:rPr>
              <a:t>产品分类管理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OA2:</a:t>
            </a:r>
            <a:r>
              <a:rPr lang="zh-CN" altLang="en-US" sz="1200" dirty="0" smtClean="0">
                <a:solidFill>
                  <a:schemeClr val="tx1"/>
                </a:solidFill>
              </a:rPr>
              <a:t>产品型号管理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OA3.:</a:t>
            </a:r>
            <a:r>
              <a:rPr lang="zh-CN" altLang="en-US" sz="1200" dirty="0" smtClean="0">
                <a:solidFill>
                  <a:schemeClr val="tx1"/>
                </a:solidFill>
              </a:rPr>
              <a:t>需求导入管理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OA4:</a:t>
            </a:r>
            <a:r>
              <a:rPr lang="zh-CN" altLang="en-US" sz="1200" dirty="0" smtClean="0">
                <a:solidFill>
                  <a:schemeClr val="tx1"/>
                </a:solidFill>
              </a:rPr>
              <a:t>研发项目编码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OA5:</a:t>
            </a:r>
            <a:r>
              <a:rPr lang="zh-CN" altLang="en-US" sz="1200" dirty="0" smtClean="0">
                <a:solidFill>
                  <a:schemeClr val="tx1"/>
                </a:solidFill>
              </a:rPr>
              <a:t>新产品发布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0432" y="6150912"/>
            <a:ext cx="457200" cy="1056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98" name="矩形 97"/>
          <p:cNvSpPr/>
          <p:nvPr/>
        </p:nvSpPr>
        <p:spPr>
          <a:xfrm>
            <a:off x="10480432" y="6341794"/>
            <a:ext cx="457200" cy="1056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99" name="矩形 98"/>
          <p:cNvSpPr/>
          <p:nvPr/>
        </p:nvSpPr>
        <p:spPr>
          <a:xfrm>
            <a:off x="10480432" y="6546458"/>
            <a:ext cx="457200" cy="105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14" name="文本框 13"/>
          <p:cNvSpPr txBox="1"/>
          <p:nvPr/>
        </p:nvSpPr>
        <p:spPr>
          <a:xfrm>
            <a:off x="10937632" y="6076040"/>
            <a:ext cx="96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支撑能力强</a:t>
            </a:r>
            <a:endParaRPr lang="en-US" altLang="zh-CN" sz="1200" dirty="0" smtClean="0"/>
          </a:p>
          <a:p>
            <a:r>
              <a:rPr lang="zh-CN" altLang="en-US" sz="1200" dirty="0"/>
              <a:t>支撑</a:t>
            </a:r>
            <a:r>
              <a:rPr lang="zh-CN" altLang="en-US" sz="1200" dirty="0" smtClean="0"/>
              <a:t>能力中</a:t>
            </a:r>
            <a:endParaRPr lang="en-US" altLang="zh-CN" sz="1200" dirty="0"/>
          </a:p>
          <a:p>
            <a:r>
              <a:rPr lang="zh-CN" altLang="en-US" sz="1200" dirty="0"/>
              <a:t>支撑</a:t>
            </a:r>
            <a:r>
              <a:rPr lang="zh-CN" altLang="en-US" sz="1200" dirty="0" smtClean="0"/>
              <a:t>能力差</a:t>
            </a:r>
            <a:endParaRPr lang="en-US" altLang="zh-CN" sz="1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688976" y="1008380"/>
            <a:ext cx="9791456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110" b="1" dirty="0" smtClean="0">
                <a:solidFill>
                  <a:schemeClr val="bg1"/>
                </a:solidFill>
              </a:rPr>
              <a:t>1.0 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集成产品开发（</a:t>
            </a:r>
            <a:r>
              <a:rPr lang="en-US" altLang="zh-CN" sz="2110" b="1" dirty="0" smtClean="0">
                <a:solidFill>
                  <a:schemeClr val="bg1"/>
                </a:solidFill>
              </a:rPr>
              <a:t>IPD</a:t>
            </a:r>
            <a:r>
              <a:rPr lang="zh-CN" altLang="en-US" sz="2110" b="1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9220" y="1056640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L1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9220" y="1641475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L2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9220" y="2317115"/>
            <a:ext cx="46482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L3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89101" y="1641316"/>
            <a:ext cx="9633067" cy="501217"/>
            <a:chOff x="689102" y="1641316"/>
            <a:chExt cx="6877404" cy="501217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551804" y="1641316"/>
              <a:ext cx="1152000" cy="495300"/>
            </a:xfrm>
            <a:prstGeom prst="roundRect">
              <a:avLst>
                <a:gd name="adj" fmla="val 2338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</a:rPr>
                <a:t>1.3 </a:t>
              </a:r>
              <a:r>
                <a:rPr lang="zh-CN" altLang="en-US" sz="1200" b="1" dirty="0" smtClean="0">
                  <a:solidFill>
                    <a:schemeClr val="tx1"/>
                  </a:solidFill>
                </a:rPr>
                <a:t>管理技术开发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983155" y="1641316"/>
              <a:ext cx="1152000" cy="495300"/>
            </a:xfrm>
            <a:prstGeom prst="roundRect">
              <a:avLst>
                <a:gd name="adj" fmla="val 3230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sym typeface="+mn-ea"/>
                </a:rPr>
                <a:t>1.4 </a:t>
              </a:r>
              <a:r>
                <a:rPr lang="zh-CN" altLang="en-US" sz="1200" b="1" dirty="0" smtClean="0">
                  <a:solidFill>
                    <a:schemeClr val="tx1"/>
                  </a:solidFill>
                  <a:sym typeface="+mn-ea"/>
                </a:rPr>
                <a:t>管理产品数据与信息</a:t>
              </a:r>
              <a:endParaRPr lang="zh-CN" altLang="en-US" sz="1200" b="1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689102" y="1641316"/>
              <a:ext cx="1152000" cy="495300"/>
            </a:xfrm>
            <a:prstGeom prst="roundRect">
              <a:avLst>
                <a:gd name="adj" fmla="val 1894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/>
                <a:t>1.1 </a:t>
              </a:r>
              <a:r>
                <a:rPr lang="zh-CN" altLang="en-US" sz="1200" b="1" dirty="0"/>
                <a:t>管理产品战略及规划</a:t>
              </a: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2120453" y="1647233"/>
              <a:ext cx="1152000" cy="495300"/>
            </a:xfrm>
            <a:prstGeom prst="roundRect">
              <a:avLst>
                <a:gd name="adj" fmla="val 1017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</a:rPr>
                <a:t>1.2 </a:t>
              </a:r>
              <a:r>
                <a:rPr lang="zh-CN" altLang="en-US" sz="1200" b="1" dirty="0" smtClean="0">
                  <a:solidFill>
                    <a:schemeClr val="tx1"/>
                  </a:solidFill>
                </a:rPr>
                <a:t>管理产品开发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414506" y="1641316"/>
              <a:ext cx="1152000" cy="495300"/>
            </a:xfrm>
            <a:prstGeom prst="roundRect">
              <a:avLst>
                <a:gd name="adj" fmla="val 159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</a:rPr>
                <a:t>1.5 </a:t>
              </a:r>
              <a:r>
                <a:rPr lang="zh-CN" altLang="en-US" sz="1200" b="1" dirty="0" smtClean="0"/>
                <a:t>管理研发项目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715431" y="228648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1.1.1</a:t>
            </a:r>
            <a:r>
              <a:rPr lang="zh-CN" altLang="en-US" sz="1200" dirty="0" smtClean="0"/>
              <a:t>产品战略管理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715431" y="289790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1.1.2</a:t>
            </a:r>
            <a:r>
              <a:rPr lang="zh-CN" altLang="en-US" sz="1200" dirty="0" smtClean="0"/>
              <a:t>产品规划管理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715431" y="3516665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1.1.3</a:t>
            </a:r>
            <a:r>
              <a:rPr lang="zh-CN" altLang="en-US" sz="1200" dirty="0" smtClean="0"/>
              <a:t>需求管理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715431" y="410893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1.1.4</a:t>
            </a:r>
            <a:r>
              <a:rPr lang="zh-CN" altLang="en-US" sz="1200" dirty="0" smtClean="0"/>
              <a:t>立项管理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2708836" y="228648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1.2.1</a:t>
            </a:r>
            <a:r>
              <a:rPr lang="zh-CN" altLang="en-US" sz="1200" dirty="0" smtClean="0"/>
              <a:t>概念设计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2708836" y="289790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1.2.2</a:t>
            </a:r>
            <a:r>
              <a:rPr lang="zh-CN" altLang="en-US" sz="1200" dirty="0" smtClean="0"/>
              <a:t>计划管理</a:t>
            </a:r>
          </a:p>
        </p:txBody>
      </p:sp>
      <p:sp>
        <p:nvSpPr>
          <p:cNvPr id="91" name="矩形 90"/>
          <p:cNvSpPr/>
          <p:nvPr/>
        </p:nvSpPr>
        <p:spPr bwMode="auto">
          <a:xfrm>
            <a:off x="2708836" y="3516665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1.2.3</a:t>
            </a:r>
            <a:r>
              <a:rPr lang="zh-CN" altLang="en-US" sz="1200" dirty="0" smtClean="0"/>
              <a:t>开发设计</a:t>
            </a:r>
          </a:p>
        </p:txBody>
      </p:sp>
      <p:sp>
        <p:nvSpPr>
          <p:cNvPr id="94" name="矩形 93"/>
          <p:cNvSpPr/>
          <p:nvPr/>
        </p:nvSpPr>
        <p:spPr bwMode="auto">
          <a:xfrm>
            <a:off x="2708836" y="410893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1.2.4</a:t>
            </a:r>
            <a:r>
              <a:rPr lang="zh-CN" altLang="en-US" sz="1200" dirty="0" smtClean="0"/>
              <a:t>测试验证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2708836" y="4730776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1.2.5</a:t>
            </a:r>
            <a:r>
              <a:rPr lang="zh-CN" altLang="en-US" sz="1200" dirty="0" smtClean="0"/>
              <a:t>发布管理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708836" y="5335525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1.2.6</a:t>
            </a:r>
            <a:r>
              <a:rPr lang="zh-CN" altLang="en-US" sz="1200" dirty="0" smtClean="0"/>
              <a:t>生命周期管理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99891" y="228648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1.3.1 </a:t>
            </a:r>
            <a:r>
              <a:rPr lang="zh-CN" altLang="en-US" sz="1200" dirty="0" smtClean="0"/>
              <a:t>技术规划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824656" y="289790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1.3.2 </a:t>
            </a:r>
            <a:r>
              <a:rPr lang="zh-CN" altLang="en-US" sz="1200" dirty="0" smtClean="0"/>
              <a:t>技术预研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4824021" y="3516665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1.3.3 CBB</a:t>
            </a:r>
            <a:r>
              <a:rPr lang="zh-CN" altLang="en-US" sz="1200" dirty="0" smtClean="0"/>
              <a:t>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749976" y="228648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1.4.1 BOM</a:t>
            </a:r>
            <a:r>
              <a:rPr lang="zh-CN" altLang="en-US" sz="1200" dirty="0" smtClean="0"/>
              <a:t>管理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749976" y="289790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1.4.2 </a:t>
            </a:r>
            <a:r>
              <a:rPr lang="zh-CN" altLang="en-US" sz="1200" dirty="0" smtClean="0"/>
              <a:t>产品配置管理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749976" y="3516665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1.4.3 </a:t>
            </a:r>
            <a:r>
              <a:rPr lang="zh-CN" altLang="en-US" sz="1200" dirty="0" smtClean="0"/>
              <a:t>产品资料管理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749976" y="410893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1.4.4 </a:t>
            </a:r>
            <a:r>
              <a:rPr lang="zh-CN" altLang="en-US" sz="1200" dirty="0" smtClean="0"/>
              <a:t>产品数据变更管理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8787691" y="2286482"/>
            <a:ext cx="1520302" cy="30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1.5.1 </a:t>
            </a:r>
            <a:r>
              <a:rPr lang="zh-CN" altLang="en-US" sz="1200" dirty="0" smtClean="0"/>
              <a:t>研发项目管理</a:t>
            </a:r>
          </a:p>
        </p:txBody>
      </p:sp>
    </p:spTree>
    <p:extLst>
      <p:ext uri="{BB962C8B-B14F-4D97-AF65-F5344CB8AC3E}">
        <p14:creationId xmlns:p14="http://schemas.microsoft.com/office/powerpoint/2010/main" val="3700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IPD-L2</a:t>
            </a:r>
            <a:r>
              <a:rPr lang="zh-CN" altLang="en-US" sz="2400" b="1" dirty="0">
                <a:latin typeface="+mj-ea"/>
                <a:ea typeface="+mj-ea"/>
              </a:rPr>
              <a:t>级流程及责任人</a:t>
            </a:r>
            <a:r>
              <a:rPr lang="zh-CN" altLang="en-US" sz="2400" b="1" dirty="0" smtClean="0">
                <a:latin typeface="+mj-ea"/>
                <a:ea typeface="+mj-ea"/>
              </a:rPr>
              <a:t>列表（</a:t>
            </a:r>
            <a:r>
              <a:rPr lang="en-US" altLang="zh-CN" sz="2400" b="1" dirty="0" smtClean="0">
                <a:latin typeface="+mj-ea"/>
                <a:ea typeface="+mj-ea"/>
              </a:rPr>
              <a:t>2017</a:t>
            </a:r>
            <a:r>
              <a:rPr lang="zh-CN" altLang="en-US" sz="2400" b="1" dirty="0" smtClean="0">
                <a:latin typeface="+mj-ea"/>
                <a:ea typeface="+mj-ea"/>
              </a:rPr>
              <a:t>发布版</a:t>
            </a:r>
            <a:r>
              <a:rPr lang="en-US" altLang="zh-CN" sz="2400" b="1" dirty="0" smtClean="0">
                <a:latin typeface="+mj-ea"/>
                <a:ea typeface="+mj-ea"/>
              </a:rPr>
              <a:t>-</a:t>
            </a:r>
            <a:r>
              <a:rPr lang="zh-CN" altLang="en-US" sz="2400" b="1" dirty="0" smtClean="0">
                <a:latin typeface="+mj-ea"/>
                <a:ea typeface="+mj-ea"/>
              </a:rPr>
              <a:t>参考）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9270"/>
              </p:ext>
            </p:extLst>
          </p:nvPr>
        </p:nvGraphicFramePr>
        <p:xfrm>
          <a:off x="688975" y="1046163"/>
          <a:ext cx="10674350" cy="55074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1352">
                  <a:extLst>
                    <a:ext uri="{9D8B030D-6E8A-4147-A177-3AD203B41FA5}">
                      <a16:colId xmlns:a16="http://schemas.microsoft.com/office/drawing/2014/main" val="3801708580"/>
                    </a:ext>
                  </a:extLst>
                </a:gridCol>
                <a:gridCol w="502298">
                  <a:extLst>
                    <a:ext uri="{9D8B030D-6E8A-4147-A177-3AD203B41FA5}">
                      <a16:colId xmlns:a16="http://schemas.microsoft.com/office/drawing/2014/main" val="131667198"/>
                    </a:ext>
                  </a:extLst>
                </a:gridCol>
                <a:gridCol w="1160071">
                  <a:extLst>
                    <a:ext uri="{9D8B030D-6E8A-4147-A177-3AD203B41FA5}">
                      <a16:colId xmlns:a16="http://schemas.microsoft.com/office/drawing/2014/main" val="1497841970"/>
                    </a:ext>
                  </a:extLst>
                </a:gridCol>
                <a:gridCol w="1124191">
                  <a:extLst>
                    <a:ext uri="{9D8B030D-6E8A-4147-A177-3AD203B41FA5}">
                      <a16:colId xmlns:a16="http://schemas.microsoft.com/office/drawing/2014/main" val="2658363916"/>
                    </a:ext>
                  </a:extLst>
                </a:gridCol>
                <a:gridCol w="1291247">
                  <a:extLst>
                    <a:ext uri="{9D8B030D-6E8A-4147-A177-3AD203B41FA5}">
                      <a16:colId xmlns:a16="http://schemas.microsoft.com/office/drawing/2014/main" val="2863100760"/>
                    </a:ext>
                  </a:extLst>
                </a:gridCol>
                <a:gridCol w="1071657">
                  <a:extLst>
                    <a:ext uri="{9D8B030D-6E8A-4147-A177-3AD203B41FA5}">
                      <a16:colId xmlns:a16="http://schemas.microsoft.com/office/drawing/2014/main" val="1647945799"/>
                    </a:ext>
                  </a:extLst>
                </a:gridCol>
                <a:gridCol w="1315215">
                  <a:extLst>
                    <a:ext uri="{9D8B030D-6E8A-4147-A177-3AD203B41FA5}">
                      <a16:colId xmlns:a16="http://schemas.microsoft.com/office/drawing/2014/main" val="2567306802"/>
                    </a:ext>
                  </a:extLst>
                </a:gridCol>
                <a:gridCol w="1743878">
                  <a:extLst>
                    <a:ext uri="{9D8B030D-6E8A-4147-A177-3AD203B41FA5}">
                      <a16:colId xmlns:a16="http://schemas.microsoft.com/office/drawing/2014/main" val="389710124"/>
                    </a:ext>
                  </a:extLst>
                </a:gridCol>
                <a:gridCol w="1344441">
                  <a:extLst>
                    <a:ext uri="{9D8B030D-6E8A-4147-A177-3AD203B41FA5}">
                      <a16:colId xmlns:a16="http://schemas.microsoft.com/office/drawing/2014/main" val="413665009"/>
                    </a:ext>
                  </a:extLst>
                </a:gridCol>
              </a:tblGrid>
              <a:tr h="2416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一级流程名称 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一级</a:t>
                      </a:r>
                      <a:r>
                        <a:rPr lang="en-US" sz="800" u="none" strike="noStrike">
                          <a:effectLst/>
                        </a:rPr>
                        <a:t>owner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二级流程名称 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二级</a:t>
                      </a:r>
                      <a:r>
                        <a:rPr lang="en-US" sz="800" u="none" strike="noStrike">
                          <a:effectLst/>
                        </a:rPr>
                        <a:t>owner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二级</a:t>
                      </a:r>
                      <a:r>
                        <a:rPr lang="en-US" sz="800" u="none" strike="noStrike">
                          <a:effectLst/>
                        </a:rPr>
                        <a:t>manager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二级</a:t>
                      </a:r>
                      <a:r>
                        <a:rPr lang="en-US" sz="800" u="none" strike="noStrike">
                          <a:effectLst/>
                        </a:rPr>
                        <a:t>PC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三级流程名称 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三级</a:t>
                      </a:r>
                      <a:r>
                        <a:rPr lang="en-US" sz="800" u="none" strike="noStrike" dirty="0">
                          <a:effectLst/>
                        </a:rPr>
                        <a:t>owner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三级</a:t>
                      </a:r>
                      <a:r>
                        <a:rPr lang="en-US" sz="800" u="none" strike="noStrike">
                          <a:effectLst/>
                        </a:rPr>
                        <a:t>manager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464700315"/>
                  </a:ext>
                </a:extLst>
              </a:tr>
              <a:tr h="5343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1.0 </a:t>
                      </a:r>
                      <a:r>
                        <a:rPr lang="zh-CN" altLang="en-US" sz="800" u="none" strike="noStrike">
                          <a:effectLst/>
                        </a:rPr>
                        <a:t>集成产品开发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（</a:t>
                      </a:r>
                      <a:r>
                        <a:rPr lang="en-US" altLang="zh-CN" sz="800" u="none" strike="noStrike">
                          <a:effectLst/>
                        </a:rPr>
                        <a:t>IPD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蒋叶林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1.1 </a:t>
                      </a:r>
                      <a:r>
                        <a:rPr lang="zh-CN" altLang="en-US" sz="800" u="none" strike="noStrike">
                          <a:effectLst/>
                        </a:rPr>
                        <a:t>管理产品战略与规划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王可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黄惠平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郑晓华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王可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鲁志兵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总部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宋秦涛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哈尔滨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刘强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指调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宋波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1.1.1 </a:t>
                      </a:r>
                      <a:r>
                        <a:rPr lang="zh-CN" altLang="en-US" sz="800" u="none" strike="noStrike">
                          <a:effectLst/>
                        </a:rPr>
                        <a:t>产品战略管理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周冉瞾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1553273311"/>
                  </a:ext>
                </a:extLst>
              </a:tr>
              <a:tr h="511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1.1.2 </a:t>
                      </a:r>
                      <a:r>
                        <a:rPr lang="zh-CN" altLang="en-US" sz="800" u="none" strike="noStrike">
                          <a:effectLst/>
                        </a:rPr>
                        <a:t>产品规划管理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高枝香（商业终端</a:t>
                      </a:r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r>
                        <a:rPr lang="zh-CN" altLang="en-US" sz="800" u="none" strike="noStrike">
                          <a:effectLst/>
                        </a:rPr>
                        <a:t>智能配件）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陈婉贞（行业终端）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高炜（系统）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钱文韬（系统）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吴苗（系统）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杨芸霞（宽带系统）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赵兵兵（应急物联网）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朱桂林（应急物联网）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704814624"/>
                  </a:ext>
                </a:extLst>
              </a:tr>
              <a:tr h="3066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1.1.3 </a:t>
                      </a:r>
                      <a:r>
                        <a:rPr lang="zh-CN" altLang="en-US" sz="800" u="none" strike="noStrike">
                          <a:effectLst/>
                        </a:rPr>
                        <a:t>需求管理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王杰（商业终端</a:t>
                      </a:r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r>
                        <a:rPr lang="zh-CN" altLang="en-US" sz="800" u="none" strike="noStrike">
                          <a:effectLst/>
                        </a:rPr>
                        <a:t>智能配件）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李春颖（行业终端）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高炜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张勇（宽带系统）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鲁德来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杨晨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178168912"/>
                  </a:ext>
                </a:extLst>
              </a:tr>
              <a:tr h="253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1.1.4 </a:t>
                      </a:r>
                      <a:r>
                        <a:rPr lang="zh-CN" altLang="en-US" sz="800" u="none" strike="noStrike">
                          <a:effectLst/>
                        </a:rPr>
                        <a:t>立项管理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王杰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陈婉贞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高炜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杨芸霞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赵兵兵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朱桂林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刘强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094382615"/>
                  </a:ext>
                </a:extLst>
              </a:tr>
              <a:tr h="295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1.2 </a:t>
                      </a:r>
                      <a:r>
                        <a:rPr lang="zh-CN" altLang="en-US" sz="800" u="none" strike="noStrike" dirty="0">
                          <a:effectLst/>
                        </a:rPr>
                        <a:t>管理产品开发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胡军</a:t>
                      </a:r>
                      <a:r>
                        <a:rPr lang="zh-CN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（已离职）</a:t>
                      </a:r>
                      <a:r>
                        <a:rPr lang="zh-CN" altLang="en-US" sz="800" u="none" strike="noStrike" dirty="0">
                          <a:effectLst/>
                        </a:rPr>
                        <a:t/>
                      </a:r>
                      <a:br>
                        <a:rPr lang="zh-CN" altLang="en-US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孙鹏飞（哈尔滨）</a:t>
                      </a:r>
                      <a:br>
                        <a:rPr lang="zh-CN" altLang="en-US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王慎</a:t>
                      </a:r>
                      <a:r>
                        <a:rPr lang="zh-CN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（已离职）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王江英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1.2.1</a:t>
                      </a:r>
                      <a:r>
                        <a:rPr lang="zh-CN" altLang="en-US" sz="800" u="none" strike="noStrike">
                          <a:effectLst/>
                        </a:rPr>
                        <a:t>概念设计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田昊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赵立成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何茂强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高枝香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陈婉贞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杨芸霞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黄迪郝</a:t>
                      </a:r>
                      <a:r>
                        <a:rPr lang="en-US" altLang="zh-CN" sz="800" u="none" strike="noStrike">
                          <a:effectLst/>
                        </a:rPr>
                        <a:t>(WONG)/</a:t>
                      </a:r>
                      <a:r>
                        <a:rPr lang="zh-CN" altLang="en-US" sz="800" u="none" strike="noStrike">
                          <a:effectLst/>
                        </a:rPr>
                        <a:t>周晓悦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赵兵兵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朱桂林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何茂强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180186601"/>
                  </a:ext>
                </a:extLst>
              </a:tr>
              <a:tr h="255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1.2.2</a:t>
                      </a:r>
                      <a:r>
                        <a:rPr lang="zh-CN" altLang="en-US" sz="800" u="none" strike="noStrike">
                          <a:effectLst/>
                        </a:rPr>
                        <a:t>计划管理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田昊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赵立成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王江英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高枝香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陈婉贞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谭旭婷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付饶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周晓悦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孟胜男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高申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王江英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963633404"/>
                  </a:ext>
                </a:extLst>
              </a:tr>
              <a:tr h="21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1.2.3</a:t>
                      </a:r>
                      <a:r>
                        <a:rPr lang="zh-CN" altLang="en-US" sz="800" u="none" strike="noStrike">
                          <a:effectLst/>
                        </a:rPr>
                        <a:t>开发设计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赵立成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田昊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赵广洲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耿少伟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马超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程之龙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王程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余铁柱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梁斌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杜飞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付饶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张卫华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邓元礼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马超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程之龙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57830484"/>
                  </a:ext>
                </a:extLst>
              </a:tr>
              <a:tr h="1696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1.2.4</a:t>
                      </a:r>
                      <a:r>
                        <a:rPr lang="zh-CN" altLang="en-US" sz="800" u="none" strike="noStrike">
                          <a:effectLst/>
                        </a:rPr>
                        <a:t>测试验证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谌军波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李志洋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徐楚銮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胡泉新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刘辉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张兆来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 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徐翔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徐楚銮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586590719"/>
                  </a:ext>
                </a:extLst>
              </a:tr>
              <a:tr h="253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1.2.5</a:t>
                      </a:r>
                      <a:r>
                        <a:rPr lang="zh-CN" altLang="en-US" sz="800" u="none" strike="noStrike">
                          <a:effectLst/>
                        </a:rPr>
                        <a:t>发布管理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黄惠平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郑晓华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王可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鲁志兵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宋秦涛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王江英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高枝香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陈婉贞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高炜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钱文韬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吴苗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谭旭婷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总部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en-US" altLang="zh-CN" sz="800" u="none" strike="noStrike">
                          <a:effectLst/>
                        </a:rPr>
                        <a:t> </a:t>
                      </a:r>
                      <a:r>
                        <a:rPr lang="zh-CN" altLang="en-US" sz="800" u="none" strike="noStrike">
                          <a:effectLst/>
                        </a:rPr>
                        <a:t>赵兵兵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朱桂林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哈尔滨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王江英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指调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1454757522"/>
                  </a:ext>
                </a:extLst>
              </a:tr>
              <a:tr h="253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1.2.6</a:t>
                      </a:r>
                      <a:r>
                        <a:rPr lang="zh-CN" altLang="en-US" sz="800" u="none" strike="noStrike">
                          <a:effectLst/>
                        </a:rPr>
                        <a:t>生命周期管理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黄惠平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郑晓华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王可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鲁志兵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总部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宋秦涛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哈尔滨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何茂强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指调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高枝香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陈婉贞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高炜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钱文韬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吴苗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谭旭婷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总部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赵兵兵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朱桂林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哈尔滨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何茂强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zh-CN" altLang="en-US" sz="800" u="none" strike="noStrike" dirty="0">
                          <a:effectLst/>
                        </a:rPr>
                        <a:t>指调</a:t>
                      </a:r>
                      <a:r>
                        <a:rPr lang="en-US" altLang="zh-CN" sz="800" u="none" strike="noStrike" dirty="0">
                          <a:effectLst/>
                        </a:rPr>
                        <a:t>)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94187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IPD-L2</a:t>
            </a:r>
            <a:r>
              <a:rPr lang="zh-CN" altLang="en-US" sz="2400" b="1" dirty="0">
                <a:latin typeface="+mj-ea"/>
                <a:ea typeface="+mj-ea"/>
              </a:rPr>
              <a:t>级流程及责任人</a:t>
            </a:r>
            <a:r>
              <a:rPr lang="zh-CN" altLang="en-US" sz="2400" b="1" dirty="0" smtClean="0">
                <a:latin typeface="+mj-ea"/>
                <a:ea typeface="+mj-ea"/>
              </a:rPr>
              <a:t>列表（</a:t>
            </a:r>
            <a:r>
              <a:rPr lang="en-US" altLang="zh-CN" sz="2400" b="1" dirty="0">
                <a:latin typeface="+mj-ea"/>
              </a:rPr>
              <a:t> 2017</a:t>
            </a:r>
            <a:r>
              <a:rPr lang="zh-CN" altLang="en-US" sz="2400" b="1" dirty="0">
                <a:latin typeface="+mj-ea"/>
              </a:rPr>
              <a:t>发布版</a:t>
            </a:r>
            <a:r>
              <a:rPr lang="en-US" altLang="zh-CN" sz="2400" b="1" dirty="0">
                <a:latin typeface="+mj-ea"/>
              </a:rPr>
              <a:t>-</a:t>
            </a:r>
            <a:r>
              <a:rPr lang="zh-CN" altLang="en-US" sz="2400" b="1" dirty="0">
                <a:latin typeface="+mj-ea"/>
              </a:rPr>
              <a:t>参考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0637"/>
              </p:ext>
            </p:extLst>
          </p:nvPr>
        </p:nvGraphicFramePr>
        <p:xfrm>
          <a:off x="688974" y="881063"/>
          <a:ext cx="10674350" cy="46843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1352">
                  <a:extLst>
                    <a:ext uri="{9D8B030D-6E8A-4147-A177-3AD203B41FA5}">
                      <a16:colId xmlns:a16="http://schemas.microsoft.com/office/drawing/2014/main" val="3801708580"/>
                    </a:ext>
                  </a:extLst>
                </a:gridCol>
                <a:gridCol w="502298">
                  <a:extLst>
                    <a:ext uri="{9D8B030D-6E8A-4147-A177-3AD203B41FA5}">
                      <a16:colId xmlns:a16="http://schemas.microsoft.com/office/drawing/2014/main" val="131667198"/>
                    </a:ext>
                  </a:extLst>
                </a:gridCol>
                <a:gridCol w="1160071">
                  <a:extLst>
                    <a:ext uri="{9D8B030D-6E8A-4147-A177-3AD203B41FA5}">
                      <a16:colId xmlns:a16="http://schemas.microsoft.com/office/drawing/2014/main" val="1497841970"/>
                    </a:ext>
                  </a:extLst>
                </a:gridCol>
                <a:gridCol w="1124191">
                  <a:extLst>
                    <a:ext uri="{9D8B030D-6E8A-4147-A177-3AD203B41FA5}">
                      <a16:colId xmlns:a16="http://schemas.microsoft.com/office/drawing/2014/main" val="2658363916"/>
                    </a:ext>
                  </a:extLst>
                </a:gridCol>
                <a:gridCol w="1291247">
                  <a:extLst>
                    <a:ext uri="{9D8B030D-6E8A-4147-A177-3AD203B41FA5}">
                      <a16:colId xmlns:a16="http://schemas.microsoft.com/office/drawing/2014/main" val="2863100760"/>
                    </a:ext>
                  </a:extLst>
                </a:gridCol>
                <a:gridCol w="1071657">
                  <a:extLst>
                    <a:ext uri="{9D8B030D-6E8A-4147-A177-3AD203B41FA5}">
                      <a16:colId xmlns:a16="http://schemas.microsoft.com/office/drawing/2014/main" val="1647945799"/>
                    </a:ext>
                  </a:extLst>
                </a:gridCol>
                <a:gridCol w="1315215">
                  <a:extLst>
                    <a:ext uri="{9D8B030D-6E8A-4147-A177-3AD203B41FA5}">
                      <a16:colId xmlns:a16="http://schemas.microsoft.com/office/drawing/2014/main" val="2567306802"/>
                    </a:ext>
                  </a:extLst>
                </a:gridCol>
                <a:gridCol w="1743878">
                  <a:extLst>
                    <a:ext uri="{9D8B030D-6E8A-4147-A177-3AD203B41FA5}">
                      <a16:colId xmlns:a16="http://schemas.microsoft.com/office/drawing/2014/main" val="389710124"/>
                    </a:ext>
                  </a:extLst>
                </a:gridCol>
                <a:gridCol w="1344441">
                  <a:extLst>
                    <a:ext uri="{9D8B030D-6E8A-4147-A177-3AD203B41FA5}">
                      <a16:colId xmlns:a16="http://schemas.microsoft.com/office/drawing/2014/main" val="413665009"/>
                    </a:ext>
                  </a:extLst>
                </a:gridCol>
              </a:tblGrid>
              <a:tr h="2416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一级流程名称 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一级</a:t>
                      </a:r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二级流程名称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二级</a:t>
                      </a:r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二级</a:t>
                      </a:r>
                      <a:r>
                        <a:rPr lang="en-US" sz="900" u="none" strike="noStrike">
                          <a:effectLst/>
                        </a:rPr>
                        <a:t>manager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 二级</a:t>
                      </a:r>
                      <a:r>
                        <a:rPr lang="en-US" sz="900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三级流程名称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三级</a:t>
                      </a:r>
                      <a:r>
                        <a:rPr lang="en-US" sz="900" u="none" strike="noStrike" dirty="0">
                          <a:effectLst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三级</a:t>
                      </a:r>
                      <a:r>
                        <a:rPr lang="en-US" sz="900" u="none" strike="noStrike">
                          <a:effectLst/>
                        </a:rPr>
                        <a:t>manager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464700315"/>
                  </a:ext>
                </a:extLst>
              </a:tr>
              <a:tr h="21142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1.0 </a:t>
                      </a:r>
                      <a:r>
                        <a:rPr lang="zh-CN" altLang="en-US" sz="900" u="none" strike="noStrike" dirty="0">
                          <a:effectLst/>
                        </a:rPr>
                        <a:t>集成产品开发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（</a:t>
                      </a:r>
                      <a:r>
                        <a:rPr lang="en-US" altLang="zh-CN" sz="900" u="none" strike="noStrike" dirty="0">
                          <a:effectLst/>
                        </a:rPr>
                        <a:t>IPD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蒋叶林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1.3 </a:t>
                      </a:r>
                      <a:r>
                        <a:rPr lang="zh-CN" altLang="en-US" sz="900" u="none" strike="noStrike">
                          <a:effectLst/>
                        </a:rPr>
                        <a:t>管理技术研发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胡军（已离职）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/>
                      </a:r>
                      <a:br>
                        <a:rPr lang="zh-CN" altLang="en-US" sz="900" u="none" strike="noStrike" dirty="0" smtClean="0">
                          <a:effectLst/>
                        </a:rPr>
                      </a:br>
                      <a:r>
                        <a:rPr lang="zh-CN" altLang="en-US" sz="900" u="none" strike="noStrike" dirty="0" smtClean="0">
                          <a:effectLst/>
                        </a:rPr>
                        <a:t>孙鹏飞（哈尔滨）</a:t>
                      </a:r>
                      <a:br>
                        <a:rPr lang="zh-CN" altLang="en-US" sz="900" u="none" strike="noStrike" dirty="0" smtClean="0">
                          <a:effectLst/>
                        </a:rPr>
                      </a:br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王慎（已离职）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赵立成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田昊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赵广洲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耿少伟</a:t>
                      </a:r>
                      <a:r>
                        <a:rPr lang="en-US" altLang="zh-CN" sz="900" u="none" strike="noStrike" dirty="0">
                          <a:effectLst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</a:rPr>
                        <a:t>总部</a:t>
                      </a:r>
                      <a:r>
                        <a:rPr lang="en-US" altLang="zh-CN" sz="900" u="none" strike="noStrike" dirty="0">
                          <a:effectLst/>
                        </a:rPr>
                        <a:t>)</a:t>
                      </a:r>
                      <a:br>
                        <a:rPr lang="en-US" altLang="zh-CN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马超</a:t>
                      </a:r>
                      <a:r>
                        <a:rPr lang="en-US" altLang="zh-CN" sz="900" u="none" strike="noStrike" dirty="0">
                          <a:effectLst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</a:rPr>
                        <a:t>哈尔滨</a:t>
                      </a:r>
                      <a:r>
                        <a:rPr lang="en-US" altLang="zh-CN" sz="900" u="none" strike="noStrike" dirty="0">
                          <a:effectLst/>
                        </a:rPr>
                        <a:t>)</a:t>
                      </a:r>
                      <a:br>
                        <a:rPr lang="en-US" altLang="zh-CN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魏一钚</a:t>
                      </a:r>
                      <a:r>
                        <a:rPr lang="en-US" altLang="zh-CN" sz="900" u="none" strike="noStrike" dirty="0">
                          <a:effectLst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</a:rPr>
                        <a:t>指调</a:t>
                      </a:r>
                      <a:r>
                        <a:rPr lang="en-US" altLang="zh-CN" sz="900" u="none" strike="noStrike" dirty="0">
                          <a:effectLst/>
                        </a:rPr>
                        <a:t>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宋波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1.3.1</a:t>
                      </a:r>
                      <a:r>
                        <a:rPr lang="zh-CN" altLang="en-US" sz="900" u="none" strike="noStrike">
                          <a:effectLst/>
                        </a:rPr>
                        <a:t>技术规划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赵立成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田昊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赵广洲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耿少伟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杜建雄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黄迪郝</a:t>
                      </a:r>
                      <a:r>
                        <a:rPr lang="en-US" altLang="zh-CN" sz="900" u="none" strike="noStrike">
                          <a:effectLst/>
                        </a:rPr>
                        <a:t>(WONG)/</a:t>
                      </a:r>
                      <a:r>
                        <a:rPr lang="zh-CN" altLang="en-US" sz="900" u="none" strike="noStrike">
                          <a:effectLst/>
                        </a:rPr>
                        <a:t>杨河山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邓元礼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555759018"/>
                  </a:ext>
                </a:extLst>
              </a:tr>
              <a:tr h="21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1.3.2</a:t>
                      </a:r>
                      <a:r>
                        <a:rPr lang="zh-CN" altLang="en-US" sz="900" u="none" strike="noStrike">
                          <a:effectLst/>
                        </a:rPr>
                        <a:t>技术预研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赵立成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田昊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赵广洲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耿少伟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杜建雄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黄迪郝</a:t>
                      </a:r>
                      <a:r>
                        <a:rPr lang="en-US" altLang="zh-CN" sz="900" u="none" strike="noStrike">
                          <a:effectLst/>
                        </a:rPr>
                        <a:t>(WONG)/</a:t>
                      </a:r>
                      <a:r>
                        <a:rPr lang="zh-CN" altLang="en-US" sz="900" u="none" strike="noStrike">
                          <a:effectLst/>
                        </a:rPr>
                        <a:t>杨河山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邓元礼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33868072"/>
                  </a:ext>
                </a:extLst>
              </a:tr>
              <a:tr h="204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1.3.3CBB</a:t>
                      </a:r>
                      <a:r>
                        <a:rPr lang="zh-CN" altLang="en-US" sz="900" u="none" strike="noStrike">
                          <a:effectLst/>
                        </a:rPr>
                        <a:t>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赵立成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田昊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赵广洲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耿少伟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杜建雄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付饶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朱德友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杨河山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邓元礼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马超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魏一钚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72730147"/>
                  </a:ext>
                </a:extLst>
              </a:tr>
              <a:tr h="255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1.4 </a:t>
                      </a:r>
                      <a:r>
                        <a:rPr lang="zh-CN" altLang="en-US" sz="900" u="none" strike="noStrike">
                          <a:effectLst/>
                        </a:rPr>
                        <a:t>管理产品数据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王可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罗俊平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王凭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1.4.1BOM</a:t>
                      </a:r>
                      <a:r>
                        <a:rPr lang="zh-CN" altLang="en-US" sz="900" u="none" strike="noStrike">
                          <a:effectLst/>
                        </a:rPr>
                        <a:t>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黄惠平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郑晓华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王可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鲁志兵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田昊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赵立成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宋秦涛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杜飞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陈婉贞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钱文韬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吴苗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付饶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王程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朱昌富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王伟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537966910"/>
                  </a:ext>
                </a:extLst>
              </a:tr>
              <a:tr h="21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1.4.2</a:t>
                      </a:r>
                      <a:r>
                        <a:rPr lang="zh-CN" altLang="en-US" sz="900" u="none" strike="noStrike">
                          <a:effectLst/>
                        </a:rPr>
                        <a:t>产品配置管理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黄惠平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郑晓华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王可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鲁志兵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宋秦涛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高枝香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陈婉贞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钱文韬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吴苗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杨芸霞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赵兵兵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朱桂林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949097431"/>
                  </a:ext>
                </a:extLst>
              </a:tr>
              <a:tr h="21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1.4.3</a:t>
                      </a:r>
                      <a:r>
                        <a:rPr lang="zh-CN" altLang="en-US" sz="900" u="none" strike="noStrike">
                          <a:effectLst/>
                        </a:rPr>
                        <a:t>产品资料管理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黄惠平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郑晓华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王可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鲁志兵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宋秦涛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高枝香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陈婉贞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钱文韬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吴苗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杨芸霞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赵兵兵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朱桂林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2757264292"/>
                  </a:ext>
                </a:extLst>
              </a:tr>
              <a:tr h="21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1.4.4</a:t>
                      </a:r>
                      <a:r>
                        <a:rPr lang="zh-CN" altLang="en-US" sz="900" u="none" strike="noStrike">
                          <a:effectLst/>
                        </a:rPr>
                        <a:t>产品数据变更管理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黄惠平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郑晓华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王可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鲁志兵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宋秦涛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何茂强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高枝香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陈婉贞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钱文韬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吴苗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杨芸霞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赵兵兵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朱桂林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刘军华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extLst>
                  <a:ext uri="{0D108BD9-81ED-4DB2-BD59-A6C34878D82A}">
                    <a16:rowId xmlns:a16="http://schemas.microsoft.com/office/drawing/2014/main" val="36573384"/>
                  </a:ext>
                </a:extLst>
              </a:tr>
              <a:tr h="204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1.5 </a:t>
                      </a:r>
                      <a:r>
                        <a:rPr lang="zh-CN" altLang="en-US" sz="900" u="none" strike="noStrike">
                          <a:effectLst/>
                        </a:rPr>
                        <a:t>管理研发项目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胡军（已离职）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/>
                      </a:r>
                      <a:br>
                        <a:rPr lang="zh-CN" altLang="en-US" sz="900" u="none" strike="noStrike" dirty="0" smtClean="0">
                          <a:effectLst/>
                        </a:rPr>
                      </a:br>
                      <a:r>
                        <a:rPr lang="zh-CN" altLang="en-US" sz="900" u="none" strike="noStrike" dirty="0" smtClean="0">
                          <a:effectLst/>
                        </a:rPr>
                        <a:t>孙鹏飞（哈尔滨）</a:t>
                      </a:r>
                      <a:br>
                        <a:rPr lang="zh-CN" altLang="en-US" sz="900" u="none" strike="noStrike" dirty="0" smtClean="0">
                          <a:effectLst/>
                        </a:rPr>
                      </a:br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王慎（已离职）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黄惠平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郑晓华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王可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鲁志兵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总部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宋秦涛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哈尔滨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王江英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zh-CN" altLang="en-US" sz="900" u="none" strike="noStrike">
                          <a:effectLst/>
                        </a:rPr>
                        <a:t>指调</a:t>
                      </a:r>
                      <a:r>
                        <a:rPr lang="en-US" altLang="zh-CN" sz="900" u="none" strike="noStrike">
                          <a:effectLst/>
                        </a:rPr>
                        <a:t>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宋波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23" marR="2323" marT="2323" marB="0" anchor="b"/>
                </a:tc>
                <a:extLst>
                  <a:ext uri="{0D108BD9-81ED-4DB2-BD59-A6C34878D82A}">
                    <a16:rowId xmlns:a16="http://schemas.microsoft.com/office/drawing/2014/main" val="336458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公司整体流程情况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2255" y="992505"/>
            <a:ext cx="7257415" cy="11791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现状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参考业界实践，公司</a:t>
            </a:r>
            <a:r>
              <a:rPr lang="en-US" altLang="zh-CN" sz="1600" dirty="0" smtClean="0"/>
              <a:t>2017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月发布了比较合理的、先进的、稳定的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1600" dirty="0" smtClean="0"/>
              <a:t>个一级流程架构，以及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76</a:t>
            </a:r>
            <a:r>
              <a:rPr lang="zh-CN" altLang="en-US" sz="1600" dirty="0" smtClean="0"/>
              <a:t>个二级流程，</a:t>
            </a:r>
            <a:r>
              <a:rPr lang="en-US" altLang="zh-CN" sz="1600" dirty="0" smtClean="0">
                <a:solidFill>
                  <a:srgbClr val="FF0000"/>
                </a:solidFill>
              </a:rPr>
              <a:t>265</a:t>
            </a:r>
            <a:r>
              <a:rPr lang="zh-CN" altLang="en-US" sz="1600" dirty="0" smtClean="0"/>
              <a:t>个三级流程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这个流程架构比较符合实际，有利于在此基础上进一步开展流程建设</a:t>
            </a:r>
            <a:endParaRPr lang="en-US" altLang="zh-CN" sz="1600" dirty="0" smtClean="0"/>
          </a:p>
          <a:p>
            <a:pPr marL="0" lvl="1" algn="ctr">
              <a:spcBef>
                <a:spcPts val="600"/>
              </a:spcBef>
            </a:pPr>
            <a:endParaRPr lang="zh-CN" altLang="en-US" sz="16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8876213" y="124042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1.0 </a:t>
            </a:r>
            <a:r>
              <a:rPr lang="zh-CN" altLang="en-US" sz="1200" dirty="0" smtClean="0"/>
              <a:t>集成产品开发（</a:t>
            </a:r>
            <a:r>
              <a:rPr lang="en-US" altLang="zh-CN" sz="1200" dirty="0"/>
              <a:t> IPD 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 bwMode="auto">
          <a:xfrm>
            <a:off x="8876213" y="1580002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/>
              <a:t>2</a:t>
            </a:r>
            <a:r>
              <a:rPr lang="en-US" altLang="zh-CN" sz="1200" dirty="0" smtClean="0"/>
              <a:t>.0 </a:t>
            </a:r>
            <a:r>
              <a:rPr lang="zh-CN" altLang="en-US" sz="1200" dirty="0" smtClean="0"/>
              <a:t>从市场到线索（</a:t>
            </a:r>
            <a:r>
              <a:rPr lang="en-US" altLang="zh-CN" sz="1200" dirty="0" smtClean="0"/>
              <a:t>MTL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 bwMode="auto">
          <a:xfrm>
            <a:off x="8876213" y="1919579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/>
              <a:t>3</a:t>
            </a:r>
            <a:r>
              <a:rPr lang="en-US" altLang="zh-CN" sz="1200" dirty="0" smtClean="0"/>
              <a:t>.0 </a:t>
            </a:r>
            <a:r>
              <a:rPr lang="zh-CN" altLang="en-US" sz="1200" dirty="0" smtClean="0"/>
              <a:t>从线索到回款（</a:t>
            </a:r>
            <a:r>
              <a:rPr lang="en-US" altLang="zh-CN" sz="1200" dirty="0" smtClean="0"/>
              <a:t>LTC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 bwMode="auto">
          <a:xfrm>
            <a:off x="8876213" y="225915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4.0 </a:t>
            </a:r>
            <a:r>
              <a:rPr lang="zh-CN" altLang="en-US" sz="1200" dirty="0" smtClean="0"/>
              <a:t>从问题到解决（</a:t>
            </a:r>
            <a:r>
              <a:rPr lang="en-US" altLang="zh-CN" sz="1200" dirty="0" smtClean="0"/>
              <a:t>ITR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2" name="圆角矩形 71"/>
          <p:cNvSpPr/>
          <p:nvPr/>
        </p:nvSpPr>
        <p:spPr bwMode="auto">
          <a:xfrm>
            <a:off x="8658498" y="866841"/>
            <a:ext cx="3248297" cy="17570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651704" y="902582"/>
            <a:ext cx="126188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价值创造流程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8876213" y="3095859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/>
              <a:t>5</a:t>
            </a:r>
            <a:r>
              <a:rPr lang="en-US" altLang="zh-CN" sz="1200" dirty="0" smtClean="0"/>
              <a:t>.0 </a:t>
            </a:r>
            <a:r>
              <a:rPr lang="zh-CN" altLang="en-US" sz="1200" dirty="0" smtClean="0"/>
              <a:t>战略制定及执行</a:t>
            </a:r>
            <a:endParaRPr lang="zh-CN" altLang="en-US" sz="1200" dirty="0"/>
          </a:p>
        </p:txBody>
      </p:sp>
      <p:sp>
        <p:nvSpPr>
          <p:cNvPr id="75" name="矩形 74"/>
          <p:cNvSpPr/>
          <p:nvPr/>
        </p:nvSpPr>
        <p:spPr bwMode="auto">
          <a:xfrm>
            <a:off x="8876213" y="3399149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6.0 </a:t>
            </a:r>
            <a:r>
              <a:rPr lang="zh-CN" altLang="en-US" sz="1200" dirty="0" smtClean="0"/>
              <a:t>管理客户关系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 bwMode="auto">
          <a:xfrm>
            <a:off x="8876213" y="371332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7.0 </a:t>
            </a:r>
            <a:r>
              <a:rPr lang="zh-CN" altLang="en-US" sz="1200" dirty="0" smtClean="0"/>
              <a:t>供应链管理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 bwMode="auto">
          <a:xfrm>
            <a:off x="8876213" y="4049273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/>
              <a:t>8</a:t>
            </a:r>
            <a:r>
              <a:rPr lang="en-US" altLang="zh-CN" sz="1200" dirty="0" smtClean="0"/>
              <a:t>.0 </a:t>
            </a:r>
            <a:r>
              <a:rPr lang="zh-CN" altLang="en-US" sz="1200" dirty="0" smtClean="0"/>
              <a:t>管理服务交付</a:t>
            </a:r>
            <a:endParaRPr lang="zh-CN" altLang="en-US" sz="1200" dirty="0"/>
          </a:p>
        </p:txBody>
      </p:sp>
      <p:sp>
        <p:nvSpPr>
          <p:cNvPr id="78" name="圆角矩形 77"/>
          <p:cNvSpPr/>
          <p:nvPr/>
        </p:nvSpPr>
        <p:spPr bwMode="auto">
          <a:xfrm>
            <a:off x="8658498" y="2742967"/>
            <a:ext cx="3248297" cy="16231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805116" y="2755058"/>
            <a:ext cx="90281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使能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80" name="矩形 79"/>
          <p:cNvSpPr/>
          <p:nvPr/>
        </p:nvSpPr>
        <p:spPr bwMode="auto">
          <a:xfrm>
            <a:off x="8876213" y="483153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9.0 </a:t>
            </a:r>
            <a:r>
              <a:rPr lang="zh-CN" altLang="en-US" sz="1200" dirty="0" smtClean="0"/>
              <a:t>管理人力资源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8876213" y="5113057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10.0 </a:t>
            </a:r>
            <a:r>
              <a:rPr lang="zh-CN" altLang="en-US" sz="1200" dirty="0" smtClean="0"/>
              <a:t>管理质量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8876213" y="5405461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11.0 </a:t>
            </a:r>
            <a:r>
              <a:rPr lang="zh-CN" altLang="en-US" sz="1200" dirty="0" smtClean="0"/>
              <a:t>管理财务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 bwMode="auto">
          <a:xfrm>
            <a:off x="8876213" y="569786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12.0 </a:t>
            </a:r>
            <a:r>
              <a:rPr lang="zh-CN" altLang="en-US" sz="1200" dirty="0" smtClean="0"/>
              <a:t>管理运营</a:t>
            </a:r>
            <a:endParaRPr lang="zh-CN" altLang="en-US" sz="1200" dirty="0"/>
          </a:p>
        </p:txBody>
      </p:sp>
      <p:sp>
        <p:nvSpPr>
          <p:cNvPr id="84" name="圆角矩形 83"/>
          <p:cNvSpPr/>
          <p:nvPr/>
        </p:nvSpPr>
        <p:spPr bwMode="auto">
          <a:xfrm>
            <a:off x="8658498" y="4462467"/>
            <a:ext cx="3248297" cy="21629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813824" y="4493113"/>
            <a:ext cx="90281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支撑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86" name="矩形 85"/>
          <p:cNvSpPr/>
          <p:nvPr/>
        </p:nvSpPr>
        <p:spPr bwMode="auto">
          <a:xfrm>
            <a:off x="8867505" y="6001155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13.0 </a:t>
            </a:r>
            <a:r>
              <a:rPr lang="zh-CN" altLang="en-US" sz="1200" dirty="0" smtClean="0"/>
              <a:t>管理流程与</a:t>
            </a:r>
            <a:r>
              <a:rPr lang="en-US" altLang="zh-CN" sz="1200" dirty="0" smtClean="0"/>
              <a:t>IT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 bwMode="auto">
          <a:xfrm>
            <a:off x="8867505" y="6315328"/>
            <a:ext cx="2778034" cy="25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200" dirty="0" smtClean="0"/>
              <a:t>14.0 </a:t>
            </a:r>
            <a:r>
              <a:rPr lang="zh-CN" altLang="en-US" sz="1200" dirty="0" smtClean="0"/>
              <a:t>管理业务支持</a:t>
            </a:r>
            <a:endParaRPr lang="zh-CN" altLang="en-US" sz="1200" dirty="0"/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574085"/>
              </p:ext>
            </p:extLst>
          </p:nvPr>
        </p:nvGraphicFramePr>
        <p:xfrm>
          <a:off x="7168351" y="5852805"/>
          <a:ext cx="1429822" cy="10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工作表" showAsIcon="1" r:id="rId4" imgW="1143000" imgH="990720" progId="Excel.Sheet.8">
                  <p:embed/>
                </p:oleObj>
              </mc:Choice>
              <mc:Fallback>
                <p:oleObj name="工作表" showAsIcon="1" r:id="rId4" imgW="1143000" imgH="990720" progId="Excel.Sheet.8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8351" y="5852805"/>
                        <a:ext cx="1429822" cy="10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2255" y="2313940"/>
            <a:ext cx="7257415" cy="223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</a:rPr>
              <a:t>问题：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0" lvl="1">
              <a:spcBef>
                <a:spcPts val="600"/>
              </a:spcBef>
            </a:pPr>
            <a:r>
              <a:rPr lang="zh-CN" altLang="en-US" sz="1600" dirty="0" smtClean="0"/>
              <a:t>实际流程建设情况滞后，不规范，与理想情况差距较大，表现在：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OA</a:t>
            </a:r>
            <a:r>
              <a:rPr lang="zh-CN" altLang="en-US" sz="1600" dirty="0" smtClean="0"/>
              <a:t>系统上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660</a:t>
            </a:r>
            <a:r>
              <a:rPr lang="zh-CN" altLang="en-US" sz="1600" dirty="0" smtClean="0"/>
              <a:t>个流程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制度文件，没有完全按照流程架构归类，很多还是按照业务部门归类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流程架构下</a:t>
            </a:r>
            <a:r>
              <a:rPr lang="zh-CN" altLang="en-US" sz="1600" dirty="0" smtClean="0"/>
              <a:t>大量的流程是空缺，没有建设起来；流程</a:t>
            </a:r>
            <a:r>
              <a:rPr lang="en-US" altLang="zh-CN" sz="1600" dirty="0" smtClean="0"/>
              <a:t>KCP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KPI</a:t>
            </a:r>
            <a:r>
              <a:rPr lang="zh-CN" altLang="en-US" sz="1600" dirty="0" smtClean="0"/>
              <a:t>等没有明确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流程编码不是太规范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流程在</a:t>
            </a:r>
            <a:r>
              <a:rPr lang="en-US" altLang="zh-CN" sz="1600" dirty="0" smtClean="0"/>
              <a:t>OA</a:t>
            </a:r>
            <a:r>
              <a:rPr lang="zh-CN" altLang="en-US" sz="1600" dirty="0" smtClean="0"/>
              <a:t>中路径较深，不太方便查找</a:t>
            </a:r>
            <a:endParaRPr lang="en-US" altLang="zh-CN" sz="1600" dirty="0" smtClean="0"/>
          </a:p>
          <a:p>
            <a:pPr marL="0" lvl="1" algn="ctr">
              <a:spcBef>
                <a:spcPts val="600"/>
              </a:spcBef>
            </a:pPr>
            <a:endParaRPr lang="zh-CN" alt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62255" y="4739640"/>
            <a:ext cx="7257415" cy="12617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</a:rPr>
              <a:t>原因：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流程</a:t>
            </a:r>
            <a:r>
              <a:rPr lang="zh-CN" altLang="en-US" sz="1600" dirty="0"/>
              <a:t>管理</a:t>
            </a:r>
            <a:r>
              <a:rPr lang="zh-CN" altLang="en-US" sz="1600" dirty="0" smtClean="0"/>
              <a:t>体系</a:t>
            </a:r>
            <a:r>
              <a:rPr lang="zh-CN" altLang="en-US" sz="1600" dirty="0"/>
              <a:t>未真正建设起来，</a:t>
            </a:r>
            <a:r>
              <a:rPr lang="zh-CN" altLang="en-US" sz="1600" dirty="0" smtClean="0"/>
              <a:t>流程</a:t>
            </a:r>
            <a:r>
              <a:rPr lang="zh-CN" altLang="en-US" sz="1600" dirty="0"/>
              <a:t>责任人没有</a:t>
            </a:r>
            <a:r>
              <a:rPr lang="zh-CN" altLang="en-US" sz="1600" dirty="0" smtClean="0"/>
              <a:t>真正</a:t>
            </a:r>
            <a:r>
              <a:rPr lang="zh-CN" altLang="en-US" sz="1600" dirty="0"/>
              <a:t>行使职能</a:t>
            </a:r>
            <a:r>
              <a:rPr lang="zh-CN" altLang="en-US" sz="1600" dirty="0" smtClean="0"/>
              <a:t>；</a:t>
            </a:r>
            <a:r>
              <a:rPr lang="zh-CN" altLang="en-US" sz="1600" dirty="0"/>
              <a:t>没有</a:t>
            </a:r>
            <a:r>
              <a:rPr lang="zh-CN" altLang="en-US" sz="1600" dirty="0" smtClean="0"/>
              <a:t>真正将流程作为资产管理起来，流程缺少看护</a:t>
            </a:r>
            <a:endParaRPr lang="en-US" altLang="zh-CN" sz="16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流程管理的职能需要继续提升，不断推进流程建设的改进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>
                <a:latin typeface="+mj-ea"/>
              </a:rPr>
              <a:t>IPD-L2</a:t>
            </a:r>
            <a:r>
              <a:rPr lang="zh-CN" altLang="en-US" sz="2400" b="1" dirty="0">
                <a:latin typeface="+mj-ea"/>
              </a:rPr>
              <a:t>级流程及责任人列表</a:t>
            </a:r>
            <a:r>
              <a:rPr lang="zh-CN" altLang="en-US" sz="2400" b="1" dirty="0" smtClean="0">
                <a:latin typeface="+mj-ea"/>
              </a:rPr>
              <a:t>（</a:t>
            </a:r>
            <a:r>
              <a:rPr lang="zh-CN" altLang="en-US" sz="2400" b="1" dirty="0">
                <a:latin typeface="+mj-ea"/>
              </a:rPr>
              <a:t>责任人</a:t>
            </a:r>
            <a:r>
              <a:rPr lang="zh-CN" altLang="en-US" sz="2400" b="1" dirty="0" smtClean="0">
                <a:latin typeface="+mj-ea"/>
              </a:rPr>
              <a:t>）</a:t>
            </a:r>
            <a:endParaRPr lang="zh-CN" altLang="en-US" sz="2400" b="1" dirty="0">
              <a:latin typeface="+mj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7831890"/>
              </p:ext>
            </p:extLst>
          </p:nvPr>
        </p:nvGraphicFramePr>
        <p:xfrm>
          <a:off x="638309" y="1110341"/>
          <a:ext cx="10595747" cy="3983534"/>
        </p:xfrm>
        <a:graphic>
          <a:graphicData uri="http://schemas.openxmlformats.org/drawingml/2006/table">
            <a:tbl>
              <a:tblPr/>
              <a:tblGrid>
                <a:gridCol w="221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IPD-L2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（流程组）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BPO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海能达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流程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BPC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50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zh-CN" sz="1400" b="1" dirty="0" smtClean="0"/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400" b="1" dirty="0" smtClean="0"/>
                        <a:t>管理产品战略及规划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产品规划</a:t>
                      </a:r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产品规划负责人</a:t>
                      </a:r>
                      <a:endParaRPr lang="en-US" altLang="zh-CN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王可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323" marR="2323" marT="2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待定</a:t>
                      </a:r>
                      <a:endParaRPr lang="zh-CN" alt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51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1.2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管理产品开发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研发总裁</a:t>
                      </a:r>
                      <a:endParaRPr lang="en-US" altLang="zh-CN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 fontAlgn="ctr"/>
                      <a:endParaRPr lang="zh-CN" alt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研发运营总监</a:t>
                      </a:r>
                      <a:endPara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蒋总</a:t>
                      </a:r>
                      <a:endParaRPr lang="zh-CN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宋波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1.3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管理技术开发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研发总裁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研发运营总监</a:t>
                      </a:r>
                      <a:endPara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蒋总</a:t>
                      </a:r>
                      <a:endParaRPr lang="zh-CN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宋波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11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1.4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管理产品数据与信息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产品规划</a:t>
                      </a:r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VP</a:t>
                      </a:r>
                      <a:endParaRPr lang="zh-CN" altLang="en-US" sz="1200" b="0" i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产品数据管理责任人</a:t>
                      </a:r>
                      <a:endPara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王可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罗俊平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727">
                <a:tc>
                  <a:txBody>
                    <a:bodyPr/>
                    <a:lstStyle/>
                    <a:p>
                      <a:pPr marL="0" marR="0" indent="0" algn="l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1.5 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管理研发项目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研发总裁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研发运营总监</a:t>
                      </a:r>
                      <a:endPara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蒋总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6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宋波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5726" y="5355771"/>
            <a:ext cx="10598329" cy="592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由二级流程</a:t>
            </a:r>
            <a:r>
              <a:rPr lang="en-US" altLang="zh-CN" sz="1400" dirty="0" smtClean="0">
                <a:solidFill>
                  <a:srgbClr val="C00000"/>
                </a:solidFill>
              </a:rPr>
              <a:t>BPO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BPC</a:t>
            </a:r>
            <a:r>
              <a:rPr lang="zh-CN" altLang="en-US" sz="1400" dirty="0" smtClean="0">
                <a:solidFill>
                  <a:srgbClr val="C00000"/>
                </a:solidFill>
              </a:rPr>
              <a:t>确定三级流程架构，及三级流程</a:t>
            </a:r>
            <a:r>
              <a:rPr lang="en-US" altLang="zh-CN" sz="1400" dirty="0" smtClean="0">
                <a:solidFill>
                  <a:srgbClr val="C00000"/>
                </a:solidFill>
              </a:rPr>
              <a:t>BPO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BPC</a:t>
            </a:r>
            <a:r>
              <a:rPr lang="zh-CN" altLang="en-US" sz="1400" dirty="0" smtClean="0">
                <a:solidFill>
                  <a:srgbClr val="C0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2705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210820"/>
            <a:ext cx="10000615" cy="527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落实流程责任制下一步工作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72949"/>
              </p:ext>
            </p:extLst>
          </p:nvPr>
        </p:nvGraphicFramePr>
        <p:xfrm>
          <a:off x="804544" y="1243965"/>
          <a:ext cx="9769475" cy="498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781">
                  <a:extLst>
                    <a:ext uri="{9D8B030D-6E8A-4147-A177-3AD203B41FA5}">
                      <a16:colId xmlns:a16="http://schemas.microsoft.com/office/drawing/2014/main" val="1537077815"/>
                    </a:ext>
                  </a:extLst>
                </a:gridCol>
                <a:gridCol w="5302704">
                  <a:extLst>
                    <a:ext uri="{9D8B030D-6E8A-4147-A177-3AD203B41FA5}">
                      <a16:colId xmlns:a16="http://schemas.microsoft.com/office/drawing/2014/main" val="2965464924"/>
                    </a:ext>
                  </a:extLst>
                </a:gridCol>
                <a:gridCol w="1679121">
                  <a:extLst>
                    <a:ext uri="{9D8B030D-6E8A-4147-A177-3AD203B41FA5}">
                      <a16:colId xmlns:a16="http://schemas.microsoft.com/office/drawing/2014/main" val="1816709859"/>
                    </a:ext>
                  </a:extLst>
                </a:gridCol>
                <a:gridCol w="1753869">
                  <a:extLst>
                    <a:ext uri="{9D8B030D-6E8A-4147-A177-3AD203B41FA5}">
                      <a16:colId xmlns:a16="http://schemas.microsoft.com/office/drawing/2014/main" val="3031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序号</a:t>
                      </a:r>
                      <a:endParaRPr lang="en-US" altLang="zh-CN" b="1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主要工作任务</a:t>
                      </a:r>
                      <a:endParaRPr lang="en-US" altLang="zh-CN" b="1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责任人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时间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确定流程责任人，发布流程责任人任命，同时明确流程责任人的职责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&amp;IT</a:t>
                      </a:r>
                      <a:r>
                        <a:rPr lang="zh-CN" altLang="en-US" dirty="0" smtClean="0"/>
                        <a:t>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9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流程责任人角色认知</a:t>
                      </a:r>
                      <a:r>
                        <a:rPr lang="en-US" altLang="zh-CN" dirty="0" smtClean="0"/>
                        <a:t>》</a:t>
                      </a:r>
                      <a:r>
                        <a:rPr lang="zh-CN" altLang="en-US" dirty="0" smtClean="0"/>
                        <a:t>培训课程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&amp;IT</a:t>
                      </a:r>
                      <a:r>
                        <a:rPr lang="zh-CN" altLang="en-US" dirty="0" smtClean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5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开展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流程责任人角色认知</a:t>
                      </a:r>
                      <a:r>
                        <a:rPr lang="en-US" altLang="zh-CN" dirty="0" smtClean="0"/>
                        <a:t>》</a:t>
                      </a:r>
                      <a:r>
                        <a:rPr lang="zh-CN" altLang="en-US" dirty="0" smtClean="0"/>
                        <a:t>培训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&amp;IT</a:t>
                      </a:r>
                      <a:r>
                        <a:rPr lang="zh-CN" altLang="en-US" dirty="0" smtClean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1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按照工作要求，组织填写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流程架构说明文件</a:t>
                      </a:r>
                      <a:r>
                        <a:rPr lang="en-US" altLang="zh-CN" dirty="0" smtClean="0"/>
                        <a:t>》</a:t>
                      </a:r>
                      <a:r>
                        <a:rPr lang="zh-CN" altLang="en-US" dirty="0" smtClean="0"/>
                        <a:t>，明确下一级流程及责任人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各流程责任人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9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制定流程变革、流程建设、流程优化计划，按进度开发流程文件（主要集中在</a:t>
                      </a:r>
                      <a:r>
                        <a:rPr lang="en-US" altLang="zh-CN" dirty="0" smtClean="0"/>
                        <a:t>IPD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LTC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各流程责任人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年持续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&amp;IT</a:t>
                      </a:r>
                      <a:r>
                        <a:rPr lang="zh-CN" altLang="en-US" dirty="0" smtClean="0"/>
                        <a:t>部负责公司整体流程建设规则制定及开展培训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&amp;IT</a:t>
                      </a:r>
                      <a:r>
                        <a:rPr lang="zh-CN" altLang="en-US" dirty="0" smtClean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年持续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运营部负责流程维护，开展流程</a:t>
                      </a:r>
                      <a:r>
                        <a:rPr lang="en-US" altLang="zh-CN" dirty="0" smtClean="0"/>
                        <a:t>CT</a:t>
                      </a:r>
                      <a:r>
                        <a:rPr lang="zh-CN" altLang="en-US" dirty="0" smtClean="0"/>
                        <a:t>及</a:t>
                      </a:r>
                      <a:r>
                        <a:rPr lang="en-US" altLang="zh-CN" dirty="0" smtClean="0"/>
                        <a:t>SACA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各运营部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年持续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建立流程例行管理的机制和平台，</a:t>
                      </a:r>
                      <a:r>
                        <a:rPr lang="en-US" altLang="zh-CN" dirty="0" smtClean="0"/>
                        <a:t>L1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L4</a:t>
                      </a:r>
                      <a:r>
                        <a:rPr lang="zh-CN" altLang="en-US" dirty="0" smtClean="0"/>
                        <a:t>流程架构建设和调整到信息化委员会汇报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各流程责任人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90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年持续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69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3148" y="1836932"/>
            <a:ext cx="6165715" cy="31200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0"/>
          <a:stretch>
            <a:fillRect/>
          </a:stretch>
        </p:blipFill>
        <p:spPr bwMode="auto">
          <a:xfrm>
            <a:off x="4294277" y="2157011"/>
            <a:ext cx="3603449" cy="153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</a:t>
            </a:r>
            <a:r>
              <a:rPr lang="zh-CN" altLang="en-US" sz="2400" b="1" dirty="0" smtClean="0">
                <a:latin typeface="+mj-ea"/>
                <a:ea typeface="+mj-ea"/>
              </a:rPr>
              <a:t>流程建设情况分析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3253" y="123396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1.0 </a:t>
            </a:r>
            <a:r>
              <a:rPr lang="zh-CN" altLang="en-US" sz="1100" dirty="0" smtClean="0"/>
              <a:t>集成产品开发（</a:t>
            </a:r>
            <a:r>
              <a:rPr lang="en-US" altLang="zh-CN" sz="1100" dirty="0"/>
              <a:t> IPD 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433253" y="1573538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2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从市场到线索（</a:t>
            </a:r>
            <a:r>
              <a:rPr lang="en-US" altLang="zh-CN" sz="1100" dirty="0" smtClean="0"/>
              <a:t>MTL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433253" y="191311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3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从线索到回款（</a:t>
            </a:r>
            <a:r>
              <a:rPr lang="en-US" altLang="zh-CN" sz="1100" dirty="0" smtClean="0"/>
              <a:t>LTC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6" name="矩形 45"/>
          <p:cNvSpPr/>
          <p:nvPr/>
        </p:nvSpPr>
        <p:spPr bwMode="auto">
          <a:xfrm>
            <a:off x="433253" y="225269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4.0 </a:t>
            </a:r>
            <a:r>
              <a:rPr lang="zh-CN" altLang="en-US" sz="1100" dirty="0" smtClean="0"/>
              <a:t>从问题到解决（</a:t>
            </a:r>
            <a:r>
              <a:rPr lang="en-US" altLang="zh-CN" sz="1100" dirty="0" smtClean="0"/>
              <a:t>ITR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215538" y="1120827"/>
            <a:ext cx="2784837" cy="14530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564" y="904962"/>
            <a:ext cx="127728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价值创造流程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433253" y="289889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5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战略制定及执行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 bwMode="auto">
          <a:xfrm>
            <a:off x="433253" y="320218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6.0 </a:t>
            </a:r>
            <a:r>
              <a:rPr lang="zh-CN" altLang="en-US" sz="1100" dirty="0" smtClean="0"/>
              <a:t>管理客户关系</a:t>
            </a:r>
            <a:endParaRPr lang="zh-CN" altLang="en-US" sz="11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433253" y="351636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7.0 </a:t>
            </a:r>
            <a:r>
              <a:rPr lang="zh-CN" altLang="en-US" sz="1100" dirty="0" smtClean="0"/>
              <a:t>供应链管理</a:t>
            </a:r>
            <a:endParaRPr lang="zh-CN" altLang="en-US" sz="1100" dirty="0"/>
          </a:p>
        </p:txBody>
      </p:sp>
      <p:sp>
        <p:nvSpPr>
          <p:cNvPr id="53" name="矩形 52"/>
          <p:cNvSpPr/>
          <p:nvPr/>
        </p:nvSpPr>
        <p:spPr bwMode="auto">
          <a:xfrm>
            <a:off x="433253" y="3852309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8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管理服务交付</a:t>
            </a:r>
            <a:endParaRPr lang="zh-CN" altLang="en-US" sz="1100" dirty="0"/>
          </a:p>
        </p:txBody>
      </p:sp>
      <p:sp>
        <p:nvSpPr>
          <p:cNvPr id="54" name="圆角矩形 53"/>
          <p:cNvSpPr/>
          <p:nvPr/>
        </p:nvSpPr>
        <p:spPr bwMode="auto">
          <a:xfrm>
            <a:off x="215538" y="2783279"/>
            <a:ext cx="2784837" cy="13422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16166" y="2567746"/>
            <a:ext cx="120096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使能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433253" y="446312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9.0 </a:t>
            </a:r>
            <a:r>
              <a:rPr lang="zh-CN" altLang="en-US" sz="1100" dirty="0" smtClean="0"/>
              <a:t>管理人力资源</a:t>
            </a:r>
            <a:endParaRPr lang="zh-CN" altLang="en-US" sz="1100" dirty="0"/>
          </a:p>
        </p:txBody>
      </p:sp>
      <p:sp>
        <p:nvSpPr>
          <p:cNvPr id="59" name="矩形 58"/>
          <p:cNvSpPr/>
          <p:nvPr/>
        </p:nvSpPr>
        <p:spPr bwMode="auto">
          <a:xfrm>
            <a:off x="433253" y="4744643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10.0 </a:t>
            </a:r>
            <a:r>
              <a:rPr lang="zh-CN" altLang="en-US" sz="1100" dirty="0" smtClean="0"/>
              <a:t>管理质量</a:t>
            </a:r>
            <a:endParaRPr lang="zh-CN" altLang="en-US" sz="11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433253" y="5037047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11.0 </a:t>
            </a:r>
            <a:r>
              <a:rPr lang="zh-CN" altLang="en-US" sz="1100" dirty="0" smtClean="0"/>
              <a:t>管理财务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 bwMode="auto">
          <a:xfrm>
            <a:off x="433253" y="532945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12.0 </a:t>
            </a:r>
            <a:r>
              <a:rPr lang="zh-CN" altLang="en-US" sz="1100" dirty="0" smtClean="0"/>
              <a:t>管理运营</a:t>
            </a:r>
            <a:endParaRPr lang="zh-CN" altLang="en-US" sz="1100" dirty="0"/>
          </a:p>
        </p:txBody>
      </p:sp>
      <p:sp>
        <p:nvSpPr>
          <p:cNvPr id="62" name="圆角矩形 61"/>
          <p:cNvSpPr/>
          <p:nvPr/>
        </p:nvSpPr>
        <p:spPr bwMode="auto">
          <a:xfrm>
            <a:off x="215538" y="4424727"/>
            <a:ext cx="2784837" cy="1788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56301" y="4135494"/>
            <a:ext cx="1310085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支撑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24545" y="563274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13.0 </a:t>
            </a:r>
            <a:r>
              <a:rPr lang="zh-CN" altLang="en-US" sz="1100" dirty="0" smtClean="0"/>
              <a:t>管理流程与</a:t>
            </a:r>
            <a:r>
              <a:rPr lang="en-US" altLang="zh-CN" sz="1100" dirty="0" smtClean="0"/>
              <a:t>IT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424545" y="5946914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14.0 </a:t>
            </a:r>
            <a:r>
              <a:rPr lang="zh-CN" altLang="en-US" sz="1100" dirty="0" smtClean="0"/>
              <a:t>管理业务支持</a:t>
            </a:r>
            <a:endParaRPr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85" y="1058424"/>
            <a:ext cx="3481714" cy="515493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 bwMode="auto">
          <a:xfrm>
            <a:off x="297181" y="1855795"/>
            <a:ext cx="2670048" cy="29520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11499" y="4132477"/>
            <a:ext cx="5053788" cy="7866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rgbClr val="C00000"/>
                </a:solidFill>
              </a:rPr>
              <a:t>现状</a:t>
            </a:r>
            <a:r>
              <a:rPr lang="zh-CN" altLang="en-US" sz="1100" b="1" dirty="0" smtClean="0">
                <a:solidFill>
                  <a:srgbClr val="C00000"/>
                </a:solidFill>
              </a:rPr>
              <a:t>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LTC</a:t>
            </a:r>
            <a:r>
              <a:rPr lang="zh-CN" altLang="en-US" sz="1100" dirty="0" smtClean="0"/>
              <a:t>作为销售业务主流程，已发布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7</a:t>
            </a:r>
            <a:r>
              <a:rPr lang="zh-CN" altLang="en-US" sz="1100" dirty="0" smtClean="0"/>
              <a:t>个二级流程，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22</a:t>
            </a:r>
            <a:r>
              <a:rPr lang="zh-CN" altLang="en-US" sz="1100" dirty="0" smtClean="0"/>
              <a:t>个三级流程的框架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OA</a:t>
            </a:r>
            <a:r>
              <a:rPr lang="zh-CN" altLang="en-US" sz="1100" dirty="0" smtClean="0"/>
              <a:t>系统实际发布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1100" dirty="0" smtClean="0"/>
              <a:t>个二级流程，</a:t>
            </a:r>
            <a:r>
              <a:rPr lang="en-US" altLang="zh-CN" sz="1100" b="1" dirty="0">
                <a:solidFill>
                  <a:srgbClr val="C00000"/>
                </a:solidFill>
              </a:rPr>
              <a:t>9</a:t>
            </a:r>
            <a:r>
              <a:rPr lang="zh-CN" altLang="en-US" sz="1100" dirty="0" smtClean="0"/>
              <a:t>个三级流程；</a:t>
            </a:r>
            <a:endParaRPr lang="en-US" altLang="zh-CN" sz="1100" dirty="0" smtClean="0"/>
          </a:p>
        </p:txBody>
      </p:sp>
      <p:grpSp>
        <p:nvGrpSpPr>
          <p:cNvPr id="84" name="组合 83"/>
          <p:cNvGrpSpPr/>
          <p:nvPr/>
        </p:nvGrpSpPr>
        <p:grpSpPr>
          <a:xfrm>
            <a:off x="3367153" y="1252963"/>
            <a:ext cx="5055874" cy="2790825"/>
            <a:chOff x="1569550" y="2318531"/>
            <a:chExt cx="5431892" cy="279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5" name="矩形 84"/>
            <p:cNvSpPr/>
            <p:nvPr/>
          </p:nvSpPr>
          <p:spPr bwMode="auto">
            <a:xfrm>
              <a:off x="1570117" y="2318531"/>
              <a:ext cx="5431325" cy="27908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solidFill>
                  <a:srgbClr val="4AAAC4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569550" y="2404270"/>
              <a:ext cx="5329561" cy="2581429"/>
              <a:chOff x="109220" y="1008380"/>
              <a:chExt cx="11786876" cy="4785837"/>
            </a:xfrm>
          </p:grpSpPr>
          <p:sp>
            <p:nvSpPr>
              <p:cNvPr id="87" name="圆角矩形 86"/>
              <p:cNvSpPr/>
              <p:nvPr/>
            </p:nvSpPr>
            <p:spPr bwMode="auto">
              <a:xfrm>
                <a:off x="688975" y="1008380"/>
                <a:ext cx="11205845" cy="4953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3.0 </a:t>
                </a:r>
                <a:r>
                  <a:rPr lang="zh-CN" altLang="en-US" sz="1050" b="1" dirty="0" smtClean="0">
                    <a:solidFill>
                      <a:schemeClr val="bg1"/>
                    </a:solidFill>
                  </a:rPr>
                  <a:t>从线索到回款 （</a:t>
                </a:r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LTC</a:t>
                </a:r>
                <a:r>
                  <a:rPr lang="zh-CN" altLang="en-US" sz="1050" b="1" dirty="0" smtClean="0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88" name="圆角矩形 87"/>
              <p:cNvSpPr/>
              <p:nvPr/>
            </p:nvSpPr>
            <p:spPr bwMode="auto">
              <a:xfrm>
                <a:off x="689102" y="1641316"/>
                <a:ext cx="1544698" cy="495300"/>
              </a:xfrm>
              <a:prstGeom prst="roundRect">
                <a:avLst>
                  <a:gd name="adj" fmla="val 1894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</a:rPr>
                  <a:t>3.1 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从线索到商机</a:t>
                </a:r>
              </a:p>
            </p:txBody>
          </p:sp>
          <p:sp>
            <p:nvSpPr>
              <p:cNvPr id="89" name="圆角矩形 88"/>
              <p:cNvSpPr/>
              <p:nvPr/>
            </p:nvSpPr>
            <p:spPr bwMode="auto">
              <a:xfrm>
                <a:off x="2299840" y="1641316"/>
                <a:ext cx="1544320" cy="495300"/>
              </a:xfrm>
              <a:prstGeom prst="roundRect">
                <a:avLst>
                  <a:gd name="adj" fmla="val 2338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</a:rPr>
                  <a:t>3.2 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从商机到订单（项目）</a:t>
                </a:r>
              </a:p>
            </p:txBody>
          </p:sp>
          <p:sp>
            <p:nvSpPr>
              <p:cNvPr id="90" name="圆角矩形 89"/>
              <p:cNvSpPr/>
              <p:nvPr/>
            </p:nvSpPr>
            <p:spPr bwMode="auto">
              <a:xfrm>
                <a:off x="3920995" y="1641316"/>
                <a:ext cx="1544320" cy="495300"/>
              </a:xfrm>
              <a:prstGeom prst="roundRect">
                <a:avLst>
                  <a:gd name="adj" fmla="val 3230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sym typeface="+mn-ea"/>
                  </a:rPr>
                  <a:t>3.3 </a:t>
                </a:r>
                <a:r>
                  <a:rPr lang="zh-CN" altLang="en-US" sz="600" b="1" dirty="0">
                    <a:solidFill>
                      <a:schemeClr val="tx1"/>
                    </a:solidFill>
                    <a:sym typeface="+mn-ea"/>
                  </a:rPr>
                  <a:t>从商机到订单（渠道）</a:t>
                </a:r>
              </a:p>
            </p:txBody>
          </p:sp>
          <p:sp>
            <p:nvSpPr>
              <p:cNvPr id="91" name="圆角矩形 90"/>
              <p:cNvSpPr/>
              <p:nvPr/>
            </p:nvSpPr>
            <p:spPr bwMode="auto">
              <a:xfrm>
                <a:off x="5520560" y="1641316"/>
                <a:ext cx="1544320" cy="495300"/>
              </a:xfrm>
              <a:prstGeom prst="roundRect">
                <a:avLst>
                  <a:gd name="adj" fmla="val 1597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</a:rPr>
                  <a:t>3.4 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从订单到回款</a:t>
                </a: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689101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en-US" altLang="zh-CN" sz="600" dirty="0"/>
                  <a:t>3.1.1 </a:t>
                </a:r>
                <a:r>
                  <a:rPr lang="zh-CN" altLang="en-US" sz="600" dirty="0"/>
                  <a:t>线索 录入与培育</a:t>
                </a: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689101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en-US" altLang="zh-CN" sz="600" dirty="0" smtClean="0"/>
                  <a:t>3.1.2 </a:t>
                </a:r>
                <a:r>
                  <a:rPr lang="zh-CN" altLang="en-US" sz="600" dirty="0" smtClean="0"/>
                  <a:t>线索转化</a:t>
                </a: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2343401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en-US" altLang="zh-CN" sz="600" dirty="0" smtClean="0"/>
                  <a:t>3.2.1 </a:t>
                </a:r>
                <a:r>
                  <a:rPr lang="zh-CN" altLang="en-US" sz="600" dirty="0" smtClean="0"/>
                  <a:t>业务机会信息收集</a:t>
                </a: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2343401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3.2.2需求确认</a:t>
                </a: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2343401" y="3580131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3.2.3标前引导与解决方案确认</a:t>
                </a:r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2343401" y="4213067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3.2.4投标</a:t>
                </a: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2343401" y="477758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3.2.5商务谈判</a:t>
                </a:r>
              </a:p>
            </p:txBody>
          </p:sp>
          <p:sp>
            <p:nvSpPr>
              <p:cNvPr id="99" name="矩形 98"/>
              <p:cNvSpPr/>
              <p:nvPr/>
            </p:nvSpPr>
            <p:spPr bwMode="auto">
              <a:xfrm>
                <a:off x="2343401" y="5394167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3.2.6签订合同</a:t>
                </a: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3961004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3.3.1确定机会</a:t>
                </a: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3961004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3.3.2渠道伙伴管理</a:t>
                </a: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3961004" y="3580131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 smtClean="0"/>
                  <a:t>3.3.3谈判及签订经销商协议</a:t>
                </a: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5578607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3.4.1制定交付方案</a:t>
                </a: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5578607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3.4.2订单履行</a:t>
                </a: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5578607" y="3580131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3.4.3工程交付</a:t>
                </a:r>
              </a:p>
            </p:txBody>
          </p:sp>
          <p:sp>
            <p:nvSpPr>
              <p:cNvPr id="106" name="圆角矩形 105"/>
              <p:cNvSpPr/>
              <p:nvPr/>
            </p:nvSpPr>
            <p:spPr bwMode="auto">
              <a:xfrm>
                <a:off x="7130920" y="1641316"/>
                <a:ext cx="1544320" cy="495300"/>
              </a:xfrm>
              <a:prstGeom prst="roundRect">
                <a:avLst>
                  <a:gd name="adj" fmla="val 1017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</a:rPr>
                  <a:t>3.5 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管理合同</a:t>
                </a:r>
                <a:r>
                  <a:rPr lang="en-US" altLang="zh-CN" sz="600" b="1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经销商协议变更</a:t>
                </a:r>
              </a:p>
            </p:txBody>
          </p:sp>
          <p:sp>
            <p:nvSpPr>
              <p:cNvPr id="107" name="圆角矩形 106"/>
              <p:cNvSpPr/>
              <p:nvPr/>
            </p:nvSpPr>
            <p:spPr bwMode="auto">
              <a:xfrm>
                <a:off x="8741280" y="1641316"/>
                <a:ext cx="1544320" cy="495300"/>
              </a:xfrm>
              <a:prstGeom prst="roundRect">
                <a:avLst>
                  <a:gd name="adj" fmla="val 2192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sym typeface="+mn-ea"/>
                  </a:rPr>
                  <a:t>3.6 </a:t>
                </a:r>
                <a:r>
                  <a:rPr lang="zh-CN" altLang="en-US" sz="600" b="1" dirty="0">
                    <a:solidFill>
                      <a:schemeClr val="tx1"/>
                    </a:solidFill>
                    <a:sym typeface="+mn-ea"/>
                  </a:rPr>
                  <a:t>管理销售项目</a:t>
                </a:r>
              </a:p>
            </p:txBody>
          </p:sp>
          <p:sp>
            <p:nvSpPr>
              <p:cNvPr id="108" name="圆角矩形 107"/>
              <p:cNvSpPr/>
              <p:nvPr/>
            </p:nvSpPr>
            <p:spPr bwMode="auto">
              <a:xfrm>
                <a:off x="10351640" y="1641316"/>
                <a:ext cx="1544320" cy="495300"/>
              </a:xfrm>
              <a:prstGeom prst="roundRect">
                <a:avLst>
                  <a:gd name="adj" fmla="val 218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</a:rPr>
                  <a:t>3.7 </a:t>
                </a:r>
                <a:r>
                  <a:rPr lang="zh-CN" altLang="en-US" sz="600" b="1" dirty="0">
                    <a:solidFill>
                      <a:schemeClr val="tx1"/>
                    </a:solidFill>
                  </a:rPr>
                  <a:t>合同协议生命周期管理</a:t>
                </a: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09220" y="1056640"/>
                <a:ext cx="720386" cy="45648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rgbClr val="C00000"/>
                    </a:solidFill>
                  </a:rPr>
                  <a:t>L1</a:t>
                </a: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09220" y="1641476"/>
                <a:ext cx="720386" cy="45648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rgbClr val="C00000"/>
                    </a:solidFill>
                  </a:rPr>
                  <a:t>L2</a:t>
                </a: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9220" y="2317116"/>
                <a:ext cx="720386" cy="45648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rgbClr val="C00000"/>
                    </a:solidFill>
                  </a:rPr>
                  <a:t>L3</a:t>
                </a:r>
              </a:p>
            </p:txBody>
          </p:sp>
          <p:sp>
            <p:nvSpPr>
              <p:cNvPr id="112" name="矩形 111"/>
              <p:cNvSpPr/>
              <p:nvPr/>
            </p:nvSpPr>
            <p:spPr bwMode="auto">
              <a:xfrm>
                <a:off x="7211569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3.5.1管理合同/经销商协议变更</a:t>
                </a:r>
              </a:p>
            </p:txBody>
          </p:sp>
          <p:sp>
            <p:nvSpPr>
              <p:cNvPr id="113" name="矩形 112"/>
              <p:cNvSpPr/>
              <p:nvPr/>
            </p:nvSpPr>
            <p:spPr bwMode="auto">
              <a:xfrm>
                <a:off x="8829172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3.6.1管理销售项目</a:t>
                </a:r>
              </a:p>
            </p:txBody>
          </p:sp>
          <p:sp>
            <p:nvSpPr>
              <p:cNvPr id="114" name="矩形 113"/>
              <p:cNvSpPr/>
              <p:nvPr/>
            </p:nvSpPr>
            <p:spPr bwMode="auto">
              <a:xfrm>
                <a:off x="8829172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3.6.1管理销售项目</a:t>
                </a:r>
              </a:p>
            </p:txBody>
          </p:sp>
          <p:sp>
            <p:nvSpPr>
              <p:cNvPr id="115" name="矩形 114"/>
              <p:cNvSpPr/>
              <p:nvPr/>
            </p:nvSpPr>
            <p:spPr bwMode="auto">
              <a:xfrm>
                <a:off x="10432547" y="240855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3.7.1管理合同/协议要素及模板</a:t>
                </a:r>
              </a:p>
            </p:txBody>
          </p:sp>
          <p:sp>
            <p:nvSpPr>
              <p:cNvPr id="116" name="矩形 115"/>
              <p:cNvSpPr/>
              <p:nvPr/>
            </p:nvSpPr>
            <p:spPr bwMode="auto">
              <a:xfrm>
                <a:off x="10432547" y="304149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3.7.2管理合同/协议文档</a:t>
                </a:r>
              </a:p>
            </p:txBody>
          </p:sp>
          <p:sp>
            <p:nvSpPr>
              <p:cNvPr id="117" name="矩形 116"/>
              <p:cNvSpPr/>
              <p:nvPr/>
            </p:nvSpPr>
            <p:spPr bwMode="auto">
              <a:xfrm>
                <a:off x="3967354" y="4188461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3.3.4渠道订单管理</a:t>
                </a:r>
              </a:p>
            </p:txBody>
          </p:sp>
          <p:sp>
            <p:nvSpPr>
              <p:cNvPr id="118" name="矩形 117"/>
              <p:cNvSpPr/>
              <p:nvPr/>
            </p:nvSpPr>
            <p:spPr bwMode="auto">
              <a:xfrm>
                <a:off x="5602479" y="4182746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3.4.4项目初验</a:t>
                </a:r>
              </a:p>
            </p:txBody>
          </p:sp>
          <p:sp>
            <p:nvSpPr>
              <p:cNvPr id="119" name="矩形 118"/>
              <p:cNvSpPr/>
              <p:nvPr/>
            </p:nvSpPr>
            <p:spPr bwMode="auto">
              <a:xfrm>
                <a:off x="5602479" y="4777582"/>
                <a:ext cx="1463549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numCol="1" rtlCol="0" anchor="ctr" anchorCtr="0" compatLnSpc="1"/>
              <a:lstStyle/>
              <a:p>
                <a:pPr algn="ctr"/>
                <a:r>
                  <a:rPr lang="zh-CN" altLang="en-US" sz="600" dirty="0"/>
                  <a:t>3.4.5项目结项</a:t>
                </a:r>
              </a:p>
            </p:txBody>
          </p:sp>
        </p:grpSp>
      </p:grpSp>
      <p:cxnSp>
        <p:nvCxnSpPr>
          <p:cNvPr id="31" name="直接箭头连接符 30"/>
          <p:cNvCxnSpPr>
            <a:stCxn id="16" idx="6"/>
          </p:cNvCxnSpPr>
          <p:nvPr/>
        </p:nvCxnSpPr>
        <p:spPr>
          <a:xfrm flipV="1">
            <a:off x="2967229" y="1429543"/>
            <a:ext cx="2060672" cy="57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 bwMode="auto">
          <a:xfrm>
            <a:off x="10313986" y="4076251"/>
            <a:ext cx="1569720" cy="8662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7649987" y="1487843"/>
            <a:ext cx="2598683" cy="290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11499" y="5009015"/>
            <a:ext cx="5053788" cy="9030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100" b="1" dirty="0" smtClean="0">
                <a:solidFill>
                  <a:srgbClr val="C00000"/>
                </a:solidFill>
              </a:rPr>
              <a:t>问题：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 </a:t>
            </a:r>
            <a:r>
              <a:rPr lang="zh-CN" altLang="en-US" sz="1100" dirty="0" smtClean="0"/>
              <a:t>发布的</a:t>
            </a:r>
            <a:r>
              <a:rPr lang="en-US" altLang="zh-CN" sz="1100" dirty="0" smtClean="0"/>
              <a:t>LTC</a:t>
            </a:r>
            <a:r>
              <a:rPr lang="zh-CN" altLang="en-US" sz="1100" dirty="0" smtClean="0"/>
              <a:t>流程架构有问题，建议按业界标杆做调整（后面详细说明）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OA</a:t>
            </a:r>
            <a:r>
              <a:rPr lang="zh-CN" altLang="en-US" sz="1100" dirty="0" smtClean="0"/>
              <a:t>上的流程建设不完善，有缺失，需要流程</a:t>
            </a:r>
            <a:r>
              <a:rPr lang="en-US" altLang="zh-CN" sz="1100" dirty="0" smtClean="0"/>
              <a:t>Owner</a:t>
            </a:r>
            <a:r>
              <a:rPr lang="zh-CN" altLang="en-US" sz="1100" dirty="0" smtClean="0"/>
              <a:t>及流程专家承担流程建设责任</a:t>
            </a:r>
            <a:endParaRPr lang="en-US" altLang="zh-CN" sz="11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311499" y="5974647"/>
            <a:ext cx="5053788" cy="7307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100" b="1" dirty="0" smtClean="0">
                <a:solidFill>
                  <a:srgbClr val="C00000"/>
                </a:solidFill>
              </a:rPr>
              <a:t>原因：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流程</a:t>
            </a:r>
            <a:r>
              <a:rPr lang="zh-CN" altLang="en-US" sz="1100" dirty="0"/>
              <a:t>责任人没有</a:t>
            </a:r>
            <a:r>
              <a:rPr lang="zh-CN" altLang="en-US" sz="1100" dirty="0" smtClean="0"/>
              <a:t>真正</a:t>
            </a:r>
            <a:r>
              <a:rPr lang="zh-CN" altLang="en-US" sz="1100" dirty="0"/>
              <a:t>行使职能</a:t>
            </a:r>
            <a:r>
              <a:rPr lang="zh-CN" altLang="en-US" sz="1100" dirty="0" smtClean="0"/>
              <a:t>；</a:t>
            </a:r>
            <a:r>
              <a:rPr lang="zh-CN" altLang="en-US" sz="1100" dirty="0"/>
              <a:t>没有</a:t>
            </a:r>
            <a:r>
              <a:rPr lang="zh-CN" altLang="en-US" sz="1100" dirty="0" smtClean="0"/>
              <a:t>真正将流程作为资产管理起来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 </a:t>
            </a:r>
            <a:r>
              <a:rPr lang="zh-CN" altLang="en-US" sz="1100" dirty="0" smtClean="0"/>
              <a:t>流程管理的职能需要继续提升，不断推进流程建设的改进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/>
          <p:cNvSpPr/>
          <p:nvPr/>
        </p:nvSpPr>
        <p:spPr bwMode="auto">
          <a:xfrm>
            <a:off x="3344936" y="1081490"/>
            <a:ext cx="5271630" cy="29026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</a:t>
            </a:r>
            <a:r>
              <a:rPr lang="zh-CN" altLang="en-US" sz="2400" b="1" dirty="0" smtClean="0">
                <a:latin typeface="+mj-ea"/>
                <a:ea typeface="+mj-ea"/>
              </a:rPr>
              <a:t>流程建设情况分析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3253" y="123396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1.0 </a:t>
            </a:r>
            <a:r>
              <a:rPr lang="zh-CN" altLang="en-US" sz="1100" dirty="0" smtClean="0"/>
              <a:t>集成产品开发（</a:t>
            </a:r>
            <a:r>
              <a:rPr lang="en-US" altLang="zh-CN" sz="1100" dirty="0"/>
              <a:t> IPD 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433253" y="1573538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2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从市场到线索（</a:t>
            </a:r>
            <a:r>
              <a:rPr lang="en-US" altLang="zh-CN" sz="1100" dirty="0" smtClean="0"/>
              <a:t>MTL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433253" y="191311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3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从线索到回款（</a:t>
            </a:r>
            <a:r>
              <a:rPr lang="en-US" altLang="zh-CN" sz="1100" dirty="0" smtClean="0"/>
              <a:t>LTC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46" name="矩形 45"/>
          <p:cNvSpPr/>
          <p:nvPr/>
        </p:nvSpPr>
        <p:spPr bwMode="auto">
          <a:xfrm>
            <a:off x="433253" y="225269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4.0 </a:t>
            </a:r>
            <a:r>
              <a:rPr lang="zh-CN" altLang="en-US" sz="1100" dirty="0" smtClean="0"/>
              <a:t>从问题到解决（</a:t>
            </a:r>
            <a:r>
              <a:rPr lang="en-US" altLang="zh-CN" sz="1100" dirty="0" smtClean="0"/>
              <a:t>ITR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215538" y="1120827"/>
            <a:ext cx="2784837" cy="14530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564" y="904962"/>
            <a:ext cx="127728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价值创造流程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433253" y="289889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5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战略制定及执行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 bwMode="auto">
          <a:xfrm>
            <a:off x="433253" y="3202185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6.0 </a:t>
            </a:r>
            <a:r>
              <a:rPr lang="zh-CN" altLang="en-US" sz="1100" dirty="0" smtClean="0"/>
              <a:t>管理客户关系</a:t>
            </a:r>
            <a:endParaRPr lang="zh-CN" altLang="en-US" sz="11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433253" y="351636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7.0 </a:t>
            </a:r>
            <a:r>
              <a:rPr lang="zh-CN" altLang="en-US" sz="1100" dirty="0" smtClean="0"/>
              <a:t>供应链管理</a:t>
            </a:r>
            <a:endParaRPr lang="zh-CN" altLang="en-US" sz="1100" dirty="0"/>
          </a:p>
        </p:txBody>
      </p:sp>
      <p:sp>
        <p:nvSpPr>
          <p:cNvPr id="53" name="矩形 52"/>
          <p:cNvSpPr/>
          <p:nvPr/>
        </p:nvSpPr>
        <p:spPr bwMode="auto">
          <a:xfrm>
            <a:off x="433253" y="3852309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/>
              <a:t>8</a:t>
            </a:r>
            <a:r>
              <a:rPr lang="en-US" altLang="zh-CN" sz="1100" dirty="0" smtClean="0"/>
              <a:t>.0 </a:t>
            </a:r>
            <a:r>
              <a:rPr lang="zh-CN" altLang="en-US" sz="1100" dirty="0" smtClean="0"/>
              <a:t>管理服务交付</a:t>
            </a:r>
            <a:endParaRPr lang="zh-CN" altLang="en-US" sz="1100" dirty="0"/>
          </a:p>
        </p:txBody>
      </p:sp>
      <p:sp>
        <p:nvSpPr>
          <p:cNvPr id="54" name="圆角矩形 53"/>
          <p:cNvSpPr/>
          <p:nvPr/>
        </p:nvSpPr>
        <p:spPr bwMode="auto">
          <a:xfrm>
            <a:off x="215538" y="2783279"/>
            <a:ext cx="2784837" cy="13422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16166" y="2567746"/>
            <a:ext cx="120096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使能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433253" y="446312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9.0 </a:t>
            </a:r>
            <a:r>
              <a:rPr lang="zh-CN" altLang="en-US" sz="1100" dirty="0" smtClean="0"/>
              <a:t>管理人力资源</a:t>
            </a:r>
            <a:endParaRPr lang="zh-CN" altLang="en-US" sz="1100" dirty="0"/>
          </a:p>
        </p:txBody>
      </p:sp>
      <p:sp>
        <p:nvSpPr>
          <p:cNvPr id="59" name="矩形 58"/>
          <p:cNvSpPr/>
          <p:nvPr/>
        </p:nvSpPr>
        <p:spPr bwMode="auto">
          <a:xfrm>
            <a:off x="433253" y="4744643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10.0 </a:t>
            </a:r>
            <a:r>
              <a:rPr lang="zh-CN" altLang="en-US" sz="1100" dirty="0" smtClean="0"/>
              <a:t>管理质量</a:t>
            </a:r>
            <a:endParaRPr lang="zh-CN" altLang="en-US" sz="11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433253" y="5037047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11.0 </a:t>
            </a:r>
            <a:r>
              <a:rPr lang="zh-CN" altLang="en-US" sz="1100" dirty="0" smtClean="0"/>
              <a:t>管理财务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 bwMode="auto">
          <a:xfrm>
            <a:off x="433253" y="532945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12.0 </a:t>
            </a:r>
            <a:r>
              <a:rPr lang="zh-CN" altLang="en-US" sz="1100" dirty="0" smtClean="0"/>
              <a:t>管理运营</a:t>
            </a:r>
            <a:endParaRPr lang="zh-CN" altLang="en-US" sz="1100" dirty="0"/>
          </a:p>
        </p:txBody>
      </p:sp>
      <p:sp>
        <p:nvSpPr>
          <p:cNvPr id="62" name="圆角矩形 61"/>
          <p:cNvSpPr/>
          <p:nvPr/>
        </p:nvSpPr>
        <p:spPr bwMode="auto">
          <a:xfrm>
            <a:off x="215538" y="4424727"/>
            <a:ext cx="2784837" cy="1788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56301" y="4135494"/>
            <a:ext cx="1310085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支撑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流程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24545" y="5632741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13.0 </a:t>
            </a:r>
            <a:r>
              <a:rPr lang="zh-CN" altLang="en-US" sz="1100" dirty="0" smtClean="0"/>
              <a:t>管理流程与</a:t>
            </a:r>
            <a:r>
              <a:rPr lang="en-US" altLang="zh-CN" sz="1100" dirty="0" smtClean="0"/>
              <a:t>IT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424545" y="5946914"/>
            <a:ext cx="2381670" cy="208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altLang="zh-CN" sz="1100" dirty="0" smtClean="0"/>
              <a:t>14.0 </a:t>
            </a:r>
            <a:r>
              <a:rPr lang="zh-CN" altLang="en-US" sz="1100" dirty="0" smtClean="0"/>
              <a:t>管理业务支持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 bwMode="auto">
          <a:xfrm>
            <a:off x="297181" y="1167826"/>
            <a:ext cx="2670048" cy="29520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4AAAC4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44936" y="4089736"/>
            <a:ext cx="5053788" cy="7326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100" b="1" dirty="0">
                <a:solidFill>
                  <a:srgbClr val="C00000"/>
                </a:solidFill>
              </a:rPr>
              <a:t>现状</a:t>
            </a:r>
            <a:r>
              <a:rPr lang="zh-CN" altLang="en-US" sz="1100" b="1" dirty="0" smtClean="0">
                <a:solidFill>
                  <a:srgbClr val="C00000"/>
                </a:solidFill>
              </a:rPr>
              <a:t>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/>
              <a:t>IPD</a:t>
            </a:r>
            <a:r>
              <a:rPr lang="zh-CN" altLang="en-US" sz="1100" dirty="0" smtClean="0"/>
              <a:t>作为产品管理主流程，已发布</a:t>
            </a:r>
            <a:r>
              <a:rPr lang="en-US" altLang="zh-CN" sz="1100" b="1" dirty="0">
                <a:solidFill>
                  <a:srgbClr val="0070C0"/>
                </a:solidFill>
              </a:rPr>
              <a:t>5</a:t>
            </a:r>
            <a:r>
              <a:rPr lang="zh-CN" altLang="en-US" sz="1100" dirty="0" smtClean="0"/>
              <a:t>个二级流程，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18</a:t>
            </a:r>
            <a:r>
              <a:rPr lang="zh-CN" altLang="en-US" sz="1100" dirty="0" smtClean="0"/>
              <a:t>个三级流程的框架；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OA</a:t>
            </a:r>
            <a:r>
              <a:rPr lang="zh-CN" altLang="en-US" sz="1100" dirty="0" smtClean="0"/>
              <a:t>系统实际发布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1100" dirty="0" smtClean="0"/>
              <a:t>二级流程，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25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1100" dirty="0" smtClean="0"/>
              <a:t>适配流程；</a:t>
            </a:r>
            <a:endParaRPr lang="en-US" altLang="zh-CN" sz="11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38" y="1120827"/>
            <a:ext cx="2951983" cy="545414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 bwMode="auto">
          <a:xfrm>
            <a:off x="9422121" y="2484117"/>
            <a:ext cx="2146429" cy="1368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756499" y="1132624"/>
            <a:ext cx="4860067" cy="2851547"/>
            <a:chOff x="109220" y="1008380"/>
            <a:chExt cx="10371212" cy="4636135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688976" y="1008380"/>
              <a:ext cx="9791456" cy="4953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</a:rPr>
                <a:t>1.0 </a:t>
              </a:r>
              <a:r>
                <a:rPr lang="zh-CN" altLang="en-US" sz="1100" b="1" dirty="0" smtClean="0">
                  <a:solidFill>
                    <a:schemeClr val="bg1"/>
                  </a:solidFill>
                </a:rPr>
                <a:t>集成产品开发（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IPD</a:t>
              </a:r>
              <a:r>
                <a:rPr lang="zh-CN" altLang="en-US" sz="1100" b="1" dirty="0" smtClean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9220" y="1056640"/>
              <a:ext cx="729304" cy="4253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</a:rPr>
                <a:t>L1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9220" y="1641476"/>
              <a:ext cx="729304" cy="4253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</a:rPr>
                <a:t>L2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9220" y="2317114"/>
              <a:ext cx="729304" cy="42533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</a:rPr>
                <a:t>L3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89101" y="1641316"/>
              <a:ext cx="9633067" cy="501217"/>
              <a:chOff x="689102" y="1641316"/>
              <a:chExt cx="6877404" cy="501217"/>
            </a:xfrm>
          </p:grpSpPr>
          <p:sp>
            <p:nvSpPr>
              <p:cNvPr id="128" name="圆角矩形 127"/>
              <p:cNvSpPr/>
              <p:nvPr/>
            </p:nvSpPr>
            <p:spPr bwMode="auto">
              <a:xfrm>
                <a:off x="3551804" y="1641316"/>
                <a:ext cx="1152000" cy="495300"/>
              </a:xfrm>
              <a:prstGeom prst="roundRect">
                <a:avLst>
                  <a:gd name="adj" fmla="val 2338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700" b="1" dirty="0" smtClean="0">
                    <a:solidFill>
                      <a:schemeClr val="tx1"/>
                    </a:solidFill>
                  </a:rPr>
                  <a:t>1.3 </a:t>
                </a:r>
                <a:r>
                  <a:rPr lang="zh-CN" altLang="en-US" sz="700" b="1" dirty="0" smtClean="0">
                    <a:solidFill>
                      <a:schemeClr val="tx1"/>
                    </a:solidFill>
                  </a:rPr>
                  <a:t>管理技术开发</a:t>
                </a:r>
                <a:endParaRPr lang="zh-CN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 bwMode="auto">
              <a:xfrm>
                <a:off x="4983155" y="1641316"/>
                <a:ext cx="1152000" cy="495300"/>
              </a:xfrm>
              <a:prstGeom prst="roundRect">
                <a:avLst>
                  <a:gd name="adj" fmla="val 323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700" b="1" dirty="0" smtClean="0">
                    <a:solidFill>
                      <a:schemeClr val="tx1"/>
                    </a:solidFill>
                    <a:sym typeface="+mn-ea"/>
                  </a:rPr>
                  <a:t>1.4 </a:t>
                </a:r>
                <a:r>
                  <a:rPr lang="zh-CN" altLang="en-US" sz="700" b="1" dirty="0" smtClean="0">
                    <a:solidFill>
                      <a:schemeClr val="tx1"/>
                    </a:solidFill>
                    <a:sym typeface="+mn-ea"/>
                  </a:rPr>
                  <a:t>管理产品数据与信息</a:t>
                </a:r>
                <a:endParaRPr lang="zh-CN" altLang="en-US" sz="700" b="1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30" name="圆角矩形 129"/>
              <p:cNvSpPr/>
              <p:nvPr/>
            </p:nvSpPr>
            <p:spPr bwMode="auto">
              <a:xfrm>
                <a:off x="689102" y="1641316"/>
                <a:ext cx="1152000" cy="495300"/>
              </a:xfrm>
              <a:prstGeom prst="roundRect">
                <a:avLst>
                  <a:gd name="adj" fmla="val 1894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700" b="1" dirty="0"/>
                  <a:t>1.1 </a:t>
                </a:r>
                <a:r>
                  <a:rPr lang="zh-CN" altLang="en-US" sz="700" b="1" dirty="0"/>
                  <a:t>管理产品战略及规划</a:t>
                </a:r>
              </a:p>
            </p:txBody>
          </p:sp>
          <p:sp>
            <p:nvSpPr>
              <p:cNvPr id="131" name="圆角矩形 130"/>
              <p:cNvSpPr/>
              <p:nvPr/>
            </p:nvSpPr>
            <p:spPr bwMode="auto">
              <a:xfrm>
                <a:off x="2120453" y="1647233"/>
                <a:ext cx="1152000" cy="495300"/>
              </a:xfrm>
              <a:prstGeom prst="roundRect">
                <a:avLst>
                  <a:gd name="adj" fmla="val 1017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700" b="1" dirty="0" smtClean="0">
                    <a:solidFill>
                      <a:schemeClr val="tx1"/>
                    </a:solidFill>
                  </a:rPr>
                  <a:t>1.2 </a:t>
                </a:r>
                <a:r>
                  <a:rPr lang="zh-CN" altLang="en-US" sz="700" b="1" dirty="0" smtClean="0">
                    <a:solidFill>
                      <a:schemeClr val="tx1"/>
                    </a:solidFill>
                  </a:rPr>
                  <a:t>管理产品开发</a:t>
                </a:r>
                <a:endParaRPr lang="zh-CN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圆角矩形 131"/>
              <p:cNvSpPr/>
              <p:nvPr/>
            </p:nvSpPr>
            <p:spPr bwMode="auto">
              <a:xfrm>
                <a:off x="6414506" y="1641316"/>
                <a:ext cx="1152000" cy="495300"/>
              </a:xfrm>
              <a:prstGeom prst="roundRect">
                <a:avLst>
                  <a:gd name="adj" fmla="val 1597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700" b="1" dirty="0" smtClean="0">
                    <a:solidFill>
                      <a:schemeClr val="tx1"/>
                    </a:solidFill>
                  </a:rPr>
                  <a:t>1.5 </a:t>
                </a:r>
                <a:r>
                  <a:rPr lang="zh-CN" altLang="en-US" sz="700" b="1" dirty="0" smtClean="0"/>
                  <a:t>管理研发项目</a:t>
                </a:r>
                <a:endParaRPr lang="zh-CN" altLang="en-US" sz="7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 bwMode="auto">
            <a:xfrm>
              <a:off x="715431" y="228648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1.1.1</a:t>
              </a:r>
              <a:r>
                <a:rPr lang="zh-CN" altLang="en-US" sz="700" dirty="0" smtClean="0"/>
                <a:t>产品战略管理</a:t>
              </a:r>
              <a:endParaRPr lang="zh-CN" altLang="en-US" sz="700" dirty="0"/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715431" y="289790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1.1.2</a:t>
              </a:r>
              <a:r>
                <a:rPr lang="zh-CN" altLang="en-US" sz="700" dirty="0" smtClean="0"/>
                <a:t>产品规划管理</a:t>
              </a: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715431" y="3516665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1.1.3</a:t>
              </a:r>
              <a:r>
                <a:rPr lang="zh-CN" altLang="en-US" sz="700" dirty="0" smtClean="0"/>
                <a:t>需求管理</a:t>
              </a:r>
              <a:endParaRPr lang="zh-CN" altLang="en-US" sz="700" dirty="0"/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715431" y="410893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1.1.4</a:t>
              </a:r>
              <a:r>
                <a:rPr lang="zh-CN" altLang="en-US" sz="700" dirty="0" smtClean="0"/>
                <a:t>立项管理</a:t>
              </a: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2708836" y="228648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1.2.1</a:t>
              </a:r>
              <a:r>
                <a:rPr lang="zh-CN" altLang="en-US" sz="700" dirty="0" smtClean="0"/>
                <a:t>概念设计</a:t>
              </a:r>
              <a:endParaRPr lang="zh-CN" altLang="en-US" sz="700" dirty="0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2708836" y="289790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1.2.2</a:t>
              </a:r>
              <a:r>
                <a:rPr lang="zh-CN" altLang="en-US" sz="700" dirty="0" smtClean="0"/>
                <a:t>计划管理</a:t>
              </a: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708836" y="3516665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1.2.3</a:t>
              </a:r>
              <a:r>
                <a:rPr lang="zh-CN" altLang="en-US" sz="700" dirty="0" smtClean="0"/>
                <a:t>开发设计</a:t>
              </a: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2708836" y="410893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1.2.4</a:t>
              </a:r>
              <a:r>
                <a:rPr lang="zh-CN" altLang="en-US" sz="700" dirty="0" smtClean="0"/>
                <a:t>测试验证</a:t>
              </a: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2708836" y="4730776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1.2.5</a:t>
              </a:r>
              <a:r>
                <a:rPr lang="zh-CN" altLang="en-US" sz="700" dirty="0" smtClean="0"/>
                <a:t>发布管理</a:t>
              </a: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2708836" y="5335525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1.2.6</a:t>
              </a:r>
              <a:r>
                <a:rPr lang="zh-CN" altLang="en-US" sz="700" dirty="0" smtClean="0"/>
                <a:t>生命周期管理</a:t>
              </a: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799891" y="228648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1.3.1 </a:t>
              </a:r>
              <a:r>
                <a:rPr lang="zh-CN" altLang="en-US" sz="700" dirty="0" smtClean="0"/>
                <a:t>技术规划</a:t>
              </a: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4824656" y="289790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1.3.2 </a:t>
              </a:r>
              <a:r>
                <a:rPr lang="zh-CN" altLang="en-US" sz="700" dirty="0" smtClean="0"/>
                <a:t>技术预研</a:t>
              </a: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4824021" y="3516665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1.3.3 CBB</a:t>
              </a:r>
              <a:r>
                <a:rPr lang="zh-CN" altLang="en-US" sz="700" dirty="0" smtClean="0"/>
                <a:t>管理</a:t>
              </a: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6749976" y="228648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1.4.1 BOM</a:t>
              </a:r>
              <a:r>
                <a:rPr lang="zh-CN" altLang="en-US" sz="700" dirty="0" smtClean="0"/>
                <a:t>管理</a:t>
              </a: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6749976" y="289790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1.4.2 </a:t>
              </a:r>
              <a:r>
                <a:rPr lang="zh-CN" altLang="en-US" sz="700" dirty="0" smtClean="0"/>
                <a:t>产品配置管理</a:t>
              </a: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6749976" y="3516665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1.4.3 </a:t>
              </a:r>
              <a:r>
                <a:rPr lang="zh-CN" altLang="en-US" sz="700" dirty="0" smtClean="0"/>
                <a:t>产品资料管理</a:t>
              </a: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6749976" y="410893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1.4.4 </a:t>
              </a:r>
              <a:r>
                <a:rPr lang="zh-CN" altLang="en-US" sz="700" dirty="0" smtClean="0"/>
                <a:t>产品数据变更管理</a:t>
              </a: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8787691" y="2286482"/>
              <a:ext cx="1520302" cy="308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700" dirty="0" smtClean="0"/>
                <a:t>1.5.1 </a:t>
              </a:r>
              <a:r>
                <a:rPr lang="zh-CN" altLang="en-US" sz="700" dirty="0" smtClean="0"/>
                <a:t>研发项目管理</a:t>
              </a:r>
            </a:p>
          </p:txBody>
        </p:sp>
      </p:grpSp>
      <p:cxnSp>
        <p:nvCxnSpPr>
          <p:cNvPr id="31" name="直接箭头连接符 30"/>
          <p:cNvCxnSpPr>
            <a:stCxn id="16" idx="6"/>
          </p:cNvCxnSpPr>
          <p:nvPr/>
        </p:nvCxnSpPr>
        <p:spPr>
          <a:xfrm>
            <a:off x="2967229" y="1315428"/>
            <a:ext cx="2060672" cy="114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7" idx="1"/>
          </p:cNvCxnSpPr>
          <p:nvPr/>
        </p:nvCxnSpPr>
        <p:spPr>
          <a:xfrm>
            <a:off x="7649987" y="1487843"/>
            <a:ext cx="1772134" cy="1680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3344936" y="4938336"/>
            <a:ext cx="5053788" cy="724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100" b="1" dirty="0" smtClean="0">
                <a:solidFill>
                  <a:srgbClr val="C00000"/>
                </a:solidFill>
              </a:rPr>
              <a:t>问题：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 </a:t>
            </a:r>
            <a:r>
              <a:rPr lang="zh-CN" altLang="en-US" sz="1100" dirty="0" smtClean="0"/>
              <a:t>流程架构需要再审视，建议做</a:t>
            </a:r>
            <a:r>
              <a:rPr lang="en-US" altLang="zh-CN" sz="1100" dirty="0" smtClean="0"/>
              <a:t>IPD</a:t>
            </a:r>
            <a:r>
              <a:rPr lang="zh-CN" altLang="en-US" sz="1100" dirty="0" smtClean="0"/>
              <a:t>变革项目，将流程作为变革项目的输出；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OA</a:t>
            </a:r>
            <a:r>
              <a:rPr lang="zh-CN" altLang="en-US" sz="1100" dirty="0" smtClean="0"/>
              <a:t>上的流程建设不完善，有缺失；过时的流程未删除；</a:t>
            </a:r>
            <a:endParaRPr lang="en-US" altLang="zh-CN" sz="1100" dirty="0" smtClean="0"/>
          </a:p>
        </p:txBody>
      </p:sp>
      <p:sp>
        <p:nvSpPr>
          <p:cNvPr id="135" name="文本框 134"/>
          <p:cNvSpPr txBox="1"/>
          <p:nvPr/>
        </p:nvSpPr>
        <p:spPr>
          <a:xfrm>
            <a:off x="3344936" y="5769429"/>
            <a:ext cx="5053788" cy="811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100" b="1" dirty="0" smtClean="0">
                <a:solidFill>
                  <a:srgbClr val="C00000"/>
                </a:solidFill>
              </a:rPr>
              <a:t>原因：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流程</a:t>
            </a:r>
            <a:r>
              <a:rPr lang="zh-CN" altLang="en-US" sz="1100" dirty="0"/>
              <a:t>责任人没有</a:t>
            </a:r>
            <a:r>
              <a:rPr lang="zh-CN" altLang="en-US" sz="1100" dirty="0" smtClean="0"/>
              <a:t>真正</a:t>
            </a:r>
            <a:r>
              <a:rPr lang="zh-CN" altLang="en-US" sz="1100" dirty="0"/>
              <a:t>行使职能</a:t>
            </a:r>
            <a:r>
              <a:rPr lang="zh-CN" altLang="en-US" sz="1100" dirty="0" smtClean="0"/>
              <a:t>；</a:t>
            </a:r>
            <a:r>
              <a:rPr lang="zh-CN" altLang="en-US" sz="1100" dirty="0"/>
              <a:t>没有</a:t>
            </a:r>
            <a:r>
              <a:rPr lang="zh-CN" altLang="en-US" sz="1100" dirty="0" smtClean="0"/>
              <a:t>真正将流程作为资产管理起来</a:t>
            </a:r>
            <a:endParaRPr lang="en-US" altLang="zh-CN" sz="11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 </a:t>
            </a:r>
            <a:r>
              <a:rPr lang="zh-CN" altLang="en-US" sz="1100" dirty="0" smtClean="0"/>
              <a:t>流程管理的职能需要继续提升，不断推进流程建设的改进</a:t>
            </a:r>
          </a:p>
        </p:txBody>
      </p:sp>
    </p:spTree>
    <p:extLst>
      <p:ext uri="{BB962C8B-B14F-4D97-AF65-F5344CB8AC3E}">
        <p14:creationId xmlns:p14="http://schemas.microsoft.com/office/powerpoint/2010/main" val="1612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LTC</a:t>
            </a:r>
            <a:r>
              <a:rPr lang="zh-CN" altLang="en-US" sz="2400" b="1" dirty="0" smtClean="0">
                <a:latin typeface="+mj-ea"/>
                <a:ea typeface="+mj-ea"/>
              </a:rPr>
              <a:t>流程建设情况分析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044540" y="5584379"/>
            <a:ext cx="3842658" cy="10341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④优化后的流程有没有固化？（</a:t>
            </a:r>
            <a:r>
              <a:rPr lang="en-US" altLang="zh-CN" sz="1400" b="1" i="1" dirty="0" smtClean="0">
                <a:solidFill>
                  <a:srgbClr val="00B0F0"/>
                </a:solidFill>
              </a:rPr>
              <a:t>IT</a:t>
            </a:r>
            <a:r>
              <a:rPr lang="zh-CN" altLang="en-US" sz="1400" b="1" i="1" dirty="0" smtClean="0">
                <a:solidFill>
                  <a:srgbClr val="00B0F0"/>
                </a:solidFill>
              </a:rPr>
              <a:t>职责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）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当前用</a:t>
            </a:r>
            <a:r>
              <a:rPr lang="en-US" altLang="zh-CN" sz="1400" dirty="0" smtClean="0"/>
              <a:t>CRM</a:t>
            </a:r>
            <a:r>
              <a:rPr lang="zh-CN" altLang="en-US" sz="1400" dirty="0" smtClean="0"/>
              <a:t>等系统承接</a:t>
            </a:r>
            <a:r>
              <a:rPr lang="en-US" altLang="zh-CN" sz="1400" dirty="0" smtClean="0"/>
              <a:t>LTC</a:t>
            </a:r>
            <a:r>
              <a:rPr lang="zh-CN" altLang="en-US" sz="1400" dirty="0" smtClean="0"/>
              <a:t>流程的业务，该系统部分固化了业务，对销售项目立项、投标、合同管理等需要加强承接</a:t>
            </a:r>
            <a:endParaRPr lang="en-US" altLang="zh-CN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52130"/>
              </p:ext>
            </p:extLst>
          </p:nvPr>
        </p:nvGraphicFramePr>
        <p:xfrm>
          <a:off x="4331898" y="1328235"/>
          <a:ext cx="3232309" cy="300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3.1.1 </a:t>
                      </a:r>
                      <a:r>
                        <a:rPr lang="zh-CN" altLang="en-US" sz="1000" u="none" strike="noStrike">
                          <a:effectLst/>
                        </a:rPr>
                        <a:t>线索生成与培育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3.1.2 </a:t>
                      </a:r>
                      <a:r>
                        <a:rPr lang="zh-CN" altLang="en-US" sz="1000" u="none" strike="noStrike">
                          <a:effectLst/>
                        </a:rPr>
                        <a:t>线索转化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3.2.1</a:t>
                      </a:r>
                      <a:r>
                        <a:rPr lang="zh-CN" altLang="en-US" sz="1000" u="none" strike="noStrike">
                          <a:effectLst/>
                        </a:rPr>
                        <a:t>业务机会信息收集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3.2.2</a:t>
                      </a:r>
                      <a:r>
                        <a:rPr lang="en-US" altLang="zh-C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zh-CN" alt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缺</a:t>
                      </a:r>
                      <a:endParaRPr lang="zh-CN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3.2.3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标前引导与解决方案确认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3.2.4</a:t>
                      </a:r>
                      <a:r>
                        <a:rPr lang="zh-CN" altLang="en-US" sz="1000" u="none" strike="noStrike">
                          <a:effectLst/>
                        </a:rPr>
                        <a:t>制定解决方案及投标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集成项目支持流程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商务报价评审流程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3.2.5 </a:t>
                      </a:r>
                      <a:r>
                        <a:rPr lang="zh-CN" altLang="en-US" sz="1000" u="none" strike="noStrike">
                          <a:effectLst/>
                        </a:rPr>
                        <a:t>商务谈判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3.3.1 </a:t>
                      </a:r>
                      <a:r>
                        <a:rPr lang="zh-CN" alt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缺</a:t>
                      </a:r>
                      <a:endParaRPr lang="zh-CN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3.3.2 </a:t>
                      </a:r>
                      <a:r>
                        <a:rPr lang="zh-CN" altLang="en-US" sz="1000" u="none" strike="noStrike">
                          <a:effectLst/>
                        </a:rPr>
                        <a:t>渠道伙伴管理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3.3.3</a:t>
                      </a:r>
                      <a:r>
                        <a:rPr lang="zh-CN" altLang="en-US" sz="1000" u="none" strike="noStrike">
                          <a:effectLst/>
                        </a:rPr>
                        <a:t>谈判及签订经销商协议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3.3.4 </a:t>
                      </a:r>
                      <a:r>
                        <a:rPr lang="zh-CN" altLang="en-US" sz="1000" u="none" strike="noStrike">
                          <a:effectLst/>
                        </a:rPr>
                        <a:t>渠道订单管理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报价及订单审批流程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经销商下单流程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渠道订单管理主流程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经销商之间订单管理流程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燕尾形 2"/>
          <p:cNvSpPr/>
          <p:nvPr/>
        </p:nvSpPr>
        <p:spPr bwMode="auto">
          <a:xfrm>
            <a:off x="4015463" y="2906488"/>
            <a:ext cx="257175" cy="904875"/>
          </a:xfrm>
          <a:prstGeom prst="chevron">
            <a:avLst/>
          </a:prstGeom>
          <a:solidFill>
            <a:srgbClr val="8064A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9732" y="1328235"/>
          <a:ext cx="378459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260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3.0 </a:t>
                      </a:r>
                      <a:r>
                        <a:rPr lang="zh-CN" altLang="en-US" sz="900" u="none" strike="noStrike">
                          <a:effectLst/>
                        </a:rPr>
                        <a:t>从线索到回款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（</a:t>
                      </a:r>
                      <a:r>
                        <a:rPr lang="en-US" altLang="zh-CN" sz="900" u="none" strike="noStrike">
                          <a:effectLst/>
                        </a:rPr>
                        <a:t>LTC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3.1 </a:t>
                      </a:r>
                      <a:r>
                        <a:rPr lang="zh-CN" altLang="en-US" sz="900" u="none" strike="noStrike">
                          <a:effectLst/>
                        </a:rPr>
                        <a:t>从线索到商机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3.1.1</a:t>
                      </a:r>
                      <a:r>
                        <a:rPr lang="zh-CN" altLang="en-US" sz="900" u="none" strike="noStrike">
                          <a:effectLst/>
                        </a:rPr>
                        <a:t>线索录入与培育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3.1.2</a:t>
                      </a:r>
                      <a:r>
                        <a:rPr lang="zh-CN" altLang="en-US" sz="900" u="none" strike="noStrike">
                          <a:effectLst/>
                        </a:rPr>
                        <a:t>线索转化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 </a:t>
                      </a:r>
                      <a:r>
                        <a:rPr lang="zh-CN" altLang="en-US" sz="900" u="none" strike="noStrike">
                          <a:effectLst/>
                        </a:rPr>
                        <a:t>从商机到订单（项目）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3.2.1</a:t>
                      </a:r>
                      <a:r>
                        <a:rPr lang="zh-CN" altLang="en-US" sz="900" u="none" strike="noStrike">
                          <a:effectLst/>
                        </a:rPr>
                        <a:t>业务机会信息收集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3.2.2</a:t>
                      </a:r>
                      <a:r>
                        <a:rPr lang="zh-CN" altLang="en-US" sz="900" u="none" strike="noStrike">
                          <a:effectLst/>
                        </a:rPr>
                        <a:t>需求确认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3.2.3</a:t>
                      </a:r>
                      <a:r>
                        <a:rPr lang="zh-CN" altLang="en-US" sz="900" u="none" strike="noStrike">
                          <a:effectLst/>
                        </a:rPr>
                        <a:t>标前引导与解决方案确认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3.2.4</a:t>
                      </a:r>
                      <a:r>
                        <a:rPr lang="zh-CN" altLang="en-US" sz="900" u="none" strike="noStrike">
                          <a:effectLst/>
                        </a:rPr>
                        <a:t>投标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3.2.5</a:t>
                      </a:r>
                      <a:r>
                        <a:rPr lang="zh-CN" altLang="en-US" sz="900" u="none" strike="noStrike">
                          <a:effectLst/>
                        </a:rPr>
                        <a:t>商务谈判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3.2.6</a:t>
                      </a:r>
                      <a:r>
                        <a:rPr lang="zh-CN" altLang="en-US" sz="900" u="none" strike="noStrike">
                          <a:effectLst/>
                        </a:rPr>
                        <a:t>签订合同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3.3 </a:t>
                      </a:r>
                      <a:r>
                        <a:rPr lang="zh-CN" altLang="en-US" sz="900" u="none" strike="noStrike">
                          <a:effectLst/>
                        </a:rPr>
                        <a:t>从商机到订单（渠道）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3.3.1</a:t>
                      </a:r>
                      <a:r>
                        <a:rPr lang="zh-CN" altLang="en-US" sz="900" u="none" strike="noStrike">
                          <a:effectLst/>
                        </a:rPr>
                        <a:t>确定机会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3.3.2</a:t>
                      </a:r>
                      <a:r>
                        <a:rPr lang="zh-CN" altLang="en-US" sz="900" u="none" strike="noStrike">
                          <a:effectLst/>
                        </a:rPr>
                        <a:t>渠道伙伴管理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3.3.3</a:t>
                      </a:r>
                      <a:r>
                        <a:rPr lang="zh-CN" altLang="en-US" sz="900" u="none" strike="noStrike">
                          <a:effectLst/>
                        </a:rPr>
                        <a:t>谈判及签订经销商协议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3.3.4</a:t>
                      </a:r>
                      <a:r>
                        <a:rPr lang="zh-CN" altLang="en-US" sz="900" u="none" strike="noStrike">
                          <a:effectLst/>
                        </a:rPr>
                        <a:t>渠道订单管理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 </a:t>
                      </a:r>
                      <a:r>
                        <a:rPr lang="zh-CN" altLang="en-US" sz="900" u="none" strike="noStrike">
                          <a:effectLst/>
                        </a:rPr>
                        <a:t>从订单到回款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3.4.1</a:t>
                      </a:r>
                      <a:r>
                        <a:rPr lang="zh-CN" altLang="en-US" sz="900" u="none" strike="noStrike">
                          <a:effectLst/>
                        </a:rPr>
                        <a:t>制定交付方案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3.4.2</a:t>
                      </a:r>
                      <a:r>
                        <a:rPr lang="zh-CN" altLang="en-US" sz="900" u="none" strike="noStrike">
                          <a:effectLst/>
                        </a:rPr>
                        <a:t>订单履行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3.4.3</a:t>
                      </a:r>
                      <a:r>
                        <a:rPr lang="zh-CN" altLang="en-US" sz="900" u="none" strike="noStrike">
                          <a:effectLst/>
                        </a:rPr>
                        <a:t>工程交付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3.4.4</a:t>
                      </a:r>
                      <a:r>
                        <a:rPr lang="zh-CN" altLang="en-US" sz="900" u="none" strike="noStrike">
                          <a:effectLst/>
                        </a:rPr>
                        <a:t>项目初验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3.4.5</a:t>
                      </a:r>
                      <a:r>
                        <a:rPr lang="zh-CN" altLang="en-US" sz="900" u="none" strike="noStrike">
                          <a:effectLst/>
                        </a:rPr>
                        <a:t>项目结项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3.5 </a:t>
                      </a:r>
                      <a:r>
                        <a:rPr lang="zh-CN" altLang="en-US" sz="900" u="none" strike="noStrike">
                          <a:effectLst/>
                        </a:rPr>
                        <a:t>管理合同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协议变更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3.5.1</a:t>
                      </a:r>
                      <a:r>
                        <a:rPr lang="zh-CN" altLang="en-US" sz="900" u="none" strike="noStrike">
                          <a:effectLst/>
                        </a:rPr>
                        <a:t>管理合同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经销商协议变更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3.6 </a:t>
                      </a:r>
                      <a:r>
                        <a:rPr lang="zh-CN" altLang="en-US" sz="900" u="none" strike="noStrike">
                          <a:effectLst/>
                        </a:rPr>
                        <a:t>管理销售项目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3.6.1</a:t>
                      </a:r>
                      <a:r>
                        <a:rPr lang="zh-CN" altLang="en-US" sz="900" u="none" strike="noStrike">
                          <a:effectLst/>
                        </a:rPr>
                        <a:t>管理销售项目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3.6.2</a:t>
                      </a:r>
                      <a:r>
                        <a:rPr lang="zh-CN" altLang="en-US" sz="900" u="none" strike="noStrike">
                          <a:effectLst/>
                        </a:rPr>
                        <a:t>管理交付项目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3.7 </a:t>
                      </a:r>
                      <a:r>
                        <a:rPr lang="zh-CN" altLang="en-US" sz="900" u="none" strike="noStrike" dirty="0">
                          <a:effectLst/>
                        </a:rPr>
                        <a:t>合同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协议生命周期管理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3.7.1</a:t>
                      </a:r>
                      <a:r>
                        <a:rPr lang="zh-CN" altLang="en-US" sz="900" u="none" strike="noStrike">
                          <a:effectLst/>
                        </a:rPr>
                        <a:t>管理合同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协议要素及模板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3.7.2</a:t>
                      </a:r>
                      <a:r>
                        <a:rPr lang="zh-CN" altLang="en-US" sz="900" u="none" strike="noStrike" dirty="0">
                          <a:effectLst/>
                        </a:rPr>
                        <a:t>管理合同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协议文档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731" y="1045027"/>
            <a:ext cx="3784599" cy="283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zh-CN" altLang="en-US" sz="1400" b="1" i="1" dirty="0" smtClean="0">
                <a:solidFill>
                  <a:srgbClr val="0070C0"/>
                </a:solidFill>
              </a:rPr>
              <a:t>已发布的</a:t>
            </a:r>
            <a:r>
              <a:rPr lang="en-US" altLang="zh-CN" sz="1400" b="1" i="1" dirty="0" smtClean="0">
                <a:solidFill>
                  <a:srgbClr val="0070C0"/>
                </a:solidFill>
              </a:rPr>
              <a:t>LTC</a:t>
            </a:r>
            <a:r>
              <a:rPr lang="zh-CN" altLang="en-US" sz="1400" b="1" i="1" dirty="0" smtClean="0">
                <a:solidFill>
                  <a:srgbClr val="0070C0"/>
                </a:solidFill>
              </a:rPr>
              <a:t>流程架构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331897" y="1045027"/>
            <a:ext cx="3232310" cy="283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zh-CN" altLang="en-US" sz="1400" b="1" i="1" dirty="0" smtClean="0">
                <a:solidFill>
                  <a:srgbClr val="0070C0"/>
                </a:solidFill>
              </a:rPr>
              <a:t>当前</a:t>
            </a:r>
            <a:r>
              <a:rPr lang="en-US" altLang="zh-CN" sz="1400" b="1" i="1" dirty="0" smtClean="0">
                <a:solidFill>
                  <a:srgbClr val="0070C0"/>
                </a:solidFill>
              </a:rPr>
              <a:t>OA</a:t>
            </a:r>
            <a:r>
              <a:rPr lang="zh-CN" altLang="en-US" sz="1400" b="1" i="1" dirty="0" smtClean="0">
                <a:solidFill>
                  <a:srgbClr val="0070C0"/>
                </a:solidFill>
              </a:rPr>
              <a:t>系统中流程架构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044540" y="1045027"/>
            <a:ext cx="3842659" cy="283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zh-CN" altLang="en-US" sz="1400" b="1" i="1" dirty="0" smtClean="0">
                <a:solidFill>
                  <a:srgbClr val="0070C0"/>
                </a:solidFill>
              </a:rPr>
              <a:t>流程四问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4540" y="1328109"/>
            <a:ext cx="3842658" cy="15783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①有没有流程？（</a:t>
            </a:r>
            <a:r>
              <a:rPr lang="zh-CN" altLang="en-US" sz="1400" b="1" i="1" dirty="0" smtClean="0">
                <a:solidFill>
                  <a:srgbClr val="00B0F0"/>
                </a:solidFill>
              </a:rPr>
              <a:t>变革职责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）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流程建设不够。</a:t>
            </a:r>
            <a:r>
              <a:rPr lang="en-US" altLang="zh-CN" sz="1400" dirty="0" smtClean="0"/>
              <a:t>1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流程架构对照业界重新思考；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流程文件、流程角色、流程管理规则等需要综合考虑，当前并不规范；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流程责任人要定义清晰，并落实责任，包括流程的建设、维护的职责；</a:t>
            </a:r>
            <a:r>
              <a:rPr lang="en-US" altLang="zh-CN" sz="1400" dirty="0" smtClean="0"/>
              <a:t>4 </a:t>
            </a:r>
            <a:r>
              <a:rPr lang="zh-CN" altLang="en-US" sz="1400" dirty="0" smtClean="0"/>
              <a:t>流程建设时需要明确流程</a:t>
            </a:r>
            <a:r>
              <a:rPr lang="en-US" altLang="zh-CN" sz="1400" dirty="0" smtClean="0"/>
              <a:t>KCP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KPI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044540" y="3291395"/>
            <a:ext cx="3842658" cy="10411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②有没有执行流程？（</a:t>
            </a:r>
            <a:r>
              <a:rPr lang="zh-CN" altLang="en-US" sz="1400" b="1" i="1" dirty="0" smtClean="0">
                <a:solidFill>
                  <a:srgbClr val="00B0F0"/>
                </a:solidFill>
              </a:rPr>
              <a:t>运营职责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）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流程看护的责任在运营部门，当前运营部门没有赋予此职能</a:t>
            </a:r>
            <a:endParaRPr lang="en-US" altLang="zh-CN" sz="14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流程执行中需要进行</a:t>
            </a:r>
            <a:r>
              <a:rPr lang="en-US" altLang="zh-CN" sz="1400" dirty="0" smtClean="0"/>
              <a:t>CT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SACA</a:t>
            </a:r>
            <a:endParaRPr lang="zh-CN" altLang="en-US" sz="14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8044540" y="4688194"/>
            <a:ext cx="3842658" cy="602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③执行的流程还能否优化？（</a:t>
            </a:r>
            <a:r>
              <a:rPr lang="zh-CN" altLang="en-US" sz="1400" b="1" i="1" dirty="0" smtClean="0">
                <a:solidFill>
                  <a:srgbClr val="00B0F0"/>
                </a:solidFill>
              </a:rPr>
              <a:t>运营职责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）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流程持续优化和改进的职责没有落实到位</a:t>
            </a:r>
            <a:endParaRPr lang="en-US" altLang="zh-CN" sz="1400" dirty="0" smtClean="0"/>
          </a:p>
        </p:txBody>
      </p:sp>
      <p:sp>
        <p:nvSpPr>
          <p:cNvPr id="15" name="左大括号 14"/>
          <p:cNvSpPr/>
          <p:nvPr/>
        </p:nvSpPr>
        <p:spPr>
          <a:xfrm>
            <a:off x="7587345" y="1643743"/>
            <a:ext cx="315686" cy="4158343"/>
          </a:xfrm>
          <a:prstGeom prst="leftBrace">
            <a:avLst>
              <a:gd name="adj1" fmla="val 56609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IPD</a:t>
            </a:r>
            <a:r>
              <a:rPr lang="zh-CN" altLang="en-US" sz="2400" b="1" dirty="0" smtClean="0">
                <a:latin typeface="+mj-ea"/>
                <a:ea typeface="+mj-ea"/>
              </a:rPr>
              <a:t>流程建设情况分析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2654" y="5370217"/>
            <a:ext cx="3842658" cy="12409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④优化后的流程有没有固化？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当前用</a:t>
            </a:r>
            <a:r>
              <a:rPr lang="en-US" altLang="zh-CN" sz="1400" dirty="0" smtClean="0"/>
              <a:t>CRM</a:t>
            </a:r>
            <a:r>
              <a:rPr lang="zh-CN" altLang="en-US" sz="1400" dirty="0" smtClean="0"/>
              <a:t>等系统承接</a:t>
            </a:r>
            <a:r>
              <a:rPr lang="en-US" altLang="zh-CN" sz="1400" dirty="0" smtClean="0"/>
              <a:t>LTC</a:t>
            </a:r>
            <a:r>
              <a:rPr lang="zh-CN" altLang="en-US" sz="1400" dirty="0" smtClean="0"/>
              <a:t>流程的业务，该系统部分固化了业务，对销售项目立项、投标、合同管理等需要加强承接</a:t>
            </a:r>
            <a:endParaRPr lang="en-US" altLang="zh-CN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2654" y="991048"/>
            <a:ext cx="3842659" cy="283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zh-CN" altLang="en-US" sz="1400" b="1" i="1" dirty="0" smtClean="0">
                <a:solidFill>
                  <a:srgbClr val="0070C0"/>
                </a:solidFill>
              </a:rPr>
              <a:t>流程四问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52654" y="1274129"/>
            <a:ext cx="3842658" cy="10340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①有没有流程？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有部分流程，流程缺失严重</a:t>
            </a:r>
            <a:endParaRPr lang="en-US" altLang="zh-CN" sz="14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1.3 </a:t>
            </a:r>
            <a:r>
              <a:rPr lang="zh-CN" altLang="en-US" sz="1400" dirty="0" smtClean="0"/>
              <a:t>技术管理、</a:t>
            </a:r>
            <a:r>
              <a:rPr lang="en-US" altLang="zh-CN" sz="1400" dirty="0" smtClean="0"/>
              <a:t>1.5 </a:t>
            </a:r>
            <a:r>
              <a:rPr lang="zh-CN" altLang="en-US" sz="1400" dirty="0" smtClean="0"/>
              <a:t>项目管理 缺失，大量三级流程缺失</a:t>
            </a:r>
            <a:endParaRPr lang="en-US" altLang="zh-CN" sz="14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4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652654" y="2548505"/>
            <a:ext cx="3842658" cy="13386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②有没有执行流程？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流程看护的责任在运营部门，当前运营部门没有赋予此职能</a:t>
            </a:r>
            <a:endParaRPr lang="en-US" altLang="zh-CN" sz="1400" dirty="0" smtClean="0"/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流程执行中需要进行</a:t>
            </a:r>
            <a:r>
              <a:rPr lang="en-US" altLang="zh-CN" sz="1400" dirty="0" smtClean="0"/>
              <a:t>CT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SACA</a:t>
            </a:r>
            <a:endParaRPr lang="zh-CN" altLang="en-US" sz="1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7652654" y="4209669"/>
            <a:ext cx="3842658" cy="8380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0" lvl="1" algn="ctr"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③执行的流程还能否优化？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358775" lvl="1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流程持续优化和改进的职责没有落实到位</a:t>
            </a:r>
            <a:endParaRPr lang="en-US" altLang="zh-CN" sz="1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16046"/>
              </p:ext>
            </p:extLst>
          </p:nvPr>
        </p:nvGraphicFramePr>
        <p:xfrm>
          <a:off x="174171" y="1099995"/>
          <a:ext cx="6683827" cy="5355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83974">
                  <a:extLst>
                    <a:ext uri="{9D8B030D-6E8A-4147-A177-3AD203B41FA5}">
                      <a16:colId xmlns:a16="http://schemas.microsoft.com/office/drawing/2014/main" val="3295236035"/>
                    </a:ext>
                  </a:extLst>
                </a:gridCol>
                <a:gridCol w="1854075">
                  <a:extLst>
                    <a:ext uri="{9D8B030D-6E8A-4147-A177-3AD203B41FA5}">
                      <a16:colId xmlns:a16="http://schemas.microsoft.com/office/drawing/2014/main" val="1613067662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542507236"/>
                    </a:ext>
                  </a:extLst>
                </a:gridCol>
                <a:gridCol w="618157">
                  <a:extLst>
                    <a:ext uri="{9D8B030D-6E8A-4147-A177-3AD203B41FA5}">
                      <a16:colId xmlns:a16="http://schemas.microsoft.com/office/drawing/2014/main" val="3649975911"/>
                    </a:ext>
                  </a:extLst>
                </a:gridCol>
                <a:gridCol w="772697">
                  <a:extLst>
                    <a:ext uri="{9D8B030D-6E8A-4147-A177-3AD203B41FA5}">
                      <a16:colId xmlns:a16="http://schemas.microsoft.com/office/drawing/2014/main" val="1539017634"/>
                    </a:ext>
                  </a:extLst>
                </a:gridCol>
              </a:tblGrid>
              <a:tr h="1852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二级流程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三级流程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流程名称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流程编号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生效日期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08577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1.4 </a:t>
                      </a:r>
                      <a:r>
                        <a:rPr lang="zh-CN" altLang="en-US" sz="1000" u="none" strike="noStrike" dirty="0">
                          <a:effectLst/>
                        </a:rPr>
                        <a:t>管理产品数据与信息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研发权限审批受控管理规范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研发权限审批受控管理规范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2017/11/9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098505211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1.2 </a:t>
                      </a:r>
                      <a:r>
                        <a:rPr lang="zh-CN" altLang="en-US" sz="1000" u="none" strike="noStrike" dirty="0">
                          <a:effectLst/>
                        </a:rPr>
                        <a:t>管理集成产品开发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器件选型专家组运作管理规范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器件选型专家组运作管理规范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2017/11/13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192376800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1.1 </a:t>
                      </a:r>
                      <a:r>
                        <a:rPr lang="zh-CN" altLang="en-US" sz="1000" u="none" strike="noStrike" dirty="0">
                          <a:effectLst/>
                        </a:rPr>
                        <a:t>管理产品战略与规划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定价工作管理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新产品定价评审流程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9216565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结构化产品开发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结构化产品开发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结构化产品开发</a:t>
                      </a:r>
                      <a:r>
                        <a:rPr lang="en-US" altLang="zh-CN" sz="1000" u="none" strike="noStrike">
                          <a:effectLst/>
                        </a:rPr>
                        <a:t>L3-L4</a:t>
                      </a:r>
                      <a:r>
                        <a:rPr lang="zh-CN" altLang="en-US" sz="1000" u="none" strike="noStrike">
                          <a:effectLst/>
                        </a:rPr>
                        <a:t>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2017/12/25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875348990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1.2.4</a:t>
                      </a:r>
                      <a:r>
                        <a:rPr lang="zh-CN" altLang="en-US" sz="1000" u="none" strike="noStrike" dirty="0">
                          <a:effectLst/>
                        </a:rPr>
                        <a:t>验证阶段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硬件送测规范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2018/6/1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029641029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1.1 </a:t>
                      </a:r>
                      <a:r>
                        <a:rPr lang="zh-CN" altLang="en-US" sz="1000" u="none" strike="noStrike">
                          <a:effectLst/>
                        </a:rPr>
                        <a:t>管理产品战略与规划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需求管理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产品定制申请审批流程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电子流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2018/7/24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045293861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1.4 </a:t>
                      </a:r>
                      <a:r>
                        <a:rPr lang="zh-CN" altLang="en-US" sz="1000" u="none" strike="noStrike">
                          <a:effectLst/>
                        </a:rPr>
                        <a:t>管理产品数据与信息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海能达物料管理规则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2018/8/8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1254049488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标准产品开发流程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螺钉选型及编码申请规范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2018/8/21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50436593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标准产品开发流程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软件测试流程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1871779375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标准产品开发流程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TR</a:t>
                      </a:r>
                      <a:r>
                        <a:rPr lang="zh-CN" altLang="en-US" sz="1000" u="none" strike="noStrike">
                          <a:effectLst/>
                        </a:rPr>
                        <a:t>技术评审流程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3093522902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标准产品开发流程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UI</a:t>
                      </a:r>
                      <a:r>
                        <a:rPr lang="zh-CN" altLang="en-US" sz="1000" u="none" strike="noStrike">
                          <a:effectLst/>
                        </a:rPr>
                        <a:t>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1253384601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标准产品开发流程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包装开发流程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492543159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标准产品开发流程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结构开发流程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112762903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标准产品开发流程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硬件开发流程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2018/9/29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063133639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1.1 </a:t>
                      </a:r>
                      <a:r>
                        <a:rPr lang="zh-CN" altLang="en-US" sz="1000" u="none" strike="noStrike">
                          <a:effectLst/>
                        </a:rPr>
                        <a:t>管理产品战略与规划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1.1.2 </a:t>
                      </a:r>
                      <a:r>
                        <a:rPr lang="zh-CN" altLang="en-US" sz="1000" u="none" strike="noStrike">
                          <a:effectLst/>
                        </a:rPr>
                        <a:t>知识产权管理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知识产权管理手册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2018/10/15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3263606212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1.2.4</a:t>
                      </a:r>
                      <a:r>
                        <a:rPr lang="zh-CN" altLang="en-US" sz="1000" u="none" strike="noStrike">
                          <a:effectLst/>
                        </a:rPr>
                        <a:t>验证阶段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产品认证申请流程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2018/10/25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3915155159"/>
                  </a:ext>
                </a:extLst>
              </a:tr>
              <a:tr h="3627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1.2.3</a:t>
                      </a:r>
                      <a:r>
                        <a:rPr lang="zh-CN" altLang="en-US" sz="1000" u="none" strike="noStrike">
                          <a:effectLst/>
                        </a:rPr>
                        <a:t>开发阶段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PCB</a:t>
                      </a:r>
                      <a:r>
                        <a:rPr lang="zh-CN" altLang="en-US" sz="1000" u="none" strike="noStrike" dirty="0">
                          <a:effectLst/>
                        </a:rPr>
                        <a:t>单板无</a:t>
                      </a:r>
                      <a:r>
                        <a:rPr lang="en-US" altLang="zh-CN" sz="1000" u="none" strike="noStrike" dirty="0">
                          <a:effectLst/>
                        </a:rPr>
                        <a:t>LOGO</a:t>
                      </a:r>
                      <a:r>
                        <a:rPr lang="zh-CN" altLang="en-US" sz="1000" u="none" strike="noStrike" dirty="0">
                          <a:effectLst/>
                        </a:rPr>
                        <a:t>定制丝印管理规范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2018/11/27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080779521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标准产品开发流程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软件开发流程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2018/12/12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764640392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1.2.3</a:t>
                      </a:r>
                      <a:r>
                        <a:rPr lang="zh-CN" altLang="en-US" sz="1000" u="none" strike="noStrike">
                          <a:effectLst/>
                        </a:rPr>
                        <a:t>开发阶段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SCRUM</a:t>
                      </a:r>
                      <a:r>
                        <a:rPr lang="zh-CN" altLang="en-US" sz="1000" u="none" strike="noStrike" dirty="0">
                          <a:effectLst/>
                        </a:rPr>
                        <a:t>敏捷开发流程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2018/12/12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985600611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1.1 </a:t>
                      </a:r>
                      <a:r>
                        <a:rPr lang="zh-CN" altLang="en-US" sz="1000" u="none" strike="noStrike">
                          <a:effectLst/>
                        </a:rPr>
                        <a:t>管理产品战略与规划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1.1.2 </a:t>
                      </a:r>
                      <a:r>
                        <a:rPr lang="zh-CN" altLang="en-US" sz="1000" u="none" strike="noStrike">
                          <a:effectLst/>
                        </a:rPr>
                        <a:t>知识产权管理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软件著作权申请作业指导书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2019/1/21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22730493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研发资本化项目作业指导书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2019/1/21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3807478948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1.2.3 </a:t>
                      </a:r>
                      <a:r>
                        <a:rPr lang="zh-CN" altLang="en-US" sz="1000" u="none" strike="noStrike">
                          <a:effectLst/>
                        </a:rPr>
                        <a:t>开发阶段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新物料导入流程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电子件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2019/3/1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803625128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管理集成产品开发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1.2.3 </a:t>
                      </a:r>
                      <a:r>
                        <a:rPr lang="zh-CN" altLang="en-US" sz="1000" u="none" strike="noStrike">
                          <a:effectLst/>
                        </a:rPr>
                        <a:t>开发阶段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新产品上市配套资料开发流程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2019/3/7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487092974"/>
                  </a:ext>
                </a:extLst>
              </a:tr>
              <a:tr h="3627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1.4 </a:t>
                      </a:r>
                      <a:r>
                        <a:rPr lang="zh-CN" altLang="en-US" sz="1000" u="none" strike="noStrike">
                          <a:effectLst/>
                        </a:rPr>
                        <a:t>管理产品数据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产品配置管理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关于产品发布包病毒防范安全管理规范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2019/6/3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2231569284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 </a:t>
                      </a:r>
                      <a:r>
                        <a:rPr lang="zh-CN" altLang="en-US" sz="1000" u="none" strike="noStrike">
                          <a:effectLst/>
                        </a:rPr>
                        <a:t>管理产品开发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1.2.4</a:t>
                      </a:r>
                      <a:r>
                        <a:rPr lang="zh-CN" altLang="en-US" sz="1000" u="none" strike="noStrike">
                          <a:effectLst/>
                        </a:rPr>
                        <a:t>测试验证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研发共享贵重仪器管理办法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2019/6/19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1658862956"/>
                  </a:ext>
                </a:extLst>
              </a:tr>
              <a:tr h="1852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1.2 </a:t>
                      </a:r>
                      <a:r>
                        <a:rPr lang="zh-CN" altLang="en-US" sz="1000" u="none" strike="noStrike" dirty="0">
                          <a:effectLst/>
                        </a:rPr>
                        <a:t>管理产品开发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1.2.4</a:t>
                      </a:r>
                      <a:r>
                        <a:rPr lang="zh-CN" altLang="en-US" sz="1000" u="none" strike="noStrike">
                          <a:effectLst/>
                        </a:rPr>
                        <a:t>测试验证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T1</a:t>
                      </a:r>
                      <a:r>
                        <a:rPr lang="zh-CN" altLang="en-US" sz="1000" u="none" strike="noStrike">
                          <a:effectLst/>
                        </a:rPr>
                        <a:t>试产验证流程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2019/8/19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78" marR="6578" marT="6578" marB="0" anchor="ctr"/>
                </a:tc>
                <a:extLst>
                  <a:ext uri="{0D108BD9-81ED-4DB2-BD59-A6C34878D82A}">
                    <a16:rowId xmlns:a16="http://schemas.microsoft.com/office/drawing/2014/main" val="1164520288"/>
                  </a:ext>
                </a:extLst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6999515" y="1643743"/>
            <a:ext cx="315686" cy="4158343"/>
          </a:xfrm>
          <a:prstGeom prst="leftBrace">
            <a:avLst>
              <a:gd name="adj1" fmla="val 56609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478971" y="3635829"/>
            <a:ext cx="11495315" cy="30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4AAAC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明确流程管理中的几个关键角色的职责及定位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2266" y="877561"/>
            <a:ext cx="11412020" cy="2473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业务主管是流程的责任人，顾问公司和流程</a:t>
            </a:r>
            <a:r>
              <a:rPr lang="en-US" altLang="zh-CN" sz="1600" dirty="0" smtClean="0">
                <a:latin typeface="+mn-ea"/>
              </a:rPr>
              <a:t>IT</a:t>
            </a:r>
            <a:r>
              <a:rPr lang="zh-CN" altLang="en-US" sz="1600" dirty="0" smtClean="0">
                <a:latin typeface="+mn-ea"/>
              </a:rPr>
              <a:t>部提供流程专家，以顾问形式提供专业服务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我们强调流程要业务部门来主导设计，为什么还要有流程</a:t>
            </a:r>
            <a:r>
              <a:rPr lang="en-US" altLang="zh-CN" sz="1600" dirty="0" smtClean="0">
                <a:latin typeface="+mn-ea"/>
              </a:rPr>
              <a:t>IT</a:t>
            </a:r>
            <a:r>
              <a:rPr lang="zh-CN" altLang="en-US" sz="1600" dirty="0" smtClean="0">
                <a:latin typeface="+mn-ea"/>
              </a:rPr>
              <a:t>部门和顾问公司呢？是因为我们对业务的理解还存在片面性。我们怎么理解自己的业务？就是我们自己做了啥，我们的职责就是啥。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流程</a:t>
            </a:r>
            <a:r>
              <a:rPr lang="en-US" altLang="zh-CN" sz="1600" dirty="0" smtClean="0">
                <a:latin typeface="+mn-ea"/>
              </a:rPr>
              <a:t>IT</a:t>
            </a:r>
            <a:r>
              <a:rPr lang="zh-CN" altLang="en-US" sz="1600" dirty="0" smtClean="0">
                <a:latin typeface="+mn-ea"/>
              </a:rPr>
              <a:t>部干啥呢？流程</a:t>
            </a:r>
            <a:r>
              <a:rPr lang="en-US" altLang="zh-CN" sz="1600" dirty="0" smtClean="0">
                <a:latin typeface="+mn-ea"/>
              </a:rPr>
              <a:t>IT</a:t>
            </a:r>
            <a:r>
              <a:rPr lang="zh-CN" altLang="en-US" sz="1600" dirty="0" smtClean="0">
                <a:latin typeface="+mn-ea"/>
              </a:rPr>
              <a:t>部有些专家可指导业务部门在流程上该怎么设计，怎么表现，及流程建设上需要注意的一些事项。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我们做变革也好，做流程优化也好，应该是业务部门、流程</a:t>
            </a:r>
            <a:r>
              <a:rPr lang="en-US" altLang="zh-CN" sz="1600" dirty="0" smtClean="0">
                <a:latin typeface="+mn-ea"/>
              </a:rPr>
              <a:t>IT</a:t>
            </a:r>
            <a:r>
              <a:rPr lang="zh-CN" altLang="en-US" sz="1600" dirty="0" smtClean="0">
                <a:latin typeface="+mn-ea"/>
              </a:rPr>
              <a:t>部门、顾问这三者的结合，这三者的结合是很有价值的。但是我们强调主导的是业务部门，只有业务部门自己内心愿意做，做好了才愿意推行，推行了有问题才愿意去面对。否则强加一个流程给业务部门，业务部门不可能推行，也许只可能反对，只要有一点点困难，就会指责流程。</a:t>
            </a:r>
            <a:endParaRPr lang="en-US" altLang="zh-CN" sz="1600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+mn-ea"/>
              </a:rPr>
              <a:t>                                                                           ----------------------</a:t>
            </a:r>
            <a:r>
              <a:rPr lang="zh-CN" altLang="en-US" sz="1600" dirty="0">
                <a:latin typeface="+mn-ea"/>
              </a:rPr>
              <a:t>徐直</a:t>
            </a:r>
            <a:r>
              <a:rPr lang="zh-CN" altLang="en-US" sz="1600" dirty="0" smtClean="0">
                <a:latin typeface="+mn-ea"/>
              </a:rPr>
              <a:t>军</a:t>
            </a:r>
            <a:r>
              <a:rPr lang="en-US" altLang="zh-CN" sz="1600" dirty="0" smtClean="0">
                <a:latin typeface="+mn-ea"/>
              </a:rPr>
              <a:t>《</a:t>
            </a:r>
            <a:r>
              <a:rPr lang="zh-CN" altLang="en-US" sz="1600" dirty="0" smtClean="0">
                <a:latin typeface="+mn-ea"/>
              </a:rPr>
              <a:t>我们到底是流程的奴隶还是流程的主人</a:t>
            </a:r>
            <a:r>
              <a:rPr lang="en-US" altLang="zh-CN" sz="1600" dirty="0" smtClean="0">
                <a:latin typeface="+mn-ea"/>
              </a:rPr>
              <a:t>》</a:t>
            </a:r>
            <a:endParaRPr lang="en-US" altLang="zh-CN" sz="16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9101" y="3826524"/>
            <a:ext cx="2394856" cy="2253343"/>
            <a:chOff x="6836230" y="4027715"/>
            <a:chExt cx="2394856" cy="2253343"/>
          </a:xfrm>
        </p:grpSpPr>
        <p:sp>
          <p:nvSpPr>
            <p:cNvPr id="3" name="六边形 2"/>
            <p:cNvSpPr/>
            <p:nvPr/>
          </p:nvSpPr>
          <p:spPr bwMode="auto">
            <a:xfrm rot="5400000">
              <a:off x="7396844" y="4065815"/>
              <a:ext cx="1273628" cy="1197428"/>
            </a:xfrm>
            <a:prstGeom prst="hexagon">
              <a:avLst>
                <a:gd name="adj" fmla="val 25855"/>
                <a:gd name="vf" fmla="val 11547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solidFill>
                  <a:srgbClr val="4AAAC4"/>
                </a:solidFill>
              </a:endParaRPr>
            </a:p>
          </p:txBody>
        </p:sp>
        <p:sp>
          <p:nvSpPr>
            <p:cNvPr id="6" name="六边形 5"/>
            <p:cNvSpPr/>
            <p:nvPr/>
          </p:nvSpPr>
          <p:spPr bwMode="auto">
            <a:xfrm rot="5400000">
              <a:off x="6798130" y="5045530"/>
              <a:ext cx="1273628" cy="1197428"/>
            </a:xfrm>
            <a:prstGeom prst="hexagon">
              <a:avLst>
                <a:gd name="adj" fmla="val 25855"/>
                <a:gd name="vf" fmla="val 115470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solidFill>
                  <a:srgbClr val="4AAAC4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 bwMode="auto">
            <a:xfrm rot="5400000">
              <a:off x="7995558" y="5045530"/>
              <a:ext cx="1273628" cy="1197428"/>
            </a:xfrm>
            <a:prstGeom prst="hexagon">
              <a:avLst>
                <a:gd name="adj" fmla="val 25855"/>
                <a:gd name="vf" fmla="val 11547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solidFill>
                  <a:srgbClr val="4AAAC4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582252" y="4402919"/>
              <a:ext cx="902811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Owner </a:t>
              </a:r>
            </a:p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业务主管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78799" y="5267980"/>
              <a:ext cx="902811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BP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</a:rPr>
                <a:t>运营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主管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91948" y="5284662"/>
              <a:ext cx="111280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COE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（泛）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流程专家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794503" y="3792458"/>
            <a:ext cx="3578101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流程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Owner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： 业务主管</a:t>
            </a: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是变革落地和业务流程优化的责任主体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业务主管是流程的主人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8247" y="5301535"/>
            <a:ext cx="3578101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流程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BP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： 运营主管</a:t>
            </a: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是业务</a:t>
            </a:r>
            <a:r>
              <a:rPr lang="en-US" altLang="zh-CN" sz="1600" dirty="0" smtClean="0">
                <a:latin typeface="+mn-ea"/>
              </a:rPr>
              <a:t>Owner</a:t>
            </a:r>
            <a:r>
              <a:rPr lang="zh-CN" altLang="en-US" sz="1600" dirty="0" smtClean="0">
                <a:latin typeface="+mn-ea"/>
              </a:rPr>
              <a:t>的流程运营业务伙伴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负责组织流程变革的推行和持续运营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2280" y="5301535"/>
            <a:ext cx="3578101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流程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COE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： 顾问、流程专家、业务行管专家</a:t>
            </a: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泛</a:t>
            </a:r>
            <a:r>
              <a:rPr lang="en-US" altLang="zh-CN" sz="1600" dirty="0" smtClean="0">
                <a:latin typeface="+mn-ea"/>
              </a:rPr>
              <a:t>COE</a:t>
            </a:r>
            <a:r>
              <a:rPr lang="zh-CN" altLang="en-US" sz="1600" dirty="0" smtClean="0">
                <a:latin typeface="+mn-ea"/>
              </a:rPr>
              <a:t>是变革能力的专家资源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为业务变革推行提供赋能和专业指导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8974" y="3696620"/>
            <a:ext cx="272382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华为“流程运营三角色”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流程责任制的落实，关键在于定义流程责任人，流程看护人，流程执行人的职责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357257" y="1388019"/>
            <a:ext cx="5486400" cy="45446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二级流程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BPO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Business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Process Owner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）：</a:t>
            </a: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承担</a:t>
            </a:r>
            <a:r>
              <a:rPr lang="zh-CN" altLang="en-US" sz="2000" dirty="0" smtClean="0">
                <a:latin typeface="+mn-ea"/>
              </a:rPr>
              <a:t>本业务领域的</a:t>
            </a:r>
            <a:r>
              <a:rPr lang="zh-CN" altLang="en-US" sz="2000" dirty="0" smtClean="0"/>
              <a:t>建设</a:t>
            </a:r>
            <a:r>
              <a:rPr lang="zh-CN" altLang="en-US" sz="2000" dirty="0"/>
              <a:t>职责</a:t>
            </a:r>
            <a:r>
              <a:rPr lang="zh-CN" altLang="en-US" sz="2000" dirty="0" smtClean="0"/>
              <a:t>，流程方案设计</a:t>
            </a:r>
            <a:r>
              <a:rPr lang="zh-CN" altLang="en-US" sz="2000" dirty="0"/>
              <a:t>。负责流程维护、</a:t>
            </a:r>
            <a:r>
              <a:rPr lang="zh-CN" altLang="en-US" sz="2000" dirty="0" smtClean="0"/>
              <a:t>优化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本领域流程进行</a:t>
            </a:r>
            <a:r>
              <a:rPr lang="zh-CN" altLang="en-US" sz="2000" dirty="0" smtClean="0"/>
              <a:t>审批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制</a:t>
            </a:r>
            <a:r>
              <a:rPr lang="zh-CN" altLang="en-US" sz="2000" dirty="0" smtClean="0"/>
              <a:t>定本领域三级流程架构、四级子流程架构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对流程反映业务实质负责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二级流程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BPC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Business Process 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Controller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协助</a:t>
            </a:r>
            <a:r>
              <a:rPr lang="en-US" altLang="zh-CN" sz="2000" dirty="0" smtClean="0">
                <a:latin typeface="+mn-ea"/>
              </a:rPr>
              <a:t>BPO</a:t>
            </a:r>
            <a:r>
              <a:rPr lang="zh-CN" altLang="en-US" sz="2000" dirty="0">
                <a:latin typeface="+mn-ea"/>
              </a:rPr>
              <a:t>开展工作，对流程变革、流程优化、流程维护</a:t>
            </a:r>
            <a:endParaRPr lang="en-US" altLang="zh-CN" sz="2000" dirty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从</a:t>
            </a:r>
            <a:r>
              <a:rPr lang="zh-CN" altLang="en-US" sz="2000" dirty="0">
                <a:latin typeface="+mn-ea"/>
              </a:rPr>
              <a:t>专业角度对流程设计提供赋能和支持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600"/>
              </a:spcBef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6573" y="1388019"/>
            <a:ext cx="5845628" cy="45446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一级流程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BPO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Business Process Owner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）：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对一级流程的全面建设负责，包括流程变革、流程优化、流程维护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审批本领域二级、三级流程架构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指定本领域</a:t>
            </a:r>
            <a:r>
              <a:rPr lang="en-US" altLang="zh-CN" sz="2000" dirty="0">
                <a:latin typeface="+mn-ea"/>
              </a:rPr>
              <a:t>B</a:t>
            </a:r>
            <a:r>
              <a:rPr lang="en-US" altLang="zh-CN" sz="2000" dirty="0" smtClean="0">
                <a:latin typeface="+mn-ea"/>
              </a:rPr>
              <a:t>PC</a:t>
            </a:r>
            <a:r>
              <a:rPr lang="zh-CN" altLang="en-US" sz="2000" dirty="0" smtClean="0">
                <a:latin typeface="+mn-ea"/>
              </a:rPr>
              <a:t>，指定二级流程</a:t>
            </a:r>
            <a:r>
              <a:rPr lang="en-US" altLang="zh-CN" sz="2000" dirty="0" smtClean="0">
                <a:latin typeface="+mn-ea"/>
              </a:rPr>
              <a:t>Owner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BPO</a:t>
            </a:r>
            <a:r>
              <a:rPr lang="zh-CN" altLang="en-US" sz="2000" dirty="0" smtClean="0">
                <a:latin typeface="+mn-ea"/>
              </a:rPr>
              <a:t>），三级流程</a:t>
            </a:r>
            <a:r>
              <a:rPr lang="en-US" altLang="zh-CN" sz="2000" dirty="0" smtClean="0">
                <a:latin typeface="+mn-ea"/>
              </a:rPr>
              <a:t>Owner</a:t>
            </a:r>
            <a:r>
              <a:rPr lang="zh-CN" altLang="en-US" sz="2000" dirty="0" smtClean="0">
                <a:latin typeface="+mn-ea"/>
              </a:rPr>
              <a:t>，并评估其工作成果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审批本领域二级流程</a:t>
            </a:r>
            <a:endParaRPr lang="en-US" altLang="zh-CN" sz="2000" dirty="0" smtClean="0">
              <a:latin typeface="+mn-ea"/>
            </a:endParaRPr>
          </a:p>
          <a:p>
            <a:pPr algn="ctr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一级流程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B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PC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Global Process Controller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）：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协助</a:t>
            </a:r>
            <a:r>
              <a:rPr lang="en-US" altLang="zh-CN" sz="2000" dirty="0">
                <a:latin typeface="+mn-ea"/>
              </a:rPr>
              <a:t>B</a:t>
            </a:r>
            <a:r>
              <a:rPr lang="en-US" altLang="zh-CN" sz="2000" dirty="0" smtClean="0">
                <a:latin typeface="+mn-ea"/>
              </a:rPr>
              <a:t>PO</a:t>
            </a:r>
            <a:r>
              <a:rPr lang="zh-CN" altLang="en-US" sz="2000" dirty="0" smtClean="0">
                <a:latin typeface="+mn-ea"/>
              </a:rPr>
              <a:t>开展工作，开展流程变革、流程优化、流程维护等工作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协调本领域各流程</a:t>
            </a:r>
            <a:r>
              <a:rPr lang="en-US" altLang="zh-CN" sz="2000" dirty="0" smtClean="0">
                <a:latin typeface="+mn-ea"/>
              </a:rPr>
              <a:t>BPO</a:t>
            </a:r>
            <a:r>
              <a:rPr lang="zh-CN" altLang="en-US" sz="2000" dirty="0" smtClean="0">
                <a:latin typeface="+mn-ea"/>
              </a:rPr>
              <a:t>的工作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从专业角度对流程设计提供赋能和支持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101" y="78105"/>
            <a:ext cx="10000670" cy="7386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L1-L3</a:t>
            </a:r>
            <a:r>
              <a:rPr lang="zh-CN" altLang="en-US" sz="2400" b="1" dirty="0">
                <a:latin typeface="+mj-ea"/>
                <a:ea typeface="+mj-ea"/>
              </a:rPr>
              <a:t>级流程框架（</a:t>
            </a:r>
            <a:r>
              <a:rPr lang="en-US" altLang="zh-CN" sz="2400" b="1" dirty="0" smtClean="0">
                <a:latin typeface="+mj-ea"/>
                <a:ea typeface="+mj-ea"/>
              </a:rPr>
              <a:t>AS-IS</a:t>
            </a:r>
            <a:r>
              <a:rPr lang="zh-CN" altLang="en-US" sz="2400" b="1" dirty="0" smtClean="0">
                <a:latin typeface="+mj-ea"/>
                <a:ea typeface="+mj-ea"/>
              </a:rPr>
              <a:t>版</a:t>
            </a:r>
            <a:r>
              <a:rPr lang="en-US" altLang="zh-CN" sz="2400" b="1" dirty="0" smtClean="0">
                <a:latin typeface="+mj-ea"/>
                <a:ea typeface="+mj-ea"/>
              </a:rPr>
              <a:t> 2017</a:t>
            </a:r>
            <a:r>
              <a:rPr lang="zh-CN" altLang="en-US" sz="2400" b="1" dirty="0" smtClean="0">
                <a:latin typeface="+mj-ea"/>
                <a:ea typeface="+mj-ea"/>
              </a:rPr>
              <a:t>年</a:t>
            </a:r>
            <a:r>
              <a:rPr lang="en-US" altLang="zh-CN" sz="2400" b="1" dirty="0" smtClean="0">
                <a:latin typeface="+mj-ea"/>
                <a:ea typeface="+mj-ea"/>
              </a:rPr>
              <a:t>8</a:t>
            </a:r>
            <a:r>
              <a:rPr lang="zh-CN" altLang="en-US" sz="2400" b="1" dirty="0" smtClean="0">
                <a:latin typeface="+mj-ea"/>
                <a:ea typeface="+mj-ea"/>
              </a:rPr>
              <a:t>月发布）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35235" y="5594192"/>
            <a:ext cx="3451225" cy="337185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2018</a:t>
            </a:r>
            <a:r>
              <a:rPr lang="zh-CN" altLang="en-US" sz="1600" dirty="0" smtClean="0">
                <a:solidFill>
                  <a:srgbClr val="FF0000"/>
                </a:solidFill>
              </a:rPr>
              <a:t>年在</a:t>
            </a:r>
            <a:r>
              <a:rPr lang="en-US" altLang="zh-CN" sz="1600" dirty="0" smtClean="0">
                <a:solidFill>
                  <a:srgbClr val="FF0000"/>
                </a:solidFill>
              </a:rPr>
              <a:t>OA</a:t>
            </a:r>
            <a:r>
              <a:rPr lang="zh-CN" altLang="en-US" sz="1600" dirty="0" smtClean="0">
                <a:solidFill>
                  <a:srgbClr val="FF0000"/>
                </a:solidFill>
              </a:rPr>
              <a:t>系统上发布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8101" y="1107758"/>
            <a:ext cx="10587870" cy="4486434"/>
            <a:chOff x="109220" y="1008380"/>
            <a:chExt cx="11786876" cy="4785837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688975" y="1008380"/>
              <a:ext cx="11205845" cy="4953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2110" b="1" dirty="0" smtClean="0">
                  <a:solidFill>
                    <a:schemeClr val="bg1"/>
                  </a:solidFill>
                </a:rPr>
                <a:t>3.0 </a:t>
              </a:r>
              <a:r>
                <a:rPr lang="zh-CN" altLang="en-US" sz="2110" b="1" dirty="0" smtClean="0">
                  <a:solidFill>
                    <a:schemeClr val="bg1"/>
                  </a:solidFill>
                </a:rPr>
                <a:t>从线索到回款 （</a:t>
              </a:r>
              <a:r>
                <a:rPr lang="en-US" altLang="zh-CN" sz="2110" b="1" dirty="0" smtClean="0">
                  <a:solidFill>
                    <a:schemeClr val="bg1"/>
                  </a:solidFill>
                </a:rPr>
                <a:t>LTC</a:t>
              </a:r>
              <a:r>
                <a:rPr lang="zh-CN" altLang="en-US" sz="2110" b="1" dirty="0" smtClean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689102" y="1641316"/>
              <a:ext cx="1544698" cy="495300"/>
            </a:xfrm>
            <a:prstGeom prst="roundRect">
              <a:avLst>
                <a:gd name="adj" fmla="val 1894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3.1 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从线索到商机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299840" y="1641316"/>
              <a:ext cx="1544320" cy="495300"/>
            </a:xfrm>
            <a:prstGeom prst="roundRect">
              <a:avLst>
                <a:gd name="adj" fmla="val 2338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3.2 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从商机到订单（项目）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920995" y="1641316"/>
              <a:ext cx="1544320" cy="495300"/>
            </a:xfrm>
            <a:prstGeom prst="roundRect">
              <a:avLst>
                <a:gd name="adj" fmla="val 3230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sym typeface="+mn-ea"/>
                </a:rPr>
                <a:t>3.3 </a:t>
              </a:r>
              <a:r>
                <a:rPr lang="zh-CN" altLang="en-US" sz="1200" b="1" dirty="0">
                  <a:solidFill>
                    <a:schemeClr val="tx1"/>
                  </a:solidFill>
                  <a:sym typeface="+mn-ea"/>
                </a:rPr>
                <a:t>从商机到订单（渠道）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5520560" y="1641316"/>
              <a:ext cx="1544320" cy="495300"/>
            </a:xfrm>
            <a:prstGeom prst="roundRect">
              <a:avLst>
                <a:gd name="adj" fmla="val 159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3.4 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从订单到回款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89101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200" dirty="0"/>
                <a:t>3.1.1 </a:t>
              </a:r>
              <a:r>
                <a:rPr lang="zh-CN" altLang="en-US" sz="1200" dirty="0"/>
                <a:t>线索 录入与培育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9101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200" dirty="0" smtClean="0"/>
                <a:t>3.1.2 </a:t>
              </a:r>
              <a:r>
                <a:rPr lang="zh-CN" altLang="en-US" sz="1200" dirty="0" smtClean="0"/>
                <a:t>线索转化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343401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200" dirty="0" smtClean="0"/>
                <a:t>3.2.1 </a:t>
              </a:r>
              <a:r>
                <a:rPr lang="zh-CN" altLang="en-US" sz="1200" dirty="0" smtClean="0"/>
                <a:t>业务机会信息收集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343401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3.2.2需求确认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343401" y="3580131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3.2.3标前引导与解决方案确认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343401" y="4213067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3.2.4投标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343401" y="477758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3.2.5商务谈判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343401" y="5394167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3.2.6签订合同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961004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3.3.1确定机会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961004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3.3.2渠道伙伴管理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61004" y="3580131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 smtClean="0"/>
                <a:t>3.3.3谈判及签订经销商协议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78607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3.4.1制定交付方案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578607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3.4.2订单履行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578607" y="3580131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3.4.3工程交付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7130920" y="1641316"/>
              <a:ext cx="1544320" cy="495300"/>
            </a:xfrm>
            <a:prstGeom prst="roundRect">
              <a:avLst>
                <a:gd name="adj" fmla="val 101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3.5 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管理合同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/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经销商协议变更</a:t>
              </a: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8741280" y="1641316"/>
              <a:ext cx="1544320" cy="495300"/>
            </a:xfrm>
            <a:prstGeom prst="roundRect">
              <a:avLst>
                <a:gd name="adj" fmla="val 2192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sym typeface="+mn-ea"/>
                </a:rPr>
                <a:t>3.6 </a:t>
              </a:r>
              <a:r>
                <a:rPr lang="zh-CN" altLang="en-US" sz="1200" b="1" dirty="0">
                  <a:solidFill>
                    <a:schemeClr val="tx1"/>
                  </a:solidFill>
                  <a:sym typeface="+mn-ea"/>
                </a:rPr>
                <a:t>管理销售项目</a:t>
              </a: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10351640" y="1641316"/>
              <a:ext cx="1544320" cy="495300"/>
            </a:xfrm>
            <a:prstGeom prst="roundRect">
              <a:avLst>
                <a:gd name="adj" fmla="val 218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3.7 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合同协议生命周期管理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9220" y="1056640"/>
              <a:ext cx="464820" cy="3987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L1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9220" y="1641475"/>
              <a:ext cx="464820" cy="3987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L2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220" y="2317115"/>
              <a:ext cx="464820" cy="3987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L3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11569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3.5.1管理合同/经销商协议变更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8829172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3.6.1管理销售项目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8829172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3.6.1管理销售项目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0432547" y="240855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3.7.1管理合同/协议要素及模板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0432547" y="304149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3.7.2管理合同/协议文档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3967354" y="4188461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3.3.4渠道订单管理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602479" y="4182746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3.4.4项目初验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5602479" y="4777582"/>
              <a:ext cx="1463549" cy="40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zh-CN" altLang="en-US" sz="1200" dirty="0"/>
                <a:t>3.4.5项目结项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43343" y="4649948"/>
            <a:ext cx="3730120" cy="1569660"/>
          </a:xfrm>
          <a:prstGeom prst="rect">
            <a:avLst/>
          </a:prstGeom>
          <a:solidFill>
            <a:srgbClr val="F0F0F0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存在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问题：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L2</a:t>
            </a:r>
            <a:r>
              <a:rPr lang="zh-CN" altLang="en-US" sz="1600" dirty="0" smtClean="0"/>
              <a:t>层未区分战略、执行、管理、运营、使能类</a:t>
            </a: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L3</a:t>
            </a:r>
            <a:r>
              <a:rPr lang="zh-CN" altLang="en-US" sz="1600" dirty="0" smtClean="0"/>
              <a:t>层未区分调用流程</a:t>
            </a: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3.5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级流程，不是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级流程组</a:t>
            </a: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3.6</a:t>
            </a:r>
            <a:r>
              <a:rPr lang="zh-CN" altLang="en-US" sz="1600" dirty="0" smtClean="0"/>
              <a:t>应为项目群管理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cfb061-fe8f-4043-89ac-0d628073e9fc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tera En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064A2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>
            <a:solidFill>
              <a:srgbClr val="4AAAC4"/>
            </a:solidFill>
          </a:defRPr>
        </a:defPPr>
      </a:lstStyle>
    </a:spDef>
    <a:txDef>
      <a:spPr>
        <a:noFill/>
      </a:spPr>
      <a:bodyPr vert="horz" wrap="square" rtlCol="0">
        <a:sp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6096</Words>
  <Application>Microsoft Office PowerPoint</Application>
  <PresentationFormat>宽屏</PresentationFormat>
  <Paragraphs>1058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Unicode MS</vt:lpstr>
      <vt:lpstr>等线</vt:lpstr>
      <vt:lpstr>华文细黑</vt:lpstr>
      <vt:lpstr>微软雅黑</vt:lpstr>
      <vt:lpstr>微软雅黑 Light</vt:lpstr>
      <vt:lpstr>Arial</vt:lpstr>
      <vt:lpstr>Helvetica</vt:lpstr>
      <vt:lpstr>Times New Roman</vt:lpstr>
      <vt:lpstr>Wingdings</vt:lpstr>
      <vt:lpstr>1_Office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许洪伟</dc:creator>
  <cp:lastModifiedBy>Hongwei.Xu 许洪伟</cp:lastModifiedBy>
  <cp:revision>130</cp:revision>
  <dcterms:created xsi:type="dcterms:W3CDTF">2019-06-19T02:08:00Z</dcterms:created>
  <dcterms:modified xsi:type="dcterms:W3CDTF">2019-12-06T11:11:59Z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