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0" r:id="rId2"/>
    <p:sldId id="294" r:id="rId3"/>
    <p:sldId id="299" r:id="rId4"/>
    <p:sldId id="300" r:id="rId5"/>
    <p:sldId id="305" r:id="rId6"/>
    <p:sldId id="296" r:id="rId7"/>
    <p:sldId id="291" r:id="rId8"/>
    <p:sldId id="293" r:id="rId9"/>
    <p:sldId id="288" r:id="rId10"/>
    <p:sldId id="3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A5310-087F-452B-A873-13A1C7D4753A}">
          <p14:sldIdLst/>
        </p14:section>
        <p14:section name="Untitled Section" id="{87D69F5D-729F-4ED7-BF05-28672580A514}">
          <p14:sldIdLst>
            <p14:sldId id="290"/>
            <p14:sldId id="294"/>
            <p14:sldId id="299"/>
            <p14:sldId id="300"/>
            <p14:sldId id="305"/>
            <p14:sldId id="296"/>
            <p14:sldId id="291"/>
            <p14:sldId id="293"/>
            <p14:sldId id="288"/>
            <p14:sldId id="363"/>
          </p14:sldIdLst>
        </p14:section>
      </p14:sectionLst>
    </p:ex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74" d="100"/>
          <a:sy n="74" d="100"/>
        </p:scale>
        <p:origin x="84" y="83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F16A6-321B-49EB-9C61-46291CBB9214}"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C0C29-2DED-4214-86AC-61F0B196A44D}" type="slidenum">
              <a:rPr lang="en-US" smtClean="0"/>
              <a:t>‹#›</a:t>
            </a:fld>
            <a:endParaRPr lang="en-US"/>
          </a:p>
        </p:txBody>
      </p:sp>
    </p:spTree>
    <p:extLst>
      <p:ext uri="{BB962C8B-B14F-4D97-AF65-F5344CB8AC3E}">
        <p14:creationId xmlns:p14="http://schemas.microsoft.com/office/powerpoint/2010/main" val="109659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FD3447C-8E3B-4C65-A295-4C6852161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BED959-D297-46AB-8778-26B80BB18095}" type="slidenum">
              <a:rPr kumimoji="0" lang="en-GB" altLang="en-US" sz="1200" b="0" i="0" u="none" strike="noStrike" kern="1200" cap="none" spc="0" normalizeH="0" baseline="0" noProof="0" smtClean="0">
                <a:ln>
                  <a:noFill/>
                </a:ln>
                <a:solidFill>
                  <a:srgbClr val="000000"/>
                </a:solidFill>
                <a:effectLst/>
                <a:uLnTx/>
                <a:uFillTx/>
                <a:latin typeface="Trebuchet MS" panose="020B0603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a:ln>
                <a:noFill/>
              </a:ln>
              <a:solidFill>
                <a:srgbClr val="000000"/>
              </a:solidFill>
              <a:effectLst/>
              <a:uLnTx/>
              <a:uFillTx/>
              <a:latin typeface="Trebuchet MS" panose="020B0603020202020204" pitchFamily="34" charset="0"/>
              <a:ea typeface="+mn-ea"/>
              <a:cs typeface="+mn-cs"/>
            </a:endParaRPr>
          </a:p>
        </p:txBody>
      </p:sp>
      <p:sp>
        <p:nvSpPr>
          <p:cNvPr id="94211" name="Rectangle 2">
            <a:extLst>
              <a:ext uri="{FF2B5EF4-FFF2-40B4-BE49-F238E27FC236}">
                <a16:creationId xmlns:a16="http://schemas.microsoft.com/office/drawing/2014/main" id="{72531374-4A62-455C-8908-5517E065814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69F48FB-4AD3-4DC7-B3A9-54942F533B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Образ слайда 1">
            <a:extLst>
              <a:ext uri="{FF2B5EF4-FFF2-40B4-BE49-F238E27FC236}">
                <a16:creationId xmlns:a16="http://schemas.microsoft.com/office/drawing/2014/main" id="{A95FA8BA-C0DB-4683-B9EA-CC546B129FBF}"/>
              </a:ext>
            </a:extLst>
          </p:cNvPr>
          <p:cNvSpPr>
            <a:spLocks noGrp="1" noRot="1" noChangeAspect="1" noTextEdit="1"/>
          </p:cNvSpPr>
          <p:nvPr>
            <p:ph type="sldImg"/>
          </p:nvPr>
        </p:nvSpPr>
        <p:spPr>
          <a:ln/>
        </p:spPr>
      </p:sp>
      <p:sp>
        <p:nvSpPr>
          <p:cNvPr id="99331" name="Заметки 2">
            <a:extLst>
              <a:ext uri="{FF2B5EF4-FFF2-40B4-BE49-F238E27FC236}">
                <a16:creationId xmlns:a16="http://schemas.microsoft.com/office/drawing/2014/main" id="{BDA7AD43-401A-4938-BDA4-1224F642D0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9332" name="Номер слайда 3">
            <a:extLst>
              <a:ext uri="{FF2B5EF4-FFF2-40B4-BE49-F238E27FC236}">
                <a16:creationId xmlns:a16="http://schemas.microsoft.com/office/drawing/2014/main" id="{33C09046-085B-467F-9CF5-EA35309C2F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E6D19996-2184-473E-A7FB-B424593203D7}" type="slidenum">
              <a:rPr lang="en-GB" altLang="en-US" sz="1200" b="0">
                <a:solidFill>
                  <a:schemeClr val="tx1"/>
                </a:solidFill>
              </a:rPr>
              <a:pPr eaLnBrk="1" hangingPunct="1"/>
              <a:t>2</a:t>
            </a:fld>
            <a:endParaRPr lang="en-GB" altLang="en-US"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Образ слайда 1">
            <a:extLst>
              <a:ext uri="{FF2B5EF4-FFF2-40B4-BE49-F238E27FC236}">
                <a16:creationId xmlns:a16="http://schemas.microsoft.com/office/drawing/2014/main" id="{E45EA4DB-07D5-42A2-BB72-3ACADEF53B45}"/>
              </a:ext>
            </a:extLst>
          </p:cNvPr>
          <p:cNvSpPr>
            <a:spLocks noGrp="1" noRot="1" noChangeAspect="1" noTextEdit="1"/>
          </p:cNvSpPr>
          <p:nvPr>
            <p:ph type="sldImg"/>
          </p:nvPr>
        </p:nvSpPr>
        <p:spPr>
          <a:ln/>
        </p:spPr>
      </p:sp>
      <p:sp>
        <p:nvSpPr>
          <p:cNvPr id="104451" name="Заметки 2">
            <a:extLst>
              <a:ext uri="{FF2B5EF4-FFF2-40B4-BE49-F238E27FC236}">
                <a16:creationId xmlns:a16="http://schemas.microsoft.com/office/drawing/2014/main" id="{04EA634A-C6C2-45CD-AE03-AC25A4CE9D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4452" name="Номер слайда 3">
            <a:extLst>
              <a:ext uri="{FF2B5EF4-FFF2-40B4-BE49-F238E27FC236}">
                <a16:creationId xmlns:a16="http://schemas.microsoft.com/office/drawing/2014/main" id="{29CF38AD-6425-4D0B-BD96-5BEA93A10D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46E8A814-21D6-462A-8BE9-7B183F8BDA28}" type="slidenum">
              <a:rPr lang="en-GB" altLang="en-US" sz="1200" b="0">
                <a:solidFill>
                  <a:schemeClr val="tx1"/>
                </a:solidFill>
              </a:rPr>
              <a:pPr eaLnBrk="1" hangingPunct="1"/>
              <a:t>3</a:t>
            </a:fld>
            <a:endParaRPr lang="en-GB" alt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Образ слайда 1">
            <a:extLst>
              <a:ext uri="{FF2B5EF4-FFF2-40B4-BE49-F238E27FC236}">
                <a16:creationId xmlns:a16="http://schemas.microsoft.com/office/drawing/2014/main" id="{2EC13735-558F-40AE-B8BC-F2991C1BACD5}"/>
              </a:ext>
            </a:extLst>
          </p:cNvPr>
          <p:cNvSpPr>
            <a:spLocks noGrp="1" noRot="1" noChangeAspect="1" noTextEdit="1"/>
          </p:cNvSpPr>
          <p:nvPr>
            <p:ph type="sldImg"/>
          </p:nvPr>
        </p:nvSpPr>
        <p:spPr>
          <a:ln/>
        </p:spPr>
      </p:sp>
      <p:sp>
        <p:nvSpPr>
          <p:cNvPr id="105475" name="Заметки 2">
            <a:extLst>
              <a:ext uri="{FF2B5EF4-FFF2-40B4-BE49-F238E27FC236}">
                <a16:creationId xmlns:a16="http://schemas.microsoft.com/office/drawing/2014/main" id="{B054280C-18F1-44E3-B296-67DF9D2A88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5476" name="Номер слайда 3">
            <a:extLst>
              <a:ext uri="{FF2B5EF4-FFF2-40B4-BE49-F238E27FC236}">
                <a16:creationId xmlns:a16="http://schemas.microsoft.com/office/drawing/2014/main" id="{1555EFC2-B899-42C9-BE82-9671AD1ED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D8EA8D90-589C-494F-9DFC-4C4D15302809}" type="slidenum">
              <a:rPr lang="en-GB" altLang="en-US" sz="1200" b="0">
                <a:solidFill>
                  <a:schemeClr val="tx1"/>
                </a:solidFill>
              </a:rPr>
              <a:pPr eaLnBrk="1" hangingPunct="1"/>
              <a:t>4</a:t>
            </a:fld>
            <a:endParaRPr lang="en-GB" alt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Образ слайда 1">
            <a:extLst>
              <a:ext uri="{FF2B5EF4-FFF2-40B4-BE49-F238E27FC236}">
                <a16:creationId xmlns:a16="http://schemas.microsoft.com/office/drawing/2014/main" id="{74062900-FEDC-489D-B520-ED72EEE2015E}"/>
              </a:ext>
            </a:extLst>
          </p:cNvPr>
          <p:cNvSpPr>
            <a:spLocks noGrp="1" noRot="1" noChangeAspect="1" noTextEdit="1"/>
          </p:cNvSpPr>
          <p:nvPr>
            <p:ph type="sldImg"/>
          </p:nvPr>
        </p:nvSpPr>
        <p:spPr>
          <a:ln/>
        </p:spPr>
      </p:sp>
      <p:sp>
        <p:nvSpPr>
          <p:cNvPr id="109571" name="Заметки 2">
            <a:extLst>
              <a:ext uri="{FF2B5EF4-FFF2-40B4-BE49-F238E27FC236}">
                <a16:creationId xmlns:a16="http://schemas.microsoft.com/office/drawing/2014/main" id="{A6373D7A-7211-4CA4-9A81-584068073C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9572" name="Номер слайда 3">
            <a:extLst>
              <a:ext uri="{FF2B5EF4-FFF2-40B4-BE49-F238E27FC236}">
                <a16:creationId xmlns:a16="http://schemas.microsoft.com/office/drawing/2014/main" id="{A8D5425C-24F9-496D-AAA6-5197CECA6C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DF0C186E-C95B-4A86-A2C7-270F2DCB78CB}" type="slidenum">
              <a:rPr lang="en-GB" altLang="en-US" sz="1200" b="0">
                <a:solidFill>
                  <a:schemeClr val="tx1"/>
                </a:solidFill>
              </a:rPr>
              <a:pPr eaLnBrk="1" hangingPunct="1"/>
              <a:t>5</a:t>
            </a:fld>
            <a:endParaRPr lang="en-GB" alt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Образ слайда 1">
            <a:extLst>
              <a:ext uri="{FF2B5EF4-FFF2-40B4-BE49-F238E27FC236}">
                <a16:creationId xmlns:a16="http://schemas.microsoft.com/office/drawing/2014/main" id="{C1A8826B-8802-4753-A1D3-B44C20F895EE}"/>
              </a:ext>
            </a:extLst>
          </p:cNvPr>
          <p:cNvSpPr>
            <a:spLocks noGrp="1" noRot="1" noChangeAspect="1" noTextEdit="1"/>
          </p:cNvSpPr>
          <p:nvPr>
            <p:ph type="sldImg"/>
          </p:nvPr>
        </p:nvSpPr>
        <p:spPr>
          <a:ln/>
        </p:spPr>
      </p:sp>
      <p:sp>
        <p:nvSpPr>
          <p:cNvPr id="101379" name="Заметки 2">
            <a:extLst>
              <a:ext uri="{FF2B5EF4-FFF2-40B4-BE49-F238E27FC236}">
                <a16:creationId xmlns:a16="http://schemas.microsoft.com/office/drawing/2014/main" id="{FC38E69C-3489-4B17-BC79-E90C0921F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1380" name="Номер слайда 3">
            <a:extLst>
              <a:ext uri="{FF2B5EF4-FFF2-40B4-BE49-F238E27FC236}">
                <a16:creationId xmlns:a16="http://schemas.microsoft.com/office/drawing/2014/main" id="{2F81768F-94FE-4879-9DD2-8D5109064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7739ADD1-D9A4-404F-B146-1686FD85FBD6}" type="slidenum">
              <a:rPr lang="en-GB" altLang="en-US" sz="1200" b="0">
                <a:solidFill>
                  <a:schemeClr val="tx1"/>
                </a:solidFill>
              </a:rPr>
              <a:pPr eaLnBrk="1" hangingPunct="1"/>
              <a:t>6</a:t>
            </a:fld>
            <a:endParaRPr lang="en-GB" alt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Образ слайда 1">
            <a:extLst>
              <a:ext uri="{FF2B5EF4-FFF2-40B4-BE49-F238E27FC236}">
                <a16:creationId xmlns:a16="http://schemas.microsoft.com/office/drawing/2014/main" id="{3E79D9F8-871D-42BA-8BDA-08AE48FC8E7B}"/>
              </a:ext>
            </a:extLst>
          </p:cNvPr>
          <p:cNvSpPr>
            <a:spLocks noGrp="1" noRot="1" noChangeAspect="1" noTextEdit="1"/>
          </p:cNvSpPr>
          <p:nvPr>
            <p:ph type="sldImg"/>
          </p:nvPr>
        </p:nvSpPr>
        <p:spPr>
          <a:ln/>
        </p:spPr>
      </p:sp>
      <p:sp>
        <p:nvSpPr>
          <p:cNvPr id="96259" name="Заметки 2">
            <a:extLst>
              <a:ext uri="{FF2B5EF4-FFF2-40B4-BE49-F238E27FC236}">
                <a16:creationId xmlns:a16="http://schemas.microsoft.com/office/drawing/2014/main" id="{DC737231-D8CF-4B94-9CDD-468CEC10C1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6260" name="Номер слайда 3">
            <a:extLst>
              <a:ext uri="{FF2B5EF4-FFF2-40B4-BE49-F238E27FC236}">
                <a16:creationId xmlns:a16="http://schemas.microsoft.com/office/drawing/2014/main" id="{A8A03C28-A8A7-461E-A8DB-B6C700FD01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94A8C9FF-7F73-42CA-9B18-A2F632CFA2C3}" type="slidenum">
              <a:rPr lang="en-GB" altLang="en-US" sz="1200" b="0">
                <a:solidFill>
                  <a:schemeClr val="tx1"/>
                </a:solidFill>
              </a:rPr>
              <a:pPr eaLnBrk="1" hangingPunct="1"/>
              <a:t>7</a:t>
            </a:fld>
            <a:endParaRPr lang="en-GB" alt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Образ слайда 1">
            <a:extLst>
              <a:ext uri="{FF2B5EF4-FFF2-40B4-BE49-F238E27FC236}">
                <a16:creationId xmlns:a16="http://schemas.microsoft.com/office/drawing/2014/main" id="{C7A5945D-1C5B-4691-9060-23506D3F50EF}"/>
              </a:ext>
            </a:extLst>
          </p:cNvPr>
          <p:cNvSpPr>
            <a:spLocks noGrp="1" noRot="1" noChangeAspect="1" noTextEdit="1"/>
          </p:cNvSpPr>
          <p:nvPr>
            <p:ph type="sldImg"/>
          </p:nvPr>
        </p:nvSpPr>
        <p:spPr>
          <a:ln/>
        </p:spPr>
      </p:sp>
      <p:sp>
        <p:nvSpPr>
          <p:cNvPr id="98307" name="Заметки 2">
            <a:extLst>
              <a:ext uri="{FF2B5EF4-FFF2-40B4-BE49-F238E27FC236}">
                <a16:creationId xmlns:a16="http://schemas.microsoft.com/office/drawing/2014/main" id="{29D09A4D-46E5-403D-9A45-ADE1DC7A0A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8308" name="Номер слайда 3">
            <a:extLst>
              <a:ext uri="{FF2B5EF4-FFF2-40B4-BE49-F238E27FC236}">
                <a16:creationId xmlns:a16="http://schemas.microsoft.com/office/drawing/2014/main" id="{C1F4249C-DD51-4C02-8CD3-C30B21197A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7C84BCDB-BCBB-4CFC-9383-8CF18FCF3922}" type="slidenum">
              <a:rPr lang="en-GB" altLang="en-US" sz="1200" b="0">
                <a:solidFill>
                  <a:schemeClr val="tx1"/>
                </a:solidFill>
              </a:rPr>
              <a:pPr eaLnBrk="1" hangingPunct="1"/>
              <a:t>8</a:t>
            </a:fld>
            <a:endParaRPr lang="en-GB" altLang="en-US" sz="1200"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Образ слайда 1">
            <a:extLst>
              <a:ext uri="{FF2B5EF4-FFF2-40B4-BE49-F238E27FC236}">
                <a16:creationId xmlns:a16="http://schemas.microsoft.com/office/drawing/2014/main" id="{F84E99AB-85D4-4790-B5DF-8C28035292E5}"/>
              </a:ext>
            </a:extLst>
          </p:cNvPr>
          <p:cNvSpPr>
            <a:spLocks noGrp="1" noRot="1" noChangeAspect="1" noTextEdit="1"/>
          </p:cNvSpPr>
          <p:nvPr>
            <p:ph type="sldImg"/>
          </p:nvPr>
        </p:nvSpPr>
        <p:spPr>
          <a:ln/>
        </p:spPr>
      </p:sp>
      <p:sp>
        <p:nvSpPr>
          <p:cNvPr id="95235" name="Заметки 2">
            <a:extLst>
              <a:ext uri="{FF2B5EF4-FFF2-40B4-BE49-F238E27FC236}">
                <a16:creationId xmlns:a16="http://schemas.microsoft.com/office/drawing/2014/main" id="{B8859F32-BD52-4BC6-A58A-7606029093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5236" name="Номер слайда 3">
            <a:extLst>
              <a:ext uri="{FF2B5EF4-FFF2-40B4-BE49-F238E27FC236}">
                <a16:creationId xmlns:a16="http://schemas.microsoft.com/office/drawing/2014/main" id="{D9DF288D-A268-4AF0-936B-4975E6B210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899A7642-3EE4-41DA-AC11-ECF7816444CE}" type="slidenum">
              <a:rPr lang="en-GB" altLang="en-US" sz="1200" b="0">
                <a:solidFill>
                  <a:schemeClr val="tx1"/>
                </a:solidFill>
              </a:rPr>
              <a:pPr eaLnBrk="1" hangingPunct="1"/>
              <a:t>9</a:t>
            </a:fld>
            <a:endParaRPr lang="en-GB" altLang="en-US"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ithub.com/vbelobragin/Coursera_Capstone"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1"/>
        </a:solidFill>
        <a:effectLst/>
      </p:bgPr>
    </p:bg>
    <p:spTree>
      <p:nvGrpSpPr>
        <p:cNvPr id="1" name=""/>
        <p:cNvGrpSpPr/>
        <p:nvPr/>
      </p:nvGrpSpPr>
      <p:grpSpPr>
        <a:xfrm>
          <a:off x="0" y="0"/>
          <a:ext cx="0" cy="0"/>
          <a:chOff x="0" y="0"/>
          <a:chExt cx="0" cy="0"/>
        </a:xfrm>
      </p:grpSpPr>
      <p:sp>
        <p:nvSpPr>
          <p:cNvPr id="4" name="Rectangle 15">
            <a:extLst>
              <a:ext uri="{FF2B5EF4-FFF2-40B4-BE49-F238E27FC236}">
                <a16:creationId xmlns:a16="http://schemas.microsoft.com/office/drawing/2014/main" id="{8719C6B5-3E5B-4842-85F8-3C616F7D3196}"/>
              </a:ext>
            </a:extLst>
          </p:cNvPr>
          <p:cNvSpPr>
            <a:spLocks noChangeArrowheads="1"/>
          </p:cNvSpPr>
          <p:nvPr/>
        </p:nvSpPr>
        <p:spPr bwMode="gray">
          <a:xfrm>
            <a:off x="0" y="287338"/>
            <a:ext cx="11804651" cy="5326062"/>
          </a:xfrm>
          <a:prstGeom prst="rect">
            <a:avLst/>
          </a:prstGeom>
          <a:solidFill>
            <a:srgbClr val="2EAFA4"/>
          </a:solidFill>
          <a:ln w="9525">
            <a:noFill/>
            <a:miter lim="800000"/>
            <a:headEnd/>
            <a:tailEnd/>
          </a:ln>
          <a:effectLst/>
        </p:spPr>
        <p:txBody>
          <a:bodyPr wrap="none" anchor="ctr"/>
          <a:lstStyle/>
          <a:p>
            <a:pPr algn="ctr">
              <a:defRPr/>
            </a:pPr>
            <a:endParaRPr lang="en-GB" sz="1800"/>
          </a:p>
        </p:txBody>
      </p:sp>
      <p:pic>
        <p:nvPicPr>
          <p:cNvPr id="5" name="Picture 7" descr="BDO_Logo_RGB 100%">
            <a:extLst>
              <a:ext uri="{FF2B5EF4-FFF2-40B4-BE49-F238E27FC236}">
                <a16:creationId xmlns:a16="http://schemas.microsoft.com/office/drawing/2014/main" id="{28AE9B45-39D1-42C0-BEEA-9A94246E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5">
            <a:extLst>
              <a:ext uri="{FF2B5EF4-FFF2-40B4-BE49-F238E27FC236}">
                <a16:creationId xmlns:a16="http://schemas.microsoft.com/office/drawing/2014/main" id="{87480E56-CD34-4929-8F5F-026DC7BD21E9}"/>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7" name="Freeform 30">
            <a:extLst>
              <a:ext uri="{FF2B5EF4-FFF2-40B4-BE49-F238E27FC236}">
                <a16:creationId xmlns:a16="http://schemas.microsoft.com/office/drawing/2014/main" id="{C7417F5C-1BEC-483D-8241-5E2C8519DA60}"/>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p:spPr>
        <p:txBody>
          <a:bodyPr tIns="72000"/>
          <a:lstStyle>
            <a:lvl1pPr>
              <a:defRPr>
                <a:solidFill>
                  <a:schemeClr val="bg1"/>
                </a:solidFill>
              </a:defRPr>
            </a:lvl1pPr>
          </a:lstStyle>
          <a:p>
            <a:r>
              <a:rPr lang="ru-RU" dirty="0"/>
              <a:t>Образец подзаголовка</a:t>
            </a:r>
            <a:endParaRPr lang="en-GB" dirty="0"/>
          </a:p>
        </p:txBody>
      </p:sp>
    </p:spTree>
    <p:extLst>
      <p:ext uri="{BB962C8B-B14F-4D97-AF65-F5344CB8AC3E}">
        <p14:creationId xmlns:p14="http://schemas.microsoft.com/office/powerpoint/2010/main" val="139128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383118" y="673100"/>
            <a:ext cx="11425767" cy="971550"/>
          </a:xfrm>
        </p:spPr>
        <p:txBody>
          <a:bodyPr/>
          <a:lstStyle/>
          <a:p>
            <a:r>
              <a:rPr lang="ru-RU"/>
              <a:t>Образец заголовка</a:t>
            </a:r>
            <a:endParaRPr lang="en-GB" dirty="0"/>
          </a:p>
        </p:txBody>
      </p:sp>
      <p:sp>
        <p:nvSpPr>
          <p:cNvPr id="3" name="Text Placeholder 2"/>
          <p:cNvSpPr>
            <a:spLocks noGrp="1"/>
          </p:cNvSpPr>
          <p:nvPr>
            <p:ph type="body" sz="half" idx="1"/>
          </p:nvPr>
        </p:nvSpPr>
        <p:spPr>
          <a:xfrm>
            <a:off x="383117" y="1820864"/>
            <a:ext cx="5611283" cy="3813175"/>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4" name="Content Placeholder 3"/>
          <p:cNvSpPr>
            <a:spLocks noGrp="1"/>
          </p:cNvSpPr>
          <p:nvPr>
            <p:ph sz="half" idx="2"/>
          </p:nvPr>
        </p:nvSpPr>
        <p:spPr>
          <a:xfrm>
            <a:off x="6197601" y="1820864"/>
            <a:ext cx="5611284" cy="3813175"/>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70013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Title 1"/>
          <p:cNvSpPr>
            <a:spLocks noGrp="1"/>
          </p:cNvSpPr>
          <p:nvPr>
            <p:ph type="title"/>
          </p:nvPr>
        </p:nvSpPr>
        <p:spPr>
          <a:xfrm>
            <a:off x="383118" y="673100"/>
            <a:ext cx="11425767" cy="971550"/>
          </a:xfrm>
        </p:spPr>
        <p:txBody>
          <a:bodyPr/>
          <a:lstStyle/>
          <a:p>
            <a:r>
              <a:rPr lang="ru-RU"/>
              <a:t>Образец заголовка</a:t>
            </a:r>
            <a:endParaRPr lang="en-GB"/>
          </a:p>
        </p:txBody>
      </p:sp>
      <p:sp>
        <p:nvSpPr>
          <p:cNvPr id="3" name="Text Placeholder 2"/>
          <p:cNvSpPr>
            <a:spLocks noGrp="1"/>
          </p:cNvSpPr>
          <p:nvPr>
            <p:ph type="body" sz="half" idx="1"/>
          </p:nvPr>
        </p:nvSpPr>
        <p:spPr>
          <a:xfrm>
            <a:off x="383118" y="1820864"/>
            <a:ext cx="11425767" cy="457200"/>
          </a:xfrm>
        </p:spPr>
        <p:txBody>
          <a:bodyPr/>
          <a:lstStyle>
            <a:lvl1pPr>
              <a:defRPr sz="1600"/>
            </a:lvl1pPr>
            <a:lvl2pPr>
              <a:defRPr sz="1600"/>
            </a:lvl2pPr>
            <a:lvl3pPr>
              <a:defRPr sz="1200" i="0"/>
            </a:lvl3pPr>
            <a:lvl4pPr>
              <a:defRPr sz="1200" i="0"/>
            </a:lvl4pPr>
            <a:lvl5pPr>
              <a:defRPr sz="1200" i="0"/>
            </a:lvl5pPr>
          </a:lstStyle>
          <a:p>
            <a:pPr lvl="0"/>
            <a:r>
              <a:rPr lang="ru-RU"/>
              <a:t>Образец текста</a:t>
            </a:r>
          </a:p>
        </p:txBody>
      </p:sp>
      <p:sp>
        <p:nvSpPr>
          <p:cNvPr id="4" name="Content Placeholder 3"/>
          <p:cNvSpPr>
            <a:spLocks noGrp="1"/>
          </p:cNvSpPr>
          <p:nvPr>
            <p:ph sz="half" idx="2"/>
          </p:nvPr>
        </p:nvSpPr>
        <p:spPr>
          <a:xfrm>
            <a:off x="383119" y="2278064"/>
            <a:ext cx="10126133" cy="3355974"/>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p:txBody>
      </p:sp>
    </p:spTree>
    <p:extLst>
      <p:ext uri="{BB962C8B-B14F-4D97-AF65-F5344CB8AC3E}">
        <p14:creationId xmlns:p14="http://schemas.microsoft.com/office/powerpoint/2010/main" val="3470237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Tree>
    <p:extLst>
      <p:ext uri="{BB962C8B-B14F-4D97-AF65-F5344CB8AC3E}">
        <p14:creationId xmlns:p14="http://schemas.microsoft.com/office/powerpoint/2010/main" val="35111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
        <p:nvSpPr>
          <p:cNvPr id="9" name="Text Placeholder 8"/>
          <p:cNvSpPr>
            <a:spLocks noGrp="1"/>
          </p:cNvSpPr>
          <p:nvPr>
            <p:ph type="body" sz="quarter" idx="13"/>
          </p:nvPr>
        </p:nvSpPr>
        <p:spPr>
          <a:xfrm>
            <a:off x="2338917" y="1820863"/>
            <a:ext cx="3657600" cy="3812400"/>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1" name="Text Placeholder 10"/>
          <p:cNvSpPr>
            <a:spLocks noGrp="1"/>
          </p:cNvSpPr>
          <p:nvPr>
            <p:ph type="body" sz="quarter" idx="14"/>
          </p:nvPr>
        </p:nvSpPr>
        <p:spPr>
          <a:xfrm>
            <a:off x="6195484"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0" name="Picture Placeholder 9"/>
          <p:cNvSpPr>
            <a:spLocks noGrp="1"/>
          </p:cNvSpPr>
          <p:nvPr>
            <p:ph type="pic" sz="quarter" idx="15"/>
          </p:nvPr>
        </p:nvSpPr>
        <p:spPr>
          <a:xfrm>
            <a:off x="382317" y="1820863"/>
            <a:ext cx="1728000" cy="1400400"/>
          </a:xfrm>
        </p:spPr>
        <p:txBody>
          <a:bodyPr/>
          <a:lstStyle/>
          <a:p>
            <a:pPr lvl="0"/>
            <a:r>
              <a:rPr lang="ru-RU" noProof="0"/>
              <a:t>Вставка рисунка</a:t>
            </a:r>
            <a:endParaRPr lang="en-GB" noProof="0"/>
          </a:p>
        </p:txBody>
      </p:sp>
    </p:spTree>
    <p:extLst>
      <p:ext uri="{BB962C8B-B14F-4D97-AF65-F5344CB8AC3E}">
        <p14:creationId xmlns:p14="http://schemas.microsoft.com/office/powerpoint/2010/main" val="3187955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light blu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62CAE3"/>
                </a:solidFill>
              </a:defRPr>
            </a:lvl1pPr>
          </a:lstStyle>
          <a:p>
            <a:pPr lvl="0"/>
            <a:r>
              <a:rPr lang="ru-RU"/>
              <a:t>Образец текста</a:t>
            </a:r>
          </a:p>
        </p:txBody>
      </p:sp>
    </p:spTree>
    <p:extLst>
      <p:ext uri="{BB962C8B-B14F-4D97-AF65-F5344CB8AC3E}">
        <p14:creationId xmlns:p14="http://schemas.microsoft.com/office/powerpoint/2010/main" val="87890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teal">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2EAFA4"/>
                </a:solidFill>
              </a:defRPr>
            </a:lvl1pPr>
          </a:lstStyle>
          <a:p>
            <a:pPr lvl="0"/>
            <a:r>
              <a:rPr lang="ru-RU"/>
              <a:t>Образец текста</a:t>
            </a:r>
          </a:p>
        </p:txBody>
      </p:sp>
    </p:spTree>
    <p:extLst>
      <p:ext uri="{BB962C8B-B14F-4D97-AF65-F5344CB8AC3E}">
        <p14:creationId xmlns:p14="http://schemas.microsoft.com/office/powerpoint/2010/main" val="4121932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burgund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98002E"/>
                </a:solidFill>
              </a:defRPr>
            </a:lvl1pPr>
          </a:lstStyle>
          <a:p>
            <a:pPr lvl="0"/>
            <a:r>
              <a:rPr lang="ru-RU"/>
              <a:t>Образец текста</a:t>
            </a:r>
          </a:p>
        </p:txBody>
      </p:sp>
    </p:spTree>
    <p:extLst>
      <p:ext uri="{BB962C8B-B14F-4D97-AF65-F5344CB8AC3E}">
        <p14:creationId xmlns:p14="http://schemas.microsoft.com/office/powerpoint/2010/main" val="860926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gre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786860"/>
                </a:solidFill>
              </a:defRPr>
            </a:lvl1pPr>
          </a:lstStyle>
          <a:p>
            <a:pPr lvl="0"/>
            <a:r>
              <a:rPr lang="ru-RU"/>
              <a:t>Образец текста</a:t>
            </a:r>
          </a:p>
        </p:txBody>
      </p:sp>
    </p:spTree>
    <p:extLst>
      <p:ext uri="{BB962C8B-B14F-4D97-AF65-F5344CB8AC3E}">
        <p14:creationId xmlns:p14="http://schemas.microsoft.com/office/powerpoint/2010/main" val="3739079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copper">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EE9024"/>
                </a:solidFill>
              </a:defRPr>
            </a:lvl1pPr>
          </a:lstStyle>
          <a:p>
            <a:pPr lvl="0"/>
            <a:r>
              <a:rPr lang="ru-RU"/>
              <a:t>Образец текста</a:t>
            </a:r>
          </a:p>
        </p:txBody>
      </p:sp>
    </p:spTree>
    <p:extLst>
      <p:ext uri="{BB962C8B-B14F-4D97-AF65-F5344CB8AC3E}">
        <p14:creationId xmlns:p14="http://schemas.microsoft.com/office/powerpoint/2010/main" val="84780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fuschia">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D1108C"/>
                </a:solidFill>
              </a:defRPr>
            </a:lvl1pPr>
          </a:lstStyle>
          <a:p>
            <a:pPr lvl="0"/>
            <a:r>
              <a:rPr lang="ru-RU"/>
              <a:t>Образец текста</a:t>
            </a:r>
          </a:p>
        </p:txBody>
      </p:sp>
    </p:spTree>
    <p:extLst>
      <p:ext uri="{BB962C8B-B14F-4D97-AF65-F5344CB8AC3E}">
        <p14:creationId xmlns:p14="http://schemas.microsoft.com/office/powerpoint/2010/main" val="175220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Image">
    <p:bg>
      <p:bgPr>
        <a:solidFill>
          <a:schemeClr val="bg1"/>
        </a:solidFill>
        <a:effectLst/>
      </p:bgPr>
    </p:bg>
    <p:spTree>
      <p:nvGrpSpPr>
        <p:cNvPr id="1" name=""/>
        <p:cNvGrpSpPr/>
        <p:nvPr/>
      </p:nvGrpSpPr>
      <p:grpSpPr>
        <a:xfrm>
          <a:off x="0" y="0"/>
          <a:ext cx="0" cy="0"/>
          <a:chOff x="0" y="0"/>
          <a:chExt cx="0" cy="0"/>
        </a:xfrm>
      </p:grpSpPr>
      <p:pic>
        <p:nvPicPr>
          <p:cNvPr id="4" name="Picture 7" descr="BDO_Logo_RGB 100%">
            <a:extLst>
              <a:ext uri="{FF2B5EF4-FFF2-40B4-BE49-F238E27FC236}">
                <a16:creationId xmlns:a16="http://schemas.microsoft.com/office/drawing/2014/main" id="{29F95529-8458-44E7-B892-FF7A8BB3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rgbClr val="ED1A3B"/>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rgbClr val="ED1A3B"/>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71753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70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Пустой слайд">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B0791F65-1049-44CA-B679-E12AED675685}"/>
              </a:ext>
            </a:extLst>
          </p:cNvPr>
          <p:cNvSpPr>
            <a:spLocks noChangeAspect="1"/>
          </p:cNvSpPr>
          <p:nvPr userDrawn="1"/>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defRPr/>
            </a:pPr>
            <a:endParaRPr lang="en-GB" sz="1800"/>
          </a:p>
        </p:txBody>
      </p:sp>
      <p:sp>
        <p:nvSpPr>
          <p:cNvPr id="4" name="Freeform 12">
            <a:extLst>
              <a:ext uri="{FF2B5EF4-FFF2-40B4-BE49-F238E27FC236}">
                <a16:creationId xmlns:a16="http://schemas.microsoft.com/office/drawing/2014/main" id="{FB0396BE-2C3A-4EAD-97C6-DC0C36264B91}"/>
              </a:ext>
            </a:extLst>
          </p:cNvPr>
          <p:cNvSpPr>
            <a:spLocks noChangeAspect="1"/>
          </p:cNvSpPr>
          <p:nvPr userDrawn="1"/>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defRPr/>
            </a:pPr>
            <a:endParaRPr lang="en-GB" sz="1800"/>
          </a:p>
        </p:txBody>
      </p:sp>
      <p:sp>
        <p:nvSpPr>
          <p:cNvPr id="5" name="Rectangle 3">
            <a:extLst>
              <a:ext uri="{FF2B5EF4-FFF2-40B4-BE49-F238E27FC236}">
                <a16:creationId xmlns:a16="http://schemas.microsoft.com/office/drawing/2014/main" id="{C398C314-B55D-4C7A-BF98-C7546D035AA6}"/>
              </a:ext>
            </a:extLst>
          </p:cNvPr>
          <p:cNvSpPr>
            <a:spLocks noChangeArrowheads="1"/>
          </p:cNvSpPr>
          <p:nvPr userDrawn="1"/>
        </p:nvSpPr>
        <p:spPr bwMode="auto">
          <a:xfrm>
            <a:off x="383118" y="1809751"/>
            <a:ext cx="11425767" cy="1985963"/>
          </a:xfrm>
          <a:prstGeom prst="rect">
            <a:avLst/>
          </a:prstGeom>
          <a:noFill/>
          <a:ln w="9525">
            <a:noFill/>
            <a:miter lim="800000"/>
            <a:headEnd/>
            <a:tailEnd/>
          </a:ln>
        </p:spPr>
        <p:txBody>
          <a:bodyPr lIns="0" tIns="0" rIns="0" bIns="0"/>
          <a:lstStyle/>
          <a:p>
            <a:pPr>
              <a:lnSpc>
                <a:spcPct val="150000"/>
              </a:lnSpc>
              <a:spcBef>
                <a:spcPts val="0"/>
              </a:spcBef>
              <a:defRPr/>
            </a:pPr>
            <a:r>
              <a:rPr lang="en-US" sz="1800" b="0" kern="0" dirty="0" err="1">
                <a:solidFill>
                  <a:srgbClr val="685040"/>
                </a:solidFill>
                <a:latin typeface="Trebuchet MS"/>
              </a:rPr>
              <a:t>Github</a:t>
            </a:r>
            <a:r>
              <a:rPr lang="en-US" sz="1800" b="0" kern="0" dirty="0">
                <a:solidFill>
                  <a:srgbClr val="685040"/>
                </a:solidFill>
                <a:latin typeface="Trebuchet MS"/>
              </a:rPr>
              <a:t> repository: </a:t>
            </a:r>
            <a:r>
              <a:rPr lang="ru-RU" sz="1800" b="0" kern="0" dirty="0">
                <a:solidFill>
                  <a:srgbClr val="685040"/>
                </a:solidFill>
                <a:latin typeface="Trebuchet MS"/>
              </a:rPr>
              <a:t> </a:t>
            </a:r>
            <a:r>
              <a:rPr lang="en-US" sz="1800" b="0" kern="0" dirty="0">
                <a:solidFill>
                  <a:srgbClr val="685040"/>
                </a:solidFill>
                <a:latin typeface="Trebuchet MS"/>
              </a:rPr>
              <a:t> </a:t>
            </a:r>
            <a:r>
              <a:rPr lang="en-US" sz="1800" b="0" kern="0" dirty="0">
                <a:solidFill>
                  <a:srgbClr val="685040"/>
                </a:solidFill>
                <a:latin typeface="+mn-lt"/>
                <a:hlinkClick r:id="rId2"/>
              </a:rPr>
              <a:t>https://</a:t>
            </a:r>
            <a:r>
              <a:rPr lang="en-US" sz="1800" b="0" kern="0" dirty="0" err="1">
                <a:solidFill>
                  <a:srgbClr val="685040"/>
                </a:solidFill>
                <a:latin typeface="+mn-lt"/>
                <a:hlinkClick r:id="rId2"/>
              </a:rPr>
              <a:t>github.com</a:t>
            </a:r>
            <a:r>
              <a:rPr lang="en-US" sz="1800" b="0" kern="0" dirty="0">
                <a:solidFill>
                  <a:srgbClr val="685040"/>
                </a:solidFill>
                <a:latin typeface="+mn-lt"/>
                <a:hlinkClick r:id="rId2"/>
              </a:rPr>
              <a:t>/vbelobragin/</a:t>
            </a:r>
            <a:r>
              <a:rPr lang="en-US" sz="1800" b="0" kern="0" dirty="0" err="1">
                <a:solidFill>
                  <a:srgbClr val="685040"/>
                </a:solidFill>
                <a:latin typeface="+mn-lt"/>
                <a:hlinkClick r:id="rId2"/>
              </a:rPr>
              <a:t>Coursera_Capstone</a:t>
            </a:r>
            <a:r>
              <a:rPr lang="en-US" sz="1800" b="0" kern="0" dirty="0">
                <a:solidFill>
                  <a:srgbClr val="685040"/>
                </a:solidFill>
                <a:latin typeface="+mn-lt"/>
              </a:rPr>
              <a:t> </a:t>
            </a:r>
          </a:p>
          <a:p>
            <a:pPr>
              <a:lnSpc>
                <a:spcPct val="150000"/>
              </a:lnSpc>
              <a:spcBef>
                <a:spcPts val="0"/>
              </a:spcBef>
              <a:defRPr/>
            </a:pPr>
            <a:r>
              <a:rPr lang="en-US" sz="1800" b="0" kern="0" dirty="0">
                <a:solidFill>
                  <a:srgbClr val="685040"/>
                </a:solidFill>
                <a:latin typeface="+mn-lt"/>
              </a:rPr>
              <a:t>e-mail: </a:t>
            </a:r>
            <a:r>
              <a:rPr lang="en-US" sz="1800" b="0" kern="0" dirty="0" err="1">
                <a:solidFill>
                  <a:srgbClr val="685040"/>
                </a:solidFill>
                <a:latin typeface="+mn-lt"/>
              </a:rPr>
              <a:t>vbelobragin@rambler.ru</a:t>
            </a:r>
            <a:endParaRPr lang="en-US" sz="1800" b="0" kern="0" dirty="0">
              <a:solidFill>
                <a:srgbClr val="685040"/>
              </a:solidFill>
              <a:latin typeface="+mn-lt"/>
            </a:endParaRPr>
          </a:p>
          <a:p>
            <a:pPr>
              <a:lnSpc>
                <a:spcPct val="150000"/>
              </a:lnSpc>
              <a:spcBef>
                <a:spcPts val="0"/>
              </a:spcBef>
              <a:defRPr/>
            </a:pPr>
            <a:endParaRPr lang="en-US" sz="1800" b="0" kern="0" dirty="0">
              <a:solidFill>
                <a:srgbClr val="685040"/>
              </a:solidFill>
              <a:latin typeface="+mn-lt"/>
            </a:endParaRPr>
          </a:p>
          <a:p>
            <a:pPr>
              <a:lnSpc>
                <a:spcPct val="150000"/>
              </a:lnSpc>
              <a:spcBef>
                <a:spcPts val="0"/>
              </a:spcBef>
              <a:defRPr/>
            </a:pPr>
            <a:r>
              <a:rPr lang="en-US" sz="1800" b="0" kern="0" dirty="0">
                <a:solidFill>
                  <a:srgbClr val="685040"/>
                </a:solidFill>
                <a:latin typeface="+mn-lt"/>
              </a:rPr>
              <a:t>Students initials and country of origin: Vladimir Belobragin, Russia.</a:t>
            </a:r>
            <a:endParaRPr lang="ru-RU" sz="1800" b="0" kern="0" dirty="0">
              <a:solidFill>
                <a:srgbClr val="685040"/>
              </a:solidFill>
              <a:latin typeface="Trebuchet MS"/>
            </a:endParaRPr>
          </a:p>
        </p:txBody>
      </p:sp>
      <p:sp>
        <p:nvSpPr>
          <p:cNvPr id="6" name="Rectangle 2">
            <a:extLst>
              <a:ext uri="{FF2B5EF4-FFF2-40B4-BE49-F238E27FC236}">
                <a16:creationId xmlns:a16="http://schemas.microsoft.com/office/drawing/2014/main" id="{2096AA67-AB22-4B45-B30A-0E943812A55C}"/>
              </a:ext>
            </a:extLst>
          </p:cNvPr>
          <p:cNvSpPr txBox="1">
            <a:spLocks noChangeArrowheads="1"/>
          </p:cNvSpPr>
          <p:nvPr userDrawn="1"/>
        </p:nvSpPr>
        <p:spPr bwMode="auto">
          <a:xfrm>
            <a:off x="383118" y="866775"/>
            <a:ext cx="11425767" cy="457200"/>
          </a:xfrm>
          <a:prstGeom prst="rect">
            <a:avLst/>
          </a:prstGeom>
          <a:noFill/>
          <a:ln w="9525">
            <a:noFill/>
            <a:miter lim="800000"/>
            <a:headEnd/>
            <a:tailEnd/>
          </a:ln>
        </p:spPr>
        <p:txBody>
          <a:bodyPr lIns="0" tIns="0" rIns="0" bIns="0"/>
          <a:lstStyle/>
          <a:p>
            <a:pPr>
              <a:lnSpc>
                <a:spcPct val="105000"/>
              </a:lnSpc>
              <a:defRPr/>
            </a:pPr>
            <a:r>
              <a:rPr lang="en-US" sz="3200" kern="0" dirty="0">
                <a:solidFill>
                  <a:srgbClr val="ED1A3B"/>
                </a:solidFill>
                <a:latin typeface="+mj-lt"/>
                <a:ea typeface="+mj-ea"/>
                <a:cs typeface="+mj-cs"/>
              </a:rPr>
              <a:t>Contact information:</a:t>
            </a:r>
            <a:endParaRPr lang="en-GB" sz="3200" kern="0" dirty="0">
              <a:solidFill>
                <a:srgbClr val="ED1A3B"/>
              </a:solidFill>
              <a:latin typeface="+mj-lt"/>
              <a:ea typeface="+mj-ea"/>
              <a:cs typeface="+mj-cs"/>
            </a:endParaRPr>
          </a:p>
        </p:txBody>
      </p:sp>
    </p:spTree>
    <p:extLst>
      <p:ext uri="{BB962C8B-B14F-4D97-AF65-F5344CB8AC3E}">
        <p14:creationId xmlns:p14="http://schemas.microsoft.com/office/powerpoint/2010/main" val="1228801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Пустой слайд">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8AE340-2A64-45D6-8CAC-AC0208616F3A}"/>
              </a:ext>
            </a:extLst>
          </p:cNvPr>
          <p:cNvSpPr>
            <a:spLocks noChangeArrowheads="1"/>
          </p:cNvSpPr>
          <p:nvPr userDrawn="1"/>
        </p:nvSpPr>
        <p:spPr bwMode="auto">
          <a:xfrm>
            <a:off x="383118" y="4667250"/>
            <a:ext cx="11425767" cy="1460500"/>
          </a:xfrm>
          <a:prstGeom prst="rect">
            <a:avLst/>
          </a:prstGeom>
          <a:noFill/>
          <a:ln w="9525">
            <a:noFill/>
            <a:miter lim="800000"/>
            <a:headEnd/>
            <a:tailEnd/>
          </a:ln>
        </p:spPr>
        <p:txBody>
          <a:bodyPr lIns="0" tIns="0" rIns="0" bIns="0" anchor="b"/>
          <a:lstStyle/>
          <a:p>
            <a:pPr>
              <a:spcBef>
                <a:spcPts val="600"/>
              </a:spcBef>
              <a:defRPr/>
            </a:pPr>
            <a:r>
              <a:rPr lang="en-US" sz="700" b="0" dirty="0">
                <a:solidFill>
                  <a:srgbClr val="685040"/>
                </a:solidFill>
              </a:rPr>
              <a:t>This document may only be used for a general understanding of the subject it covers. Information presented within this document is not recommended to be used as professional advice on any specific issue. Expert advice is required before any actions are taken based on this document. BDO in Russia, its partners, employees and agents accept no responsibility for any losses incurred in connection with any actions or decisions taken based on the information contained within this document.</a:t>
            </a:r>
          </a:p>
          <a:p>
            <a:pPr>
              <a:spcBef>
                <a:spcPts val="600"/>
              </a:spcBef>
              <a:defRPr/>
            </a:pPr>
            <a:r>
              <a:rPr lang="en-US" sz="700" b="0" dirty="0">
                <a:solidFill>
                  <a:srgbClr val="685040"/>
                </a:solidFill>
              </a:rPr>
              <a:t> BDO ZAO, «BDO </a:t>
            </a:r>
            <a:r>
              <a:rPr lang="en-US" sz="700" b="0" dirty="0" err="1">
                <a:solidFill>
                  <a:srgbClr val="685040"/>
                </a:solidFill>
              </a:rPr>
              <a:t>Unicon</a:t>
            </a:r>
            <a:r>
              <a:rPr lang="en-US" sz="700" b="0" dirty="0">
                <a:solidFill>
                  <a:srgbClr val="685040"/>
                </a:solidFill>
              </a:rPr>
              <a:t> Consulting» LLC, ZAO BDO </a:t>
            </a:r>
            <a:r>
              <a:rPr lang="en-US" sz="700" b="0" dirty="0" err="1">
                <a:solidFill>
                  <a:srgbClr val="685040"/>
                </a:solidFill>
              </a:rPr>
              <a:t>Unicon</a:t>
            </a:r>
            <a:r>
              <a:rPr lang="en-US" sz="700" b="0" dirty="0">
                <a:solidFill>
                  <a:srgbClr val="685040"/>
                </a:solidFill>
              </a:rPr>
              <a:t> Business Solutions, BDO </a:t>
            </a:r>
            <a:r>
              <a:rPr lang="en-US" sz="700" b="0" dirty="0" err="1">
                <a:solidFill>
                  <a:srgbClr val="685040"/>
                </a:solidFill>
              </a:rPr>
              <a:t>Unicon</a:t>
            </a:r>
            <a:r>
              <a:rPr lang="en-US" sz="700" b="0" dirty="0">
                <a:solidFill>
                  <a:srgbClr val="685040"/>
                </a:solidFill>
              </a:rPr>
              <a:t> Application Outsourcing ZAO, BDO </a:t>
            </a:r>
            <a:r>
              <a:rPr lang="en-US" sz="700" b="0" dirty="0" err="1">
                <a:solidFill>
                  <a:srgbClr val="685040"/>
                </a:solidFill>
              </a:rPr>
              <a:t>Unicon</a:t>
            </a:r>
            <a:r>
              <a:rPr lang="en-US" sz="700" b="0" dirty="0">
                <a:solidFill>
                  <a:srgbClr val="685040"/>
                </a:solidFill>
              </a:rPr>
              <a:t> Business Services ZAO, registered under the laws of the Russian Federation, are members of BDO International Limited, a UK company limited by guarantee, and forms part of the international BDO network of independent member firms. BDO is the brand name for the BDO network and for each of the BDO Member Firms.</a:t>
            </a:r>
          </a:p>
          <a:p>
            <a:pPr>
              <a:spcBef>
                <a:spcPts val="600"/>
              </a:spcBef>
              <a:defRPr/>
            </a:pPr>
            <a:r>
              <a:rPr lang="en-US" sz="700" b="0" dirty="0">
                <a:solidFill>
                  <a:srgbClr val="685040"/>
                </a:solidFill>
              </a:rPr>
              <a:t>© 2013 BDO ZAO. All rights reserved.</a:t>
            </a:r>
          </a:p>
        </p:txBody>
      </p:sp>
      <p:sp>
        <p:nvSpPr>
          <p:cNvPr id="3" name="Freeform 11">
            <a:extLst>
              <a:ext uri="{FF2B5EF4-FFF2-40B4-BE49-F238E27FC236}">
                <a16:creationId xmlns:a16="http://schemas.microsoft.com/office/drawing/2014/main" id="{DA8CE013-C7FC-4842-9EBD-DE902B49B173}"/>
              </a:ext>
            </a:extLst>
          </p:cNvPr>
          <p:cNvSpPr>
            <a:spLocks noChangeAspect="1"/>
          </p:cNvSpPr>
          <p:nvPr userDrawn="1"/>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defRPr/>
            </a:pPr>
            <a:endParaRPr lang="en-GB" sz="1800"/>
          </a:p>
        </p:txBody>
      </p:sp>
      <p:sp>
        <p:nvSpPr>
          <p:cNvPr id="4" name="Freeform 12">
            <a:extLst>
              <a:ext uri="{FF2B5EF4-FFF2-40B4-BE49-F238E27FC236}">
                <a16:creationId xmlns:a16="http://schemas.microsoft.com/office/drawing/2014/main" id="{F5B43CE7-2371-4D41-9C63-FF95834324C0}"/>
              </a:ext>
            </a:extLst>
          </p:cNvPr>
          <p:cNvSpPr>
            <a:spLocks noChangeAspect="1"/>
          </p:cNvSpPr>
          <p:nvPr userDrawn="1"/>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defRPr/>
            </a:pPr>
            <a:endParaRPr lang="en-GB" sz="1800"/>
          </a:p>
        </p:txBody>
      </p:sp>
      <p:sp>
        <p:nvSpPr>
          <p:cNvPr id="5" name="Rectangle 3">
            <a:extLst>
              <a:ext uri="{FF2B5EF4-FFF2-40B4-BE49-F238E27FC236}">
                <a16:creationId xmlns:a16="http://schemas.microsoft.com/office/drawing/2014/main" id="{AA09B0C4-9E87-44B0-BC2A-839FE229F601}"/>
              </a:ext>
            </a:extLst>
          </p:cNvPr>
          <p:cNvSpPr>
            <a:spLocks noChangeArrowheads="1"/>
          </p:cNvSpPr>
          <p:nvPr userDrawn="1"/>
        </p:nvSpPr>
        <p:spPr bwMode="auto">
          <a:xfrm>
            <a:off x="383118" y="1809751"/>
            <a:ext cx="11425767" cy="1647825"/>
          </a:xfrm>
          <a:prstGeom prst="rect">
            <a:avLst/>
          </a:prstGeom>
          <a:noFill/>
          <a:ln w="9525">
            <a:noFill/>
            <a:miter lim="800000"/>
            <a:headEnd/>
            <a:tailEnd/>
          </a:ln>
        </p:spPr>
        <p:txBody>
          <a:bodyPr lIns="0" tIns="0" rIns="0" bIns="0"/>
          <a:lstStyle/>
          <a:p>
            <a:pPr>
              <a:spcBef>
                <a:spcPts val="600"/>
              </a:spcBef>
              <a:defRPr/>
            </a:pPr>
            <a:r>
              <a:rPr lang="en-US" sz="1800" b="0" kern="0" dirty="0">
                <a:solidFill>
                  <a:srgbClr val="685040"/>
                </a:solidFill>
                <a:latin typeface="Trebuchet MS"/>
              </a:rPr>
              <a:t>Business center “Preo-8”</a:t>
            </a:r>
          </a:p>
          <a:p>
            <a:pPr>
              <a:spcBef>
                <a:spcPts val="600"/>
              </a:spcBef>
              <a:defRPr/>
            </a:pPr>
            <a:r>
              <a:rPr lang="en-US" sz="1800" b="0" kern="0" dirty="0" err="1">
                <a:solidFill>
                  <a:srgbClr val="685040"/>
                </a:solidFill>
                <a:latin typeface="Trebuchet MS"/>
              </a:rPr>
              <a:t>Preobrazhenskaya</a:t>
            </a:r>
            <a:r>
              <a:rPr lang="en-US" sz="1800" b="0" kern="0" dirty="0">
                <a:solidFill>
                  <a:srgbClr val="685040"/>
                </a:solidFill>
                <a:latin typeface="Trebuchet MS"/>
              </a:rPr>
              <a:t> Sq. 8</a:t>
            </a:r>
          </a:p>
          <a:p>
            <a:pPr>
              <a:spcBef>
                <a:spcPts val="600"/>
              </a:spcBef>
              <a:defRPr/>
            </a:pPr>
            <a:r>
              <a:rPr lang="en-US" sz="1800" b="0" kern="0" dirty="0">
                <a:solidFill>
                  <a:srgbClr val="685040"/>
                </a:solidFill>
                <a:latin typeface="Trebuchet MS"/>
              </a:rPr>
              <a:t>Moscow, Russia, 107061</a:t>
            </a:r>
          </a:p>
          <a:p>
            <a:pPr>
              <a:spcBef>
                <a:spcPts val="600"/>
              </a:spcBef>
              <a:defRPr/>
            </a:pPr>
            <a:r>
              <a:rPr lang="en-US" sz="1800" b="0" kern="0" dirty="0">
                <a:solidFill>
                  <a:srgbClr val="685040"/>
                </a:solidFill>
                <a:latin typeface="Trebuchet MS"/>
              </a:rPr>
              <a:t>Tel: +7 (495) 797 5665</a:t>
            </a:r>
          </a:p>
          <a:p>
            <a:pPr>
              <a:spcBef>
                <a:spcPts val="600"/>
              </a:spcBef>
              <a:defRPr/>
            </a:pPr>
            <a:r>
              <a:rPr lang="en-US" sz="1800" b="0" kern="0" dirty="0">
                <a:solidFill>
                  <a:srgbClr val="685040"/>
                </a:solidFill>
                <a:latin typeface="Trebuchet MS"/>
              </a:rPr>
              <a:t>Fax: +7 (495) 797 5660</a:t>
            </a:r>
          </a:p>
          <a:p>
            <a:pPr>
              <a:spcBef>
                <a:spcPts val="600"/>
              </a:spcBef>
              <a:defRPr/>
            </a:pPr>
            <a:r>
              <a:rPr lang="en-US" sz="1800" b="0" kern="0" dirty="0">
                <a:solidFill>
                  <a:srgbClr val="685040"/>
                </a:solidFill>
                <a:latin typeface="Trebuchet MS"/>
              </a:rPr>
              <a:t>reception@bdo.ru</a:t>
            </a:r>
          </a:p>
          <a:p>
            <a:pPr>
              <a:spcBef>
                <a:spcPts val="600"/>
              </a:spcBef>
              <a:defRPr/>
            </a:pPr>
            <a:r>
              <a:rPr lang="en-US" sz="1800" b="0" kern="0" dirty="0">
                <a:solidFill>
                  <a:srgbClr val="685040"/>
                </a:solidFill>
                <a:latin typeface="Trebuchet MS"/>
              </a:rPr>
              <a:t>www.bdo.ru</a:t>
            </a:r>
          </a:p>
        </p:txBody>
      </p:sp>
      <p:sp>
        <p:nvSpPr>
          <p:cNvPr id="6" name="Rectangle 2">
            <a:extLst>
              <a:ext uri="{FF2B5EF4-FFF2-40B4-BE49-F238E27FC236}">
                <a16:creationId xmlns:a16="http://schemas.microsoft.com/office/drawing/2014/main" id="{495F1950-9975-4092-B1BB-9A0ED92DF90F}"/>
              </a:ext>
            </a:extLst>
          </p:cNvPr>
          <p:cNvSpPr txBox="1">
            <a:spLocks noChangeArrowheads="1"/>
          </p:cNvSpPr>
          <p:nvPr userDrawn="1"/>
        </p:nvSpPr>
        <p:spPr bwMode="auto">
          <a:xfrm>
            <a:off x="383118" y="866775"/>
            <a:ext cx="11425767" cy="457200"/>
          </a:xfrm>
          <a:prstGeom prst="rect">
            <a:avLst/>
          </a:prstGeom>
          <a:noFill/>
          <a:ln w="9525">
            <a:noFill/>
            <a:miter lim="800000"/>
            <a:headEnd/>
            <a:tailEnd/>
          </a:ln>
        </p:spPr>
        <p:txBody>
          <a:bodyPr lIns="0" tIns="0" rIns="0" bIns="0"/>
          <a:lstStyle/>
          <a:p>
            <a:pPr>
              <a:lnSpc>
                <a:spcPct val="105000"/>
              </a:lnSpc>
              <a:defRPr/>
            </a:pPr>
            <a:r>
              <a:rPr lang="en-US" sz="3200" kern="0" dirty="0">
                <a:solidFill>
                  <a:srgbClr val="ED1A3B"/>
                </a:solidFill>
                <a:latin typeface="Trebuchet MS"/>
                <a:ea typeface="+mj-ea"/>
                <a:cs typeface="+mj-cs"/>
              </a:rPr>
              <a:t>Contact information</a:t>
            </a:r>
            <a:endParaRPr lang="en-GB" sz="3200" kern="0" dirty="0">
              <a:solidFill>
                <a:srgbClr val="ED1A3B"/>
              </a:solidFill>
              <a:latin typeface="+mj-lt"/>
              <a:ea typeface="+mj-ea"/>
              <a:cs typeface="+mj-cs"/>
            </a:endParaRPr>
          </a:p>
        </p:txBody>
      </p:sp>
      <p:pic>
        <p:nvPicPr>
          <p:cNvPr id="7" name="Picture 7" descr="BDO_Logo_RGB 100%">
            <a:extLst>
              <a:ext uri="{FF2B5EF4-FFF2-40B4-BE49-F238E27FC236}">
                <a16:creationId xmlns:a16="http://schemas.microsoft.com/office/drawing/2014/main" id="{28B742E4-168A-45B3-8CBB-B90CBCF7E8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257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B0FF5EE-EED2-4352-8FBB-0D1CEF21AA0C}"/>
              </a:ext>
            </a:extLst>
          </p:cNvPr>
          <p:cNvSpPr/>
          <p:nvPr userDrawn="1"/>
        </p:nvSpPr>
        <p:spPr>
          <a:xfrm>
            <a:off x="11068051" y="349250"/>
            <a:ext cx="234949" cy="180975"/>
          </a:xfrm>
          <a:prstGeom prst="rect">
            <a:avLst/>
          </a:prstGeom>
          <a:solidFill>
            <a:srgbClr val="ED1A3B"/>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3" name="Rectangle 2">
            <a:extLst>
              <a:ext uri="{FF2B5EF4-FFF2-40B4-BE49-F238E27FC236}">
                <a16:creationId xmlns:a16="http://schemas.microsoft.com/office/drawing/2014/main" id="{A606CBB0-C8EF-471E-918B-0F79CE66975B}"/>
              </a:ext>
            </a:extLst>
          </p:cNvPr>
          <p:cNvSpPr/>
          <p:nvPr userDrawn="1"/>
        </p:nvSpPr>
        <p:spPr>
          <a:xfrm>
            <a:off x="10790768" y="349250"/>
            <a:ext cx="232833" cy="180975"/>
          </a:xfrm>
          <a:prstGeom prst="rect">
            <a:avLst/>
          </a:prstGeom>
          <a:solidFill>
            <a:srgbClr val="D1108C"/>
          </a:solidFill>
          <a:ln w="9525">
            <a:noFill/>
            <a:miter lim="800000"/>
            <a:headEnd/>
            <a:tailEnd/>
          </a:ln>
          <a:effectLst/>
        </p:spPr>
        <p:txBody>
          <a:bodyPr wrap="none" anchor="ctr"/>
          <a:lstStyle/>
          <a:p>
            <a:pPr>
              <a:defRPr/>
            </a:pPr>
            <a:endParaRPr lang="ru-RU" sz="1800"/>
          </a:p>
        </p:txBody>
      </p:sp>
      <p:sp>
        <p:nvSpPr>
          <p:cNvPr id="4" name="Rectangle 7">
            <a:extLst>
              <a:ext uri="{FF2B5EF4-FFF2-40B4-BE49-F238E27FC236}">
                <a16:creationId xmlns:a16="http://schemas.microsoft.com/office/drawing/2014/main" id="{CD4D9210-7580-4F14-A91D-370E1DE0256B}"/>
              </a:ext>
            </a:extLst>
          </p:cNvPr>
          <p:cNvSpPr/>
          <p:nvPr userDrawn="1"/>
        </p:nvSpPr>
        <p:spPr>
          <a:xfrm>
            <a:off x="10511368" y="349250"/>
            <a:ext cx="232833" cy="180975"/>
          </a:xfrm>
          <a:prstGeom prst="rect">
            <a:avLst/>
          </a:prstGeom>
          <a:solidFill>
            <a:srgbClr val="98002E"/>
          </a:solidFill>
          <a:ln w="9525">
            <a:noFill/>
            <a:miter lim="800000"/>
            <a:headEnd/>
            <a:tailEnd/>
          </a:ln>
          <a:effectLst/>
        </p:spPr>
        <p:txBody>
          <a:bodyPr wrap="none" anchor="ctr"/>
          <a:lstStyle/>
          <a:p>
            <a:pPr>
              <a:defRPr/>
            </a:pPr>
            <a:endParaRPr lang="ru-RU" sz="1800"/>
          </a:p>
        </p:txBody>
      </p:sp>
      <p:sp>
        <p:nvSpPr>
          <p:cNvPr id="5" name="Rectangle 7">
            <a:extLst>
              <a:ext uri="{FF2B5EF4-FFF2-40B4-BE49-F238E27FC236}">
                <a16:creationId xmlns:a16="http://schemas.microsoft.com/office/drawing/2014/main" id="{255312DA-8929-4FBF-A216-D7F70C2C90B1}"/>
              </a:ext>
            </a:extLst>
          </p:cNvPr>
          <p:cNvSpPr/>
          <p:nvPr userDrawn="1"/>
        </p:nvSpPr>
        <p:spPr>
          <a:xfrm>
            <a:off x="10231968" y="349250"/>
            <a:ext cx="232833" cy="180975"/>
          </a:xfrm>
          <a:prstGeom prst="rect">
            <a:avLst/>
          </a:prstGeom>
          <a:solidFill>
            <a:srgbClr val="EE9024"/>
          </a:solidFill>
          <a:ln w="9525">
            <a:noFill/>
            <a:miter lim="800000"/>
            <a:headEnd/>
            <a:tailEnd/>
          </a:ln>
          <a:effectLst/>
        </p:spPr>
        <p:txBody>
          <a:bodyPr wrap="none" anchor="ctr"/>
          <a:lstStyle/>
          <a:p>
            <a:pPr>
              <a:defRPr/>
            </a:pPr>
            <a:endParaRPr lang="ru-RU" sz="1800"/>
          </a:p>
        </p:txBody>
      </p:sp>
      <p:sp>
        <p:nvSpPr>
          <p:cNvPr id="6" name="Rectangle 7">
            <a:extLst>
              <a:ext uri="{FF2B5EF4-FFF2-40B4-BE49-F238E27FC236}">
                <a16:creationId xmlns:a16="http://schemas.microsoft.com/office/drawing/2014/main" id="{09AEB0B7-FE16-45A6-8687-CD1777E5B765}"/>
              </a:ext>
            </a:extLst>
          </p:cNvPr>
          <p:cNvSpPr/>
          <p:nvPr userDrawn="1"/>
        </p:nvSpPr>
        <p:spPr>
          <a:xfrm>
            <a:off x="9952567" y="349250"/>
            <a:ext cx="234951" cy="180975"/>
          </a:xfrm>
          <a:prstGeom prst="rect">
            <a:avLst/>
          </a:prstGeom>
          <a:solidFill>
            <a:srgbClr val="FFD457"/>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7" name="Rectangle 7">
            <a:extLst>
              <a:ext uri="{FF2B5EF4-FFF2-40B4-BE49-F238E27FC236}">
                <a16:creationId xmlns:a16="http://schemas.microsoft.com/office/drawing/2014/main" id="{28433039-7C2A-4CCB-8398-A81600BDA4E3}"/>
              </a:ext>
            </a:extLst>
          </p:cNvPr>
          <p:cNvSpPr/>
          <p:nvPr userDrawn="1"/>
        </p:nvSpPr>
        <p:spPr>
          <a:xfrm>
            <a:off x="9673167" y="349250"/>
            <a:ext cx="234951" cy="180975"/>
          </a:xfrm>
          <a:prstGeom prst="rect">
            <a:avLst/>
          </a:prstGeom>
          <a:solidFill>
            <a:srgbClr val="2EB0A4"/>
          </a:solidFill>
          <a:ln w="9525">
            <a:noFill/>
            <a:miter lim="800000"/>
            <a:headEnd/>
            <a:tailEnd/>
          </a:ln>
          <a:effectLst/>
        </p:spPr>
        <p:txBody>
          <a:bodyPr wrap="none" anchor="ctr"/>
          <a:lstStyle/>
          <a:p>
            <a:pPr>
              <a:defRPr/>
            </a:pPr>
            <a:endParaRPr lang="ru-RU" sz="1800"/>
          </a:p>
        </p:txBody>
      </p:sp>
      <p:sp>
        <p:nvSpPr>
          <p:cNvPr id="8" name="Rectangle 7">
            <a:extLst>
              <a:ext uri="{FF2B5EF4-FFF2-40B4-BE49-F238E27FC236}">
                <a16:creationId xmlns:a16="http://schemas.microsoft.com/office/drawing/2014/main" id="{B70238C1-C43E-4AD8-9339-B2F1C250971A}"/>
              </a:ext>
            </a:extLst>
          </p:cNvPr>
          <p:cNvSpPr/>
          <p:nvPr userDrawn="1"/>
        </p:nvSpPr>
        <p:spPr>
          <a:xfrm>
            <a:off x="9395885" y="349250"/>
            <a:ext cx="232833" cy="180975"/>
          </a:xfrm>
          <a:prstGeom prst="rect">
            <a:avLst/>
          </a:prstGeom>
          <a:solidFill>
            <a:srgbClr val="62CAE3"/>
          </a:solidFill>
          <a:ln w="9525">
            <a:noFill/>
            <a:miter lim="800000"/>
            <a:headEnd/>
            <a:tailEnd/>
          </a:ln>
          <a:effectLst/>
        </p:spPr>
        <p:txBody>
          <a:bodyPr wrap="none" anchor="ctr"/>
          <a:lstStyle/>
          <a:p>
            <a:pPr>
              <a:defRPr/>
            </a:pPr>
            <a:endParaRPr lang="ru-RU" sz="1800"/>
          </a:p>
        </p:txBody>
      </p:sp>
      <p:sp>
        <p:nvSpPr>
          <p:cNvPr id="9" name="Rectangle 7">
            <a:extLst>
              <a:ext uri="{FF2B5EF4-FFF2-40B4-BE49-F238E27FC236}">
                <a16:creationId xmlns:a16="http://schemas.microsoft.com/office/drawing/2014/main" id="{47BECF2C-D001-4AA2-ACD9-1EFC03B82BCE}"/>
              </a:ext>
            </a:extLst>
          </p:cNvPr>
          <p:cNvSpPr/>
          <p:nvPr userDrawn="1"/>
        </p:nvSpPr>
        <p:spPr>
          <a:xfrm>
            <a:off x="9116485" y="349250"/>
            <a:ext cx="232833" cy="18097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10" name="Rectangle 7">
            <a:extLst>
              <a:ext uri="{FF2B5EF4-FFF2-40B4-BE49-F238E27FC236}">
                <a16:creationId xmlns:a16="http://schemas.microsoft.com/office/drawing/2014/main" id="{2AAB82FE-7032-4845-AC8E-B752D71E7C6C}"/>
              </a:ext>
            </a:extLst>
          </p:cNvPr>
          <p:cNvSpPr/>
          <p:nvPr userDrawn="1"/>
        </p:nvSpPr>
        <p:spPr>
          <a:xfrm>
            <a:off x="8837085" y="349250"/>
            <a:ext cx="232833" cy="180975"/>
          </a:xfrm>
          <a:prstGeom prst="rect">
            <a:avLst/>
          </a:prstGeom>
          <a:solidFill>
            <a:srgbClr val="B9ACA5"/>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11" name="Rectangle 7">
            <a:extLst>
              <a:ext uri="{FF2B5EF4-FFF2-40B4-BE49-F238E27FC236}">
                <a16:creationId xmlns:a16="http://schemas.microsoft.com/office/drawing/2014/main" id="{3A8A0E66-E541-4CDA-9A69-86C1DE536A70}"/>
              </a:ext>
            </a:extLst>
          </p:cNvPr>
          <p:cNvSpPr/>
          <p:nvPr userDrawn="1"/>
        </p:nvSpPr>
        <p:spPr>
          <a:xfrm>
            <a:off x="8557684" y="349250"/>
            <a:ext cx="234949" cy="180975"/>
          </a:xfrm>
          <a:prstGeom prst="rect">
            <a:avLst/>
          </a:prstGeom>
          <a:solidFill>
            <a:srgbClr val="685040"/>
          </a:solidFill>
          <a:ln w="9525">
            <a:noFill/>
            <a:miter lim="800000"/>
            <a:headEnd/>
            <a:tailEnd/>
          </a:ln>
          <a:effectLst/>
        </p:spPr>
        <p:txBody>
          <a:bodyPr wrap="none" anchor="ctr"/>
          <a:lstStyle/>
          <a:p>
            <a:pPr>
              <a:defRPr/>
            </a:pPr>
            <a:endParaRPr lang="ru-RU" sz="1800"/>
          </a:p>
        </p:txBody>
      </p:sp>
      <p:sp>
        <p:nvSpPr>
          <p:cNvPr id="12" name="Rectangle 3">
            <a:extLst>
              <a:ext uri="{FF2B5EF4-FFF2-40B4-BE49-F238E27FC236}">
                <a16:creationId xmlns:a16="http://schemas.microsoft.com/office/drawing/2014/main" id="{BE7C6078-24FA-4060-A729-D805F2A3BF27}"/>
              </a:ext>
            </a:extLst>
          </p:cNvPr>
          <p:cNvSpPr/>
          <p:nvPr userDrawn="1"/>
        </p:nvSpPr>
        <p:spPr>
          <a:xfrm>
            <a:off x="383118" y="2439989"/>
            <a:ext cx="1581149" cy="581025"/>
          </a:xfrm>
          <a:prstGeom prst="rect">
            <a:avLst/>
          </a:prstGeom>
          <a:solidFill>
            <a:srgbClr val="ED1A3B"/>
          </a:solidFill>
          <a:ln w="9525">
            <a:noFill/>
            <a:miter lim="800000"/>
            <a:headEnd/>
            <a:tailEnd/>
          </a:ln>
          <a:effectLst/>
        </p:spPr>
        <p:txBody>
          <a:bodyPr wrap="none" anchor="ctr"/>
          <a:lstStyle/>
          <a:p>
            <a:pPr>
              <a:defRPr/>
            </a:pPr>
            <a:endParaRPr lang="ru-RU" sz="1800"/>
          </a:p>
        </p:txBody>
      </p:sp>
      <p:sp>
        <p:nvSpPr>
          <p:cNvPr id="13" name="Rectangle 4">
            <a:extLst>
              <a:ext uri="{FF2B5EF4-FFF2-40B4-BE49-F238E27FC236}">
                <a16:creationId xmlns:a16="http://schemas.microsoft.com/office/drawing/2014/main" id="{1254DF97-60C3-4595-BCE8-823DB2A12B4F}"/>
              </a:ext>
            </a:extLst>
          </p:cNvPr>
          <p:cNvSpPr/>
          <p:nvPr userDrawn="1"/>
        </p:nvSpPr>
        <p:spPr>
          <a:xfrm>
            <a:off x="2474384" y="2439989"/>
            <a:ext cx="1583267" cy="581025"/>
          </a:xfrm>
          <a:prstGeom prst="rect">
            <a:avLst/>
          </a:prstGeom>
          <a:solidFill>
            <a:srgbClr val="685040"/>
          </a:solidFill>
          <a:ln w="9525">
            <a:noFill/>
            <a:miter lim="800000"/>
            <a:headEnd/>
            <a:tailEnd/>
          </a:ln>
          <a:effectLst/>
        </p:spPr>
        <p:txBody>
          <a:bodyPr wrap="none" anchor="ctr"/>
          <a:lstStyle/>
          <a:p>
            <a:pPr>
              <a:defRPr/>
            </a:pPr>
            <a:endParaRPr lang="ru-RU" sz="1800"/>
          </a:p>
        </p:txBody>
      </p:sp>
      <p:sp>
        <p:nvSpPr>
          <p:cNvPr id="14" name="Rectangle 6">
            <a:extLst>
              <a:ext uri="{FF2B5EF4-FFF2-40B4-BE49-F238E27FC236}">
                <a16:creationId xmlns:a16="http://schemas.microsoft.com/office/drawing/2014/main" id="{239D55E1-EF93-4F4C-B959-4C5009952BCA}"/>
              </a:ext>
            </a:extLst>
          </p:cNvPr>
          <p:cNvSpPr/>
          <p:nvPr userDrawn="1"/>
        </p:nvSpPr>
        <p:spPr>
          <a:xfrm>
            <a:off x="4474634" y="2447926"/>
            <a:ext cx="1208617" cy="347663"/>
          </a:xfrm>
          <a:prstGeom prst="rect">
            <a:avLst/>
          </a:prstGeom>
          <a:solidFill>
            <a:srgbClr val="B09D90"/>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15" name="Rectangle 8">
            <a:extLst>
              <a:ext uri="{FF2B5EF4-FFF2-40B4-BE49-F238E27FC236}">
                <a16:creationId xmlns:a16="http://schemas.microsoft.com/office/drawing/2014/main" id="{135B1240-47D0-4EFA-BAA4-718D090E54D9}"/>
              </a:ext>
            </a:extLst>
          </p:cNvPr>
          <p:cNvSpPr/>
          <p:nvPr userDrawn="1"/>
        </p:nvSpPr>
        <p:spPr>
          <a:xfrm>
            <a:off x="5949951" y="2447926"/>
            <a:ext cx="1208616" cy="347663"/>
          </a:xfrm>
          <a:prstGeom prst="rect">
            <a:avLst/>
          </a:prstGeom>
          <a:solidFill>
            <a:srgbClr val="FFD457"/>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16" name="Rectangle 9">
            <a:extLst>
              <a:ext uri="{FF2B5EF4-FFF2-40B4-BE49-F238E27FC236}">
                <a16:creationId xmlns:a16="http://schemas.microsoft.com/office/drawing/2014/main" id="{2DAF160E-7453-4E36-B002-57B1E635BD66}"/>
              </a:ext>
            </a:extLst>
          </p:cNvPr>
          <p:cNvSpPr/>
          <p:nvPr userDrawn="1"/>
        </p:nvSpPr>
        <p:spPr>
          <a:xfrm>
            <a:off x="383118" y="3352801"/>
            <a:ext cx="1581149" cy="581025"/>
          </a:xfrm>
          <a:prstGeom prst="rect">
            <a:avLst/>
          </a:prstGeom>
          <a:solidFill>
            <a:srgbClr val="EE9024"/>
          </a:solidFill>
          <a:ln w="9525">
            <a:noFill/>
            <a:miter lim="800000"/>
            <a:headEnd/>
            <a:tailEnd/>
          </a:ln>
          <a:effectLst/>
        </p:spPr>
        <p:txBody>
          <a:bodyPr wrap="none" anchor="ctr"/>
          <a:lstStyle/>
          <a:p>
            <a:pPr>
              <a:defRPr/>
            </a:pPr>
            <a:endParaRPr lang="ru-RU" sz="1800"/>
          </a:p>
        </p:txBody>
      </p:sp>
      <p:sp>
        <p:nvSpPr>
          <p:cNvPr id="17" name="Rectangle 10">
            <a:extLst>
              <a:ext uri="{FF2B5EF4-FFF2-40B4-BE49-F238E27FC236}">
                <a16:creationId xmlns:a16="http://schemas.microsoft.com/office/drawing/2014/main" id="{5E7F4BB0-15F2-4497-A916-0C552CC67128}"/>
              </a:ext>
            </a:extLst>
          </p:cNvPr>
          <p:cNvSpPr/>
          <p:nvPr userDrawn="1"/>
        </p:nvSpPr>
        <p:spPr>
          <a:xfrm>
            <a:off x="2474384" y="3352801"/>
            <a:ext cx="1583267" cy="5810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18" name="Rectangle 15">
            <a:extLst>
              <a:ext uri="{FF2B5EF4-FFF2-40B4-BE49-F238E27FC236}">
                <a16:creationId xmlns:a16="http://schemas.microsoft.com/office/drawing/2014/main" id="{DC5624B2-CB31-4E53-9DE4-451AC821D763}"/>
              </a:ext>
            </a:extLst>
          </p:cNvPr>
          <p:cNvSpPr/>
          <p:nvPr userDrawn="1"/>
        </p:nvSpPr>
        <p:spPr>
          <a:xfrm>
            <a:off x="383118" y="4265614"/>
            <a:ext cx="1581149" cy="581025"/>
          </a:xfrm>
          <a:prstGeom prst="rect">
            <a:avLst/>
          </a:prstGeom>
          <a:solidFill>
            <a:srgbClr val="D1108C"/>
          </a:solidFill>
          <a:ln w="9525">
            <a:noFill/>
            <a:miter lim="800000"/>
            <a:headEnd/>
            <a:tailEnd/>
          </a:ln>
          <a:effectLst/>
        </p:spPr>
        <p:txBody>
          <a:bodyPr wrap="none" anchor="ctr"/>
          <a:lstStyle/>
          <a:p>
            <a:pPr>
              <a:defRPr/>
            </a:pPr>
            <a:endParaRPr lang="ru-RU" sz="1800"/>
          </a:p>
        </p:txBody>
      </p:sp>
      <p:sp>
        <p:nvSpPr>
          <p:cNvPr id="19" name="Rectangle 16">
            <a:extLst>
              <a:ext uri="{FF2B5EF4-FFF2-40B4-BE49-F238E27FC236}">
                <a16:creationId xmlns:a16="http://schemas.microsoft.com/office/drawing/2014/main" id="{FAAFD34C-770C-40DC-B34C-09F357EA4FAA}"/>
              </a:ext>
            </a:extLst>
          </p:cNvPr>
          <p:cNvSpPr/>
          <p:nvPr userDrawn="1"/>
        </p:nvSpPr>
        <p:spPr>
          <a:xfrm>
            <a:off x="2474384" y="4265614"/>
            <a:ext cx="1583267" cy="581025"/>
          </a:xfrm>
          <a:prstGeom prst="rect">
            <a:avLst/>
          </a:prstGeom>
          <a:solidFill>
            <a:srgbClr val="2EB0A4"/>
          </a:solidFill>
          <a:ln w="9525">
            <a:noFill/>
            <a:miter lim="800000"/>
            <a:headEnd/>
            <a:tailEnd/>
          </a:ln>
          <a:effectLst/>
        </p:spPr>
        <p:txBody>
          <a:bodyPr wrap="none" anchor="ctr"/>
          <a:lstStyle/>
          <a:p>
            <a:pPr>
              <a:defRPr/>
            </a:pPr>
            <a:endParaRPr lang="ru-RU" sz="1800"/>
          </a:p>
        </p:txBody>
      </p:sp>
      <p:sp>
        <p:nvSpPr>
          <p:cNvPr id="20" name="Rectangle 21">
            <a:extLst>
              <a:ext uri="{FF2B5EF4-FFF2-40B4-BE49-F238E27FC236}">
                <a16:creationId xmlns:a16="http://schemas.microsoft.com/office/drawing/2014/main" id="{42E2E538-F8B8-4614-85F2-F20ABA44B71B}"/>
              </a:ext>
            </a:extLst>
          </p:cNvPr>
          <p:cNvSpPr/>
          <p:nvPr userDrawn="1"/>
        </p:nvSpPr>
        <p:spPr>
          <a:xfrm>
            <a:off x="383118" y="5178426"/>
            <a:ext cx="1581149" cy="581025"/>
          </a:xfrm>
          <a:prstGeom prst="rect">
            <a:avLst/>
          </a:prstGeom>
          <a:solidFill>
            <a:srgbClr val="98002E"/>
          </a:solidFill>
          <a:ln w="9525">
            <a:noFill/>
            <a:miter lim="800000"/>
            <a:headEnd/>
            <a:tailEnd/>
          </a:ln>
          <a:effectLst/>
        </p:spPr>
        <p:txBody>
          <a:bodyPr wrap="none" anchor="ctr"/>
          <a:lstStyle/>
          <a:p>
            <a:pPr>
              <a:defRPr/>
            </a:pPr>
            <a:endParaRPr lang="ru-RU" sz="1800"/>
          </a:p>
        </p:txBody>
      </p:sp>
      <p:sp>
        <p:nvSpPr>
          <p:cNvPr id="21" name="Rectangle 22">
            <a:extLst>
              <a:ext uri="{FF2B5EF4-FFF2-40B4-BE49-F238E27FC236}">
                <a16:creationId xmlns:a16="http://schemas.microsoft.com/office/drawing/2014/main" id="{29B59F5A-567A-4F1B-953F-3E6589A85C03}"/>
              </a:ext>
            </a:extLst>
          </p:cNvPr>
          <p:cNvSpPr/>
          <p:nvPr userDrawn="1"/>
        </p:nvSpPr>
        <p:spPr>
          <a:xfrm>
            <a:off x="2474384" y="5178426"/>
            <a:ext cx="1583267" cy="581025"/>
          </a:xfrm>
          <a:prstGeom prst="rect">
            <a:avLst/>
          </a:prstGeom>
          <a:solidFill>
            <a:srgbClr val="62CAE3"/>
          </a:solidFill>
          <a:ln w="9525">
            <a:noFill/>
            <a:miter lim="800000"/>
            <a:headEnd/>
            <a:tailEnd/>
          </a:ln>
          <a:effectLst/>
        </p:spPr>
        <p:txBody>
          <a:bodyPr wrap="none" anchor="ctr"/>
          <a:lstStyle/>
          <a:p>
            <a:pPr>
              <a:defRPr/>
            </a:pPr>
            <a:endParaRPr lang="ru-RU" sz="1800"/>
          </a:p>
        </p:txBody>
      </p:sp>
      <p:sp>
        <p:nvSpPr>
          <p:cNvPr id="22" name="Rectangle 30">
            <a:extLst>
              <a:ext uri="{FF2B5EF4-FFF2-40B4-BE49-F238E27FC236}">
                <a16:creationId xmlns:a16="http://schemas.microsoft.com/office/drawing/2014/main" id="{D4865BFC-5FC9-4A1E-A556-C7FECEC0200C}"/>
              </a:ext>
            </a:extLst>
          </p:cNvPr>
          <p:cNvSpPr>
            <a:spLocks noChangeArrowheads="1"/>
          </p:cNvSpPr>
          <p:nvPr userDrawn="1"/>
        </p:nvSpPr>
        <p:spPr bwMode="auto">
          <a:xfrm>
            <a:off x="4474634" y="2795589"/>
            <a:ext cx="1475317"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err="1">
                <a:solidFill>
                  <a:srgbClr val="685040"/>
                </a:solidFill>
              </a:rPr>
              <a:t>средне-серый</a:t>
            </a:r>
            <a:r>
              <a:rPr lang="en-GB" sz="800" dirty="0">
                <a:solidFill>
                  <a:srgbClr val="685040"/>
                </a:solidFill>
              </a:rPr>
              <a:t> </a:t>
            </a:r>
            <a:r>
              <a:rPr lang="en-GB" sz="800" dirty="0">
                <a:solidFill>
                  <a:srgbClr val="786860"/>
                </a:solidFill>
              </a:rPr>
              <a:t> </a:t>
            </a:r>
            <a:br>
              <a:rPr lang="en-US" sz="800" kern="0" dirty="0">
                <a:solidFill>
                  <a:srgbClr val="786860"/>
                </a:solidFill>
              </a:rPr>
            </a:br>
            <a:r>
              <a:rPr lang="en-US" sz="800" kern="0" dirty="0">
                <a:solidFill>
                  <a:srgbClr val="786860"/>
                </a:solidFill>
              </a:rPr>
              <a:t>R1</a:t>
            </a:r>
            <a:r>
              <a:rPr lang="ru-RU" sz="800" kern="0" dirty="0">
                <a:solidFill>
                  <a:srgbClr val="786860"/>
                </a:solidFill>
              </a:rPr>
              <a:t>76</a:t>
            </a:r>
            <a:r>
              <a:rPr lang="en-US" sz="800" kern="0" dirty="0">
                <a:solidFill>
                  <a:srgbClr val="786860"/>
                </a:solidFill>
              </a:rPr>
              <a:t> G</a:t>
            </a:r>
            <a:r>
              <a:rPr lang="ru-RU" sz="800" kern="0" dirty="0">
                <a:solidFill>
                  <a:srgbClr val="786860"/>
                </a:solidFill>
              </a:rPr>
              <a:t>157</a:t>
            </a:r>
            <a:r>
              <a:rPr lang="en-US" sz="800" kern="0" dirty="0">
                <a:solidFill>
                  <a:srgbClr val="786860"/>
                </a:solidFill>
              </a:rPr>
              <a:t> B</a:t>
            </a:r>
            <a:r>
              <a:rPr lang="ru-RU" sz="800" kern="0" dirty="0">
                <a:solidFill>
                  <a:srgbClr val="786860"/>
                </a:solidFill>
              </a:rPr>
              <a:t>144</a:t>
            </a:r>
            <a:endParaRPr lang="en-US" sz="800" kern="0" dirty="0">
              <a:solidFill>
                <a:srgbClr val="786860"/>
              </a:solidFill>
            </a:endParaRPr>
          </a:p>
        </p:txBody>
      </p:sp>
      <p:sp>
        <p:nvSpPr>
          <p:cNvPr id="23" name="Rectangle 32">
            <a:extLst>
              <a:ext uri="{FF2B5EF4-FFF2-40B4-BE49-F238E27FC236}">
                <a16:creationId xmlns:a16="http://schemas.microsoft.com/office/drawing/2014/main" id="{23DA02BB-F70A-45E2-9B48-85E11B2FF295}"/>
              </a:ext>
            </a:extLst>
          </p:cNvPr>
          <p:cNvSpPr>
            <a:spLocks noChangeArrowheads="1"/>
          </p:cNvSpPr>
          <p:nvPr userDrawn="1"/>
        </p:nvSpPr>
        <p:spPr bwMode="auto">
          <a:xfrm>
            <a:off x="5949951" y="2795589"/>
            <a:ext cx="1208616"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a:solidFill>
                  <a:srgbClr val="685040"/>
                </a:solidFill>
              </a:rPr>
              <a:t>желтый</a:t>
            </a:r>
            <a:endParaRPr lang="en-GB" sz="800" dirty="0">
              <a:solidFill>
                <a:srgbClr val="786860"/>
              </a:solidFill>
            </a:endParaRPr>
          </a:p>
          <a:p>
            <a:pPr fontAlgn="auto">
              <a:spcBef>
                <a:spcPts val="0"/>
              </a:spcBef>
              <a:spcAft>
                <a:spcPts val="0"/>
              </a:spcAft>
              <a:defRPr/>
            </a:pPr>
            <a:r>
              <a:rPr lang="en-US" sz="800" kern="0" dirty="0">
                <a:solidFill>
                  <a:srgbClr val="786860"/>
                </a:solidFill>
              </a:rPr>
              <a:t>R255 G</a:t>
            </a:r>
            <a:r>
              <a:rPr lang="ru-RU" sz="800" kern="0" dirty="0">
                <a:solidFill>
                  <a:srgbClr val="786860"/>
                </a:solidFill>
              </a:rPr>
              <a:t>212</a:t>
            </a:r>
            <a:r>
              <a:rPr lang="en-US" sz="800" kern="0" dirty="0">
                <a:solidFill>
                  <a:srgbClr val="786860"/>
                </a:solidFill>
              </a:rPr>
              <a:t> B</a:t>
            </a:r>
            <a:r>
              <a:rPr lang="ru-RU" sz="800" kern="0" dirty="0">
                <a:solidFill>
                  <a:srgbClr val="786860"/>
                </a:solidFill>
              </a:rPr>
              <a:t>87</a:t>
            </a:r>
            <a:endParaRPr lang="en-US" sz="800" kern="0" dirty="0">
              <a:solidFill>
                <a:srgbClr val="786860"/>
              </a:solidFill>
            </a:endParaRPr>
          </a:p>
        </p:txBody>
      </p:sp>
      <p:sp>
        <p:nvSpPr>
          <p:cNvPr id="24" name="Rectangle 8">
            <a:extLst>
              <a:ext uri="{FF2B5EF4-FFF2-40B4-BE49-F238E27FC236}">
                <a16:creationId xmlns:a16="http://schemas.microsoft.com/office/drawing/2014/main" id="{CA628EAC-364D-4F4A-809B-783926FEE6CC}"/>
              </a:ext>
            </a:extLst>
          </p:cNvPr>
          <p:cNvSpPr/>
          <p:nvPr userDrawn="1"/>
        </p:nvSpPr>
        <p:spPr>
          <a:xfrm>
            <a:off x="7401984" y="2447926"/>
            <a:ext cx="1208616" cy="347663"/>
          </a:xfrm>
          <a:prstGeom prst="rect">
            <a:avLst/>
          </a:prstGeom>
          <a:solidFill>
            <a:srgbClr val="FFE7AB"/>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5" name="Rectangle 32">
            <a:extLst>
              <a:ext uri="{FF2B5EF4-FFF2-40B4-BE49-F238E27FC236}">
                <a16:creationId xmlns:a16="http://schemas.microsoft.com/office/drawing/2014/main" id="{4A8FBAB0-D529-4E1A-802C-4E5570DA03F4}"/>
              </a:ext>
            </a:extLst>
          </p:cNvPr>
          <p:cNvSpPr>
            <a:spLocks noChangeArrowheads="1"/>
          </p:cNvSpPr>
          <p:nvPr userDrawn="1"/>
        </p:nvSpPr>
        <p:spPr bwMode="auto">
          <a:xfrm>
            <a:off x="7401984" y="2795589"/>
            <a:ext cx="14710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a:t>
            </a:r>
            <a:r>
              <a:rPr lang="ru-RU" sz="800" dirty="0">
                <a:solidFill>
                  <a:srgbClr val="786860"/>
                </a:solidFill>
              </a:rPr>
              <a:t> </a:t>
            </a:r>
            <a:r>
              <a:rPr lang="ru-RU" sz="800" dirty="0" err="1">
                <a:solidFill>
                  <a:srgbClr val="786860"/>
                </a:solidFill>
              </a:rPr>
              <a:t>св-</a:t>
            </a:r>
            <a:r>
              <a:rPr lang="ru-RU" sz="800" dirty="0" err="1">
                <a:solidFill>
                  <a:srgbClr val="685040"/>
                </a:solidFill>
              </a:rPr>
              <a:t>желтый</a:t>
            </a:r>
            <a:endParaRPr lang="en-GB" sz="800" dirty="0">
              <a:solidFill>
                <a:srgbClr val="786860"/>
              </a:solidFill>
            </a:endParaRPr>
          </a:p>
          <a:p>
            <a:pPr fontAlgn="auto">
              <a:spcBef>
                <a:spcPts val="0"/>
              </a:spcBef>
              <a:spcAft>
                <a:spcPts val="0"/>
              </a:spcAft>
              <a:defRPr/>
            </a:pPr>
            <a:r>
              <a:rPr lang="en-US" sz="800" kern="0" dirty="0">
                <a:solidFill>
                  <a:srgbClr val="786860"/>
                </a:solidFill>
              </a:rPr>
              <a:t>R255 G</a:t>
            </a:r>
            <a:r>
              <a:rPr lang="ru-RU" sz="800" kern="0" dirty="0">
                <a:solidFill>
                  <a:srgbClr val="786860"/>
                </a:solidFill>
              </a:rPr>
              <a:t>2</a:t>
            </a:r>
            <a:r>
              <a:rPr lang="en-US" sz="800" kern="0" dirty="0">
                <a:solidFill>
                  <a:srgbClr val="786860"/>
                </a:solidFill>
              </a:rPr>
              <a:t>31 B</a:t>
            </a:r>
            <a:r>
              <a:rPr lang="ru-RU" sz="800" kern="0" dirty="0">
                <a:solidFill>
                  <a:srgbClr val="786860"/>
                </a:solidFill>
              </a:rPr>
              <a:t>1</a:t>
            </a:r>
            <a:r>
              <a:rPr lang="en-US" sz="800" kern="0" dirty="0">
                <a:solidFill>
                  <a:srgbClr val="786860"/>
                </a:solidFill>
              </a:rPr>
              <a:t>71</a:t>
            </a:r>
          </a:p>
        </p:txBody>
      </p:sp>
      <p:sp>
        <p:nvSpPr>
          <p:cNvPr id="26" name="Rectangle 7">
            <a:extLst>
              <a:ext uri="{FF2B5EF4-FFF2-40B4-BE49-F238E27FC236}">
                <a16:creationId xmlns:a16="http://schemas.microsoft.com/office/drawing/2014/main" id="{B80A9D1E-ECD5-48F6-BE89-B585B7312BB5}"/>
              </a:ext>
            </a:extLst>
          </p:cNvPr>
          <p:cNvSpPr/>
          <p:nvPr userDrawn="1"/>
        </p:nvSpPr>
        <p:spPr>
          <a:xfrm>
            <a:off x="8873068" y="2447926"/>
            <a:ext cx="1208617" cy="347663"/>
          </a:xfrm>
          <a:prstGeom prst="rect">
            <a:avLst/>
          </a:prstGeom>
          <a:solidFill>
            <a:srgbClr val="F85A7A"/>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7" name="Rectangle 31">
            <a:extLst>
              <a:ext uri="{FF2B5EF4-FFF2-40B4-BE49-F238E27FC236}">
                <a16:creationId xmlns:a16="http://schemas.microsoft.com/office/drawing/2014/main" id="{741A0638-8645-4BD6-823B-362BF37DA5D7}"/>
              </a:ext>
            </a:extLst>
          </p:cNvPr>
          <p:cNvSpPr>
            <a:spLocks noChangeArrowheads="1"/>
          </p:cNvSpPr>
          <p:nvPr userDrawn="1"/>
        </p:nvSpPr>
        <p:spPr bwMode="auto">
          <a:xfrm>
            <a:off x="8873068" y="2795589"/>
            <a:ext cx="1208617"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a:solidFill>
                  <a:srgbClr val="685040"/>
                </a:solidFill>
              </a:rPr>
              <a:t>коралловый</a:t>
            </a:r>
            <a:endParaRPr lang="en-GB" sz="800" dirty="0">
              <a:solidFill>
                <a:srgbClr val="786860"/>
              </a:solidFill>
            </a:endParaRPr>
          </a:p>
          <a:p>
            <a:pPr fontAlgn="auto">
              <a:spcBef>
                <a:spcPts val="0"/>
              </a:spcBef>
              <a:spcAft>
                <a:spcPts val="0"/>
              </a:spcAft>
              <a:defRPr/>
            </a:pPr>
            <a:r>
              <a:rPr lang="en-US" sz="800" kern="0" dirty="0">
                <a:solidFill>
                  <a:srgbClr val="786860"/>
                </a:solidFill>
              </a:rPr>
              <a:t>R </a:t>
            </a:r>
            <a:r>
              <a:rPr lang="ru-RU" sz="800" kern="0" dirty="0">
                <a:solidFill>
                  <a:srgbClr val="786860"/>
                </a:solidFill>
              </a:rPr>
              <a:t>248</a:t>
            </a:r>
            <a:r>
              <a:rPr lang="en-US" sz="800" kern="0" dirty="0">
                <a:solidFill>
                  <a:srgbClr val="786860"/>
                </a:solidFill>
              </a:rPr>
              <a:t> G</a:t>
            </a:r>
            <a:r>
              <a:rPr lang="ru-RU" sz="800" kern="0" dirty="0">
                <a:solidFill>
                  <a:srgbClr val="786860"/>
                </a:solidFill>
              </a:rPr>
              <a:t>90</a:t>
            </a:r>
            <a:r>
              <a:rPr lang="en-US" sz="800" kern="0" dirty="0">
                <a:solidFill>
                  <a:srgbClr val="786860"/>
                </a:solidFill>
              </a:rPr>
              <a:t> B</a:t>
            </a:r>
            <a:r>
              <a:rPr lang="ru-RU" sz="800" kern="0" dirty="0">
                <a:solidFill>
                  <a:srgbClr val="786860"/>
                </a:solidFill>
              </a:rPr>
              <a:t>122</a:t>
            </a:r>
            <a:endParaRPr lang="en-US" sz="800" kern="0" dirty="0">
              <a:solidFill>
                <a:srgbClr val="786860"/>
              </a:solidFill>
            </a:endParaRPr>
          </a:p>
        </p:txBody>
      </p:sp>
      <p:sp>
        <p:nvSpPr>
          <p:cNvPr id="28" name="Rectangle 7">
            <a:extLst>
              <a:ext uri="{FF2B5EF4-FFF2-40B4-BE49-F238E27FC236}">
                <a16:creationId xmlns:a16="http://schemas.microsoft.com/office/drawing/2014/main" id="{3F50C6A7-1179-4319-B3F0-33E4A8B3DBCD}"/>
              </a:ext>
            </a:extLst>
          </p:cNvPr>
          <p:cNvSpPr/>
          <p:nvPr userDrawn="1"/>
        </p:nvSpPr>
        <p:spPr>
          <a:xfrm>
            <a:off x="10333568" y="2439988"/>
            <a:ext cx="1208617" cy="349250"/>
          </a:xfrm>
          <a:prstGeom prst="rect">
            <a:avLst/>
          </a:prstGeom>
          <a:solidFill>
            <a:srgbClr val="F7ABB0"/>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9" name="Rectangle 31">
            <a:extLst>
              <a:ext uri="{FF2B5EF4-FFF2-40B4-BE49-F238E27FC236}">
                <a16:creationId xmlns:a16="http://schemas.microsoft.com/office/drawing/2014/main" id="{E20E327E-E9CA-41C6-8643-0CE474F2CFBE}"/>
              </a:ext>
            </a:extLst>
          </p:cNvPr>
          <p:cNvSpPr>
            <a:spLocks noChangeArrowheads="1"/>
          </p:cNvSpPr>
          <p:nvPr userDrawn="1"/>
        </p:nvSpPr>
        <p:spPr bwMode="auto">
          <a:xfrm>
            <a:off x="10333567" y="2789239"/>
            <a:ext cx="1475317"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err="1">
                <a:solidFill>
                  <a:srgbClr val="786860"/>
                </a:solidFill>
              </a:rPr>
              <a:t>св-</a:t>
            </a:r>
            <a:r>
              <a:rPr lang="ru-RU" sz="800" dirty="0" err="1">
                <a:solidFill>
                  <a:srgbClr val="685040"/>
                </a:solidFill>
              </a:rPr>
              <a:t>коралловый</a:t>
            </a:r>
            <a:endParaRPr lang="en-GB" sz="800" dirty="0">
              <a:solidFill>
                <a:srgbClr val="786860"/>
              </a:solidFill>
            </a:endParaRPr>
          </a:p>
          <a:p>
            <a:pPr fontAlgn="auto">
              <a:spcBef>
                <a:spcPts val="0"/>
              </a:spcBef>
              <a:spcAft>
                <a:spcPts val="0"/>
              </a:spcAft>
              <a:defRPr/>
            </a:pPr>
            <a:r>
              <a:rPr lang="en-US" sz="800" kern="0" dirty="0">
                <a:solidFill>
                  <a:srgbClr val="786860"/>
                </a:solidFill>
              </a:rPr>
              <a:t>R 247 G171 B176</a:t>
            </a:r>
          </a:p>
        </p:txBody>
      </p:sp>
      <p:sp>
        <p:nvSpPr>
          <p:cNvPr id="30" name="TextBox 29">
            <a:extLst>
              <a:ext uri="{FF2B5EF4-FFF2-40B4-BE49-F238E27FC236}">
                <a16:creationId xmlns:a16="http://schemas.microsoft.com/office/drawing/2014/main" id="{E83CEDC5-15FA-4FC7-B9CC-2A2101A27E66}"/>
              </a:ext>
            </a:extLst>
          </p:cNvPr>
          <p:cNvSpPr txBox="1"/>
          <p:nvPr userDrawn="1"/>
        </p:nvSpPr>
        <p:spPr>
          <a:xfrm>
            <a:off x="383118" y="1820864"/>
            <a:ext cx="3674533" cy="439737"/>
          </a:xfrm>
          <a:prstGeom prst="rect">
            <a:avLst/>
          </a:prstGeom>
          <a:solidFill>
            <a:srgbClr val="685040"/>
          </a:solidFill>
        </p:spPr>
        <p:txBody>
          <a:bodyPr lIns="72000" tIns="72000" rIns="72000" bIns="72000" anchor="ctr"/>
          <a:lstStyle/>
          <a:p>
            <a:pPr fontAlgn="auto">
              <a:spcBef>
                <a:spcPts val="0"/>
              </a:spcBef>
              <a:spcAft>
                <a:spcPts val="0"/>
              </a:spcAft>
              <a:defRPr/>
            </a:pPr>
            <a:r>
              <a:rPr lang="ru-RU" sz="1200" kern="0" dirty="0">
                <a:latin typeface="+mn-lt"/>
                <a:cs typeface="Arial" charset="0"/>
              </a:rPr>
              <a:t>Основные цвета	</a:t>
            </a:r>
            <a:endParaRPr lang="en-US" sz="1200" kern="0" dirty="0">
              <a:latin typeface="+mn-lt"/>
              <a:cs typeface="Arial" charset="0"/>
            </a:endParaRPr>
          </a:p>
        </p:txBody>
      </p:sp>
      <p:sp>
        <p:nvSpPr>
          <p:cNvPr id="31" name="TextBox 30">
            <a:extLst>
              <a:ext uri="{FF2B5EF4-FFF2-40B4-BE49-F238E27FC236}">
                <a16:creationId xmlns:a16="http://schemas.microsoft.com/office/drawing/2014/main" id="{C25342C0-364A-461F-9E56-58EA095C7558}"/>
              </a:ext>
            </a:extLst>
          </p:cNvPr>
          <p:cNvSpPr txBox="1"/>
          <p:nvPr userDrawn="1"/>
        </p:nvSpPr>
        <p:spPr>
          <a:xfrm>
            <a:off x="4256617" y="1820864"/>
            <a:ext cx="7552267" cy="439737"/>
          </a:xfrm>
          <a:prstGeom prst="rect">
            <a:avLst/>
          </a:prstGeom>
          <a:solidFill>
            <a:srgbClr val="685040"/>
          </a:solidFill>
        </p:spPr>
        <p:txBody>
          <a:bodyPr lIns="72000" tIns="72000" rIns="72000" bIns="72000" anchor="ctr"/>
          <a:lstStyle/>
          <a:p>
            <a:pPr>
              <a:defRPr/>
            </a:pPr>
            <a:r>
              <a:rPr lang="ru-RU" sz="1200" dirty="0"/>
              <a:t>Дополнительная цветовая палитра</a:t>
            </a:r>
            <a:endParaRPr lang="en-US" sz="1200" dirty="0"/>
          </a:p>
        </p:txBody>
      </p:sp>
      <p:sp>
        <p:nvSpPr>
          <p:cNvPr id="32" name="TextBox 31">
            <a:extLst>
              <a:ext uri="{FF2B5EF4-FFF2-40B4-BE49-F238E27FC236}">
                <a16:creationId xmlns:a16="http://schemas.microsoft.com/office/drawing/2014/main" id="{6D9FF273-2BB8-4B5A-917E-3BB2BC58DD25}"/>
              </a:ext>
            </a:extLst>
          </p:cNvPr>
          <p:cNvSpPr txBox="1"/>
          <p:nvPr userDrawn="1"/>
        </p:nvSpPr>
        <p:spPr>
          <a:xfrm>
            <a:off x="4256617" y="3357563"/>
            <a:ext cx="7552267" cy="300037"/>
          </a:xfrm>
          <a:prstGeom prst="rect">
            <a:avLst/>
          </a:prstGeom>
          <a:solidFill>
            <a:srgbClr val="685040"/>
          </a:solidFill>
        </p:spPr>
        <p:txBody>
          <a:bodyPr lIns="72000" tIns="72000" rIns="72000" bIns="72000" anchor="ctr"/>
          <a:lstStyle/>
          <a:p>
            <a:pPr fontAlgn="auto">
              <a:spcBef>
                <a:spcPts val="0"/>
              </a:spcBef>
              <a:spcAft>
                <a:spcPts val="0"/>
              </a:spcAft>
              <a:defRPr/>
            </a:pPr>
            <a:r>
              <a:rPr lang="ru-RU" sz="1200" kern="0" dirty="0">
                <a:latin typeface="+mn-lt"/>
                <a:cs typeface="Arial" charset="0"/>
              </a:rPr>
              <a:t>Оттенки базовых цветов (</a:t>
            </a:r>
            <a:r>
              <a:rPr lang="ru-RU" sz="1200" kern="0" dirty="0">
                <a:cs typeface="Arial" charset="0"/>
              </a:rPr>
              <a:t>для </a:t>
            </a:r>
            <a:r>
              <a:rPr lang="ru-RU" sz="1200" dirty="0"/>
              <a:t>сложных диаграмм)</a:t>
            </a:r>
            <a:r>
              <a:rPr lang="en-US" sz="1200" kern="0" dirty="0">
                <a:latin typeface="+mn-lt"/>
                <a:cs typeface="Arial" charset="0"/>
              </a:rPr>
              <a:t>: 70%, 50% and 25%</a:t>
            </a:r>
          </a:p>
        </p:txBody>
      </p:sp>
      <p:sp>
        <p:nvSpPr>
          <p:cNvPr id="33" name="Rectangle 45">
            <a:extLst>
              <a:ext uri="{FF2B5EF4-FFF2-40B4-BE49-F238E27FC236}">
                <a16:creationId xmlns:a16="http://schemas.microsoft.com/office/drawing/2014/main" id="{6B82D13B-5043-417C-9F69-63B62A48DE8E}"/>
              </a:ext>
            </a:extLst>
          </p:cNvPr>
          <p:cNvSpPr>
            <a:spLocks noChangeArrowheads="1"/>
          </p:cNvSpPr>
          <p:nvPr userDrawn="1"/>
        </p:nvSpPr>
        <p:spPr bwMode="auto">
          <a:xfrm>
            <a:off x="391584" y="2990850"/>
            <a:ext cx="1488016" cy="336550"/>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красный</a:t>
            </a:r>
          </a:p>
          <a:p>
            <a:pPr>
              <a:defRPr/>
            </a:pPr>
            <a:r>
              <a:rPr lang="en-US" sz="800" dirty="0">
                <a:solidFill>
                  <a:srgbClr val="685040"/>
                </a:solidFill>
              </a:rPr>
              <a:t>R237 G26 B59</a:t>
            </a:r>
          </a:p>
        </p:txBody>
      </p:sp>
      <p:sp>
        <p:nvSpPr>
          <p:cNvPr id="34" name="Rectangle 46">
            <a:extLst>
              <a:ext uri="{FF2B5EF4-FFF2-40B4-BE49-F238E27FC236}">
                <a16:creationId xmlns:a16="http://schemas.microsoft.com/office/drawing/2014/main" id="{414783DE-D02F-4876-BBE4-AF03E402073D}"/>
              </a:ext>
            </a:extLst>
          </p:cNvPr>
          <p:cNvSpPr>
            <a:spLocks noChangeArrowheads="1"/>
          </p:cNvSpPr>
          <p:nvPr userDrawn="1"/>
        </p:nvSpPr>
        <p:spPr bwMode="auto">
          <a:xfrm>
            <a:off x="2465917" y="2990850"/>
            <a:ext cx="1488016" cy="338138"/>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серый</a:t>
            </a:r>
            <a:endParaRPr lang="en-GB" sz="800" dirty="0">
              <a:solidFill>
                <a:srgbClr val="685040"/>
              </a:solidFill>
            </a:endParaRPr>
          </a:p>
          <a:p>
            <a:pPr>
              <a:defRPr/>
            </a:pPr>
            <a:r>
              <a:rPr lang="en-US" sz="800" dirty="0">
                <a:solidFill>
                  <a:srgbClr val="685040"/>
                </a:solidFill>
              </a:rPr>
              <a:t>R</a:t>
            </a:r>
            <a:r>
              <a:rPr lang="ru-RU" sz="800" dirty="0">
                <a:solidFill>
                  <a:srgbClr val="685040"/>
                </a:solidFill>
              </a:rPr>
              <a:t>104</a:t>
            </a:r>
            <a:r>
              <a:rPr lang="en-US" sz="800" dirty="0">
                <a:solidFill>
                  <a:srgbClr val="685040"/>
                </a:solidFill>
              </a:rPr>
              <a:t> G</a:t>
            </a:r>
            <a:r>
              <a:rPr lang="ru-RU" sz="800" dirty="0">
                <a:solidFill>
                  <a:srgbClr val="685040"/>
                </a:solidFill>
              </a:rPr>
              <a:t>80</a:t>
            </a:r>
            <a:r>
              <a:rPr lang="en-US" sz="800" dirty="0">
                <a:solidFill>
                  <a:srgbClr val="685040"/>
                </a:solidFill>
              </a:rPr>
              <a:t> B</a:t>
            </a:r>
            <a:r>
              <a:rPr lang="ru-RU" sz="800" dirty="0">
                <a:solidFill>
                  <a:srgbClr val="685040"/>
                </a:solidFill>
              </a:rPr>
              <a:t>64</a:t>
            </a:r>
            <a:endParaRPr lang="en-US" sz="800" dirty="0">
              <a:solidFill>
                <a:srgbClr val="685040"/>
              </a:solidFill>
            </a:endParaRPr>
          </a:p>
        </p:txBody>
      </p:sp>
      <p:sp>
        <p:nvSpPr>
          <p:cNvPr id="35" name="Rectangle 47">
            <a:extLst>
              <a:ext uri="{FF2B5EF4-FFF2-40B4-BE49-F238E27FC236}">
                <a16:creationId xmlns:a16="http://schemas.microsoft.com/office/drawing/2014/main" id="{81C3596D-243E-499F-98CE-DD2BE3077BA1}"/>
              </a:ext>
            </a:extLst>
          </p:cNvPr>
          <p:cNvSpPr>
            <a:spLocks noChangeArrowheads="1"/>
          </p:cNvSpPr>
          <p:nvPr userDrawn="1"/>
        </p:nvSpPr>
        <p:spPr bwMode="auto">
          <a:xfrm>
            <a:off x="391585" y="3932238"/>
            <a:ext cx="1653116" cy="336550"/>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медный</a:t>
            </a:r>
            <a:r>
              <a:rPr lang="en-GB" sz="800">
                <a:solidFill>
                  <a:srgbClr val="685040"/>
                </a:solidFill>
              </a:rPr>
              <a:t> </a:t>
            </a:r>
            <a:br>
              <a:rPr lang="en-US" sz="800">
                <a:solidFill>
                  <a:srgbClr val="685040"/>
                </a:solidFill>
              </a:rPr>
            </a:br>
            <a:r>
              <a:rPr lang="en-US" sz="800">
                <a:solidFill>
                  <a:srgbClr val="685040"/>
                </a:solidFill>
              </a:rPr>
              <a:t>R 238 G1</a:t>
            </a:r>
            <a:r>
              <a:rPr lang="ru-RU" sz="800">
                <a:solidFill>
                  <a:srgbClr val="685040"/>
                </a:solidFill>
              </a:rPr>
              <a:t>44</a:t>
            </a:r>
            <a:r>
              <a:rPr lang="en-US" sz="800">
                <a:solidFill>
                  <a:srgbClr val="685040"/>
                </a:solidFill>
              </a:rPr>
              <a:t> B</a:t>
            </a:r>
            <a:r>
              <a:rPr lang="ru-RU" sz="800">
                <a:solidFill>
                  <a:srgbClr val="685040"/>
                </a:solidFill>
              </a:rPr>
              <a:t>36</a:t>
            </a:r>
            <a:endParaRPr lang="en-US" sz="800">
              <a:solidFill>
                <a:srgbClr val="685040"/>
              </a:solidFill>
            </a:endParaRPr>
          </a:p>
        </p:txBody>
      </p:sp>
      <p:sp>
        <p:nvSpPr>
          <p:cNvPr id="36" name="Rectangle 48">
            <a:extLst>
              <a:ext uri="{FF2B5EF4-FFF2-40B4-BE49-F238E27FC236}">
                <a16:creationId xmlns:a16="http://schemas.microsoft.com/office/drawing/2014/main" id="{3AE634AF-3B32-49F4-B2FE-BE9847F82FA1}"/>
              </a:ext>
            </a:extLst>
          </p:cNvPr>
          <p:cNvSpPr>
            <a:spLocks noChangeArrowheads="1"/>
          </p:cNvSpPr>
          <p:nvPr userDrawn="1"/>
        </p:nvSpPr>
        <p:spPr bwMode="auto">
          <a:xfrm>
            <a:off x="2465917" y="3932238"/>
            <a:ext cx="1674283" cy="336550"/>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светло-серый</a:t>
            </a:r>
            <a:r>
              <a:rPr lang="en-GB" sz="800" dirty="0">
                <a:solidFill>
                  <a:srgbClr val="685040"/>
                </a:solidFill>
              </a:rPr>
              <a:t> </a:t>
            </a:r>
            <a:br>
              <a:rPr lang="en-US" sz="800" dirty="0">
                <a:solidFill>
                  <a:srgbClr val="685040"/>
                </a:solidFill>
              </a:rPr>
            </a:br>
            <a:r>
              <a:rPr lang="en-US" sz="800" dirty="0">
                <a:solidFill>
                  <a:srgbClr val="685040"/>
                </a:solidFill>
              </a:rPr>
              <a:t>R 238 G</a:t>
            </a:r>
            <a:r>
              <a:rPr lang="ru-RU" sz="800" dirty="0">
                <a:solidFill>
                  <a:srgbClr val="685040"/>
                </a:solidFill>
              </a:rPr>
              <a:t>232</a:t>
            </a:r>
            <a:r>
              <a:rPr lang="en-US" sz="800" dirty="0">
                <a:solidFill>
                  <a:srgbClr val="685040"/>
                </a:solidFill>
              </a:rPr>
              <a:t> B</a:t>
            </a:r>
            <a:r>
              <a:rPr lang="ru-RU" sz="800" dirty="0">
                <a:solidFill>
                  <a:srgbClr val="685040"/>
                </a:solidFill>
              </a:rPr>
              <a:t>229</a:t>
            </a:r>
            <a:endParaRPr lang="en-US" sz="800" dirty="0">
              <a:solidFill>
                <a:srgbClr val="685040"/>
              </a:solidFill>
            </a:endParaRPr>
          </a:p>
        </p:txBody>
      </p:sp>
      <p:sp>
        <p:nvSpPr>
          <p:cNvPr id="37" name="Rectangle 49">
            <a:extLst>
              <a:ext uri="{FF2B5EF4-FFF2-40B4-BE49-F238E27FC236}">
                <a16:creationId xmlns:a16="http://schemas.microsoft.com/office/drawing/2014/main" id="{AFE9C15D-0C94-4291-A5E4-93BB459DE987}"/>
              </a:ext>
            </a:extLst>
          </p:cNvPr>
          <p:cNvSpPr>
            <a:spLocks noChangeArrowheads="1"/>
          </p:cNvSpPr>
          <p:nvPr userDrawn="1"/>
        </p:nvSpPr>
        <p:spPr bwMode="auto">
          <a:xfrm>
            <a:off x="391585" y="4819650"/>
            <a:ext cx="1653116" cy="338138"/>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фуксия</a:t>
            </a:r>
            <a:br>
              <a:rPr lang="en-US" sz="800">
                <a:solidFill>
                  <a:srgbClr val="685040"/>
                </a:solidFill>
              </a:rPr>
            </a:br>
            <a:r>
              <a:rPr lang="en-US" sz="800">
                <a:solidFill>
                  <a:srgbClr val="685040"/>
                </a:solidFill>
              </a:rPr>
              <a:t>R 209 G1</a:t>
            </a:r>
            <a:r>
              <a:rPr lang="ru-RU" sz="800">
                <a:solidFill>
                  <a:srgbClr val="685040"/>
                </a:solidFill>
              </a:rPr>
              <a:t>6</a:t>
            </a:r>
            <a:r>
              <a:rPr lang="en-US" sz="800">
                <a:solidFill>
                  <a:srgbClr val="685040"/>
                </a:solidFill>
              </a:rPr>
              <a:t> B1</a:t>
            </a:r>
            <a:r>
              <a:rPr lang="ru-RU" sz="800">
                <a:solidFill>
                  <a:srgbClr val="685040"/>
                </a:solidFill>
              </a:rPr>
              <a:t>40</a:t>
            </a:r>
            <a:endParaRPr lang="en-US" sz="800">
              <a:solidFill>
                <a:srgbClr val="685040"/>
              </a:solidFill>
            </a:endParaRPr>
          </a:p>
        </p:txBody>
      </p:sp>
      <p:sp>
        <p:nvSpPr>
          <p:cNvPr id="38" name="Rectangle 50">
            <a:extLst>
              <a:ext uri="{FF2B5EF4-FFF2-40B4-BE49-F238E27FC236}">
                <a16:creationId xmlns:a16="http://schemas.microsoft.com/office/drawing/2014/main" id="{EB93A3BE-B58E-4D9A-8D23-BFED476FCFF8}"/>
              </a:ext>
            </a:extLst>
          </p:cNvPr>
          <p:cNvSpPr>
            <a:spLocks noChangeArrowheads="1"/>
          </p:cNvSpPr>
          <p:nvPr userDrawn="1"/>
        </p:nvSpPr>
        <p:spPr bwMode="auto">
          <a:xfrm>
            <a:off x="2465917" y="4819650"/>
            <a:ext cx="1674283" cy="336550"/>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сине-зеленый</a:t>
            </a:r>
          </a:p>
          <a:p>
            <a:pPr>
              <a:defRPr/>
            </a:pPr>
            <a:r>
              <a:rPr lang="en-US" sz="800">
                <a:solidFill>
                  <a:srgbClr val="685040"/>
                </a:solidFill>
              </a:rPr>
              <a:t>R46 G176 B164</a:t>
            </a:r>
          </a:p>
        </p:txBody>
      </p:sp>
      <p:sp>
        <p:nvSpPr>
          <p:cNvPr id="39" name="Rectangle 51">
            <a:extLst>
              <a:ext uri="{FF2B5EF4-FFF2-40B4-BE49-F238E27FC236}">
                <a16:creationId xmlns:a16="http://schemas.microsoft.com/office/drawing/2014/main" id="{2F4C10F8-E024-427D-ABB7-935BECD4DA13}"/>
              </a:ext>
            </a:extLst>
          </p:cNvPr>
          <p:cNvSpPr>
            <a:spLocks noChangeArrowheads="1"/>
          </p:cNvSpPr>
          <p:nvPr userDrawn="1"/>
        </p:nvSpPr>
        <p:spPr bwMode="auto">
          <a:xfrm>
            <a:off x="391584" y="5756275"/>
            <a:ext cx="1549400" cy="338138"/>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бургундский</a:t>
            </a:r>
            <a:r>
              <a:rPr lang="en-GB" sz="800" dirty="0">
                <a:solidFill>
                  <a:srgbClr val="685040"/>
                </a:solidFill>
              </a:rPr>
              <a:t> </a:t>
            </a:r>
            <a:br>
              <a:rPr lang="en-US" sz="800" dirty="0">
                <a:solidFill>
                  <a:srgbClr val="685040"/>
                </a:solidFill>
              </a:rPr>
            </a:br>
            <a:r>
              <a:rPr lang="en-US" sz="800" dirty="0">
                <a:solidFill>
                  <a:srgbClr val="685040"/>
                </a:solidFill>
              </a:rPr>
              <a:t>R</a:t>
            </a:r>
            <a:r>
              <a:rPr lang="ru-RU" sz="800" dirty="0">
                <a:solidFill>
                  <a:srgbClr val="685040"/>
                </a:solidFill>
              </a:rPr>
              <a:t>152</a:t>
            </a:r>
            <a:r>
              <a:rPr lang="en-US" sz="800" dirty="0">
                <a:solidFill>
                  <a:srgbClr val="685040"/>
                </a:solidFill>
              </a:rPr>
              <a:t> G</a:t>
            </a:r>
            <a:r>
              <a:rPr lang="ru-RU" sz="800" dirty="0">
                <a:solidFill>
                  <a:srgbClr val="685040"/>
                </a:solidFill>
              </a:rPr>
              <a:t>0</a:t>
            </a:r>
            <a:r>
              <a:rPr lang="en-US" sz="800" dirty="0">
                <a:solidFill>
                  <a:srgbClr val="685040"/>
                </a:solidFill>
              </a:rPr>
              <a:t> B</a:t>
            </a:r>
            <a:r>
              <a:rPr lang="ru-RU" sz="800" dirty="0">
                <a:solidFill>
                  <a:srgbClr val="685040"/>
                </a:solidFill>
              </a:rPr>
              <a:t>46</a:t>
            </a:r>
            <a:endParaRPr lang="en-US" sz="800" dirty="0">
              <a:solidFill>
                <a:srgbClr val="685040"/>
              </a:solidFill>
            </a:endParaRPr>
          </a:p>
        </p:txBody>
      </p:sp>
      <p:sp>
        <p:nvSpPr>
          <p:cNvPr id="40" name="Rectangle 52">
            <a:extLst>
              <a:ext uri="{FF2B5EF4-FFF2-40B4-BE49-F238E27FC236}">
                <a16:creationId xmlns:a16="http://schemas.microsoft.com/office/drawing/2014/main" id="{F4222DE4-7672-4726-83D0-1FEFCFC4ED8A}"/>
              </a:ext>
            </a:extLst>
          </p:cNvPr>
          <p:cNvSpPr>
            <a:spLocks noChangeArrowheads="1"/>
          </p:cNvSpPr>
          <p:nvPr userDrawn="1"/>
        </p:nvSpPr>
        <p:spPr bwMode="auto">
          <a:xfrm>
            <a:off x="2465918" y="5756275"/>
            <a:ext cx="1570567" cy="338138"/>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светло-синий</a:t>
            </a:r>
            <a:endParaRPr lang="en-GB" sz="800">
              <a:solidFill>
                <a:srgbClr val="685040"/>
              </a:solidFill>
            </a:endParaRPr>
          </a:p>
          <a:p>
            <a:pPr>
              <a:defRPr/>
            </a:pPr>
            <a:r>
              <a:rPr lang="en-US" sz="800">
                <a:solidFill>
                  <a:srgbClr val="685040"/>
                </a:solidFill>
              </a:rPr>
              <a:t>R</a:t>
            </a:r>
            <a:r>
              <a:rPr lang="ru-RU" sz="800">
                <a:solidFill>
                  <a:srgbClr val="685040"/>
                </a:solidFill>
              </a:rPr>
              <a:t>98</a:t>
            </a:r>
            <a:r>
              <a:rPr lang="en-US" sz="800">
                <a:solidFill>
                  <a:srgbClr val="685040"/>
                </a:solidFill>
              </a:rPr>
              <a:t> G</a:t>
            </a:r>
            <a:r>
              <a:rPr lang="ru-RU" sz="800">
                <a:solidFill>
                  <a:srgbClr val="685040"/>
                </a:solidFill>
              </a:rPr>
              <a:t>202</a:t>
            </a:r>
            <a:r>
              <a:rPr lang="en-US" sz="800">
                <a:solidFill>
                  <a:srgbClr val="685040"/>
                </a:solidFill>
              </a:rPr>
              <a:t> B</a:t>
            </a:r>
            <a:r>
              <a:rPr lang="ru-RU" sz="800">
                <a:solidFill>
                  <a:srgbClr val="685040"/>
                </a:solidFill>
              </a:rPr>
              <a:t>227</a:t>
            </a:r>
            <a:endParaRPr lang="en-US" sz="800">
              <a:solidFill>
                <a:srgbClr val="685040"/>
              </a:solidFill>
            </a:endParaRPr>
          </a:p>
        </p:txBody>
      </p:sp>
      <p:sp>
        <p:nvSpPr>
          <p:cNvPr id="41" name="Rectangle 33">
            <a:extLst>
              <a:ext uri="{FF2B5EF4-FFF2-40B4-BE49-F238E27FC236}">
                <a16:creationId xmlns:a16="http://schemas.microsoft.com/office/drawing/2014/main" id="{B882DD75-3519-45F0-A807-543F94FA8E0C}"/>
              </a:ext>
            </a:extLst>
          </p:cNvPr>
          <p:cNvSpPr>
            <a:spLocks noChangeArrowheads="1"/>
          </p:cNvSpPr>
          <p:nvPr userDrawn="1"/>
        </p:nvSpPr>
        <p:spPr bwMode="auto">
          <a:xfrm>
            <a:off x="4474634"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Сине-зеленый</a:t>
            </a:r>
            <a:endParaRPr lang="en-US" sz="800" dirty="0">
              <a:solidFill>
                <a:srgbClr val="685040"/>
              </a:solidFill>
            </a:endParaRPr>
          </a:p>
        </p:txBody>
      </p:sp>
      <p:sp>
        <p:nvSpPr>
          <p:cNvPr id="42" name="Rectangle 33">
            <a:extLst>
              <a:ext uri="{FF2B5EF4-FFF2-40B4-BE49-F238E27FC236}">
                <a16:creationId xmlns:a16="http://schemas.microsoft.com/office/drawing/2014/main" id="{30D336CA-5FB6-4C16-88EB-79C6D140A2C1}"/>
              </a:ext>
            </a:extLst>
          </p:cNvPr>
          <p:cNvSpPr>
            <a:spLocks noChangeArrowheads="1"/>
          </p:cNvSpPr>
          <p:nvPr userDrawn="1"/>
        </p:nvSpPr>
        <p:spPr bwMode="auto">
          <a:xfrm>
            <a:off x="5949951"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Светло-синий</a:t>
            </a:r>
            <a:endParaRPr lang="en-US" sz="800" dirty="0">
              <a:solidFill>
                <a:srgbClr val="685040"/>
              </a:solidFill>
            </a:endParaRPr>
          </a:p>
        </p:txBody>
      </p:sp>
      <p:sp>
        <p:nvSpPr>
          <p:cNvPr id="43" name="Rectangle 33">
            <a:extLst>
              <a:ext uri="{FF2B5EF4-FFF2-40B4-BE49-F238E27FC236}">
                <a16:creationId xmlns:a16="http://schemas.microsoft.com/office/drawing/2014/main" id="{5823B695-CB02-4F16-B69A-6393D56E24C7}"/>
              </a:ext>
            </a:extLst>
          </p:cNvPr>
          <p:cNvSpPr>
            <a:spLocks noChangeArrowheads="1"/>
          </p:cNvSpPr>
          <p:nvPr userDrawn="1"/>
        </p:nvSpPr>
        <p:spPr bwMode="auto">
          <a:xfrm>
            <a:off x="7401984"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Медный</a:t>
            </a:r>
            <a:endParaRPr lang="en-US" sz="800" dirty="0">
              <a:solidFill>
                <a:srgbClr val="685040"/>
              </a:solidFill>
            </a:endParaRPr>
          </a:p>
        </p:txBody>
      </p:sp>
      <p:sp>
        <p:nvSpPr>
          <p:cNvPr id="44" name="Rectangle 33">
            <a:extLst>
              <a:ext uri="{FF2B5EF4-FFF2-40B4-BE49-F238E27FC236}">
                <a16:creationId xmlns:a16="http://schemas.microsoft.com/office/drawing/2014/main" id="{8442C9FE-7BE4-4F92-9F18-95E2A953630C}"/>
              </a:ext>
            </a:extLst>
          </p:cNvPr>
          <p:cNvSpPr>
            <a:spLocks noChangeArrowheads="1"/>
          </p:cNvSpPr>
          <p:nvPr userDrawn="1"/>
        </p:nvSpPr>
        <p:spPr bwMode="auto">
          <a:xfrm>
            <a:off x="8877300"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Бургундский</a:t>
            </a:r>
            <a:endParaRPr lang="en-US" sz="800" dirty="0">
              <a:solidFill>
                <a:srgbClr val="685040"/>
              </a:solidFill>
            </a:endParaRPr>
          </a:p>
        </p:txBody>
      </p:sp>
      <p:sp>
        <p:nvSpPr>
          <p:cNvPr id="45" name="Rectangle 33">
            <a:extLst>
              <a:ext uri="{FF2B5EF4-FFF2-40B4-BE49-F238E27FC236}">
                <a16:creationId xmlns:a16="http://schemas.microsoft.com/office/drawing/2014/main" id="{2AB4F572-BB42-4CFE-A9DC-1498AFC34DCF}"/>
              </a:ext>
            </a:extLst>
          </p:cNvPr>
          <p:cNvSpPr>
            <a:spLocks noChangeArrowheads="1"/>
          </p:cNvSpPr>
          <p:nvPr userDrawn="1"/>
        </p:nvSpPr>
        <p:spPr bwMode="auto">
          <a:xfrm>
            <a:off x="10333567"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Фуксия</a:t>
            </a:r>
            <a:endParaRPr lang="en-US" sz="800" dirty="0">
              <a:solidFill>
                <a:srgbClr val="685040"/>
              </a:solidFill>
            </a:endParaRPr>
          </a:p>
        </p:txBody>
      </p:sp>
      <p:sp>
        <p:nvSpPr>
          <p:cNvPr id="46" name="Rectangle 45">
            <a:extLst>
              <a:ext uri="{FF2B5EF4-FFF2-40B4-BE49-F238E27FC236}">
                <a16:creationId xmlns:a16="http://schemas.microsoft.com/office/drawing/2014/main" id="{316270A6-27EB-483C-AB71-6902CEBC0BDF}"/>
              </a:ext>
            </a:extLst>
          </p:cNvPr>
          <p:cNvSpPr>
            <a:spLocks noChangeArrowheads="1"/>
          </p:cNvSpPr>
          <p:nvPr userDrawn="1"/>
        </p:nvSpPr>
        <p:spPr bwMode="auto">
          <a:xfrm>
            <a:off x="391584" y="2439989"/>
            <a:ext cx="1572683"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185</a:t>
            </a:r>
            <a:br>
              <a:rPr lang="en-US" sz="800" kern="0" dirty="0">
                <a:latin typeface="+mn-lt"/>
              </a:rPr>
            </a:br>
            <a:r>
              <a:rPr lang="en-US" sz="800" kern="0" dirty="0">
                <a:latin typeface="+mn-lt"/>
              </a:rPr>
              <a:t>0 / 100 / 80 / 0</a:t>
            </a:r>
          </a:p>
          <a:p>
            <a:pPr fontAlgn="auto">
              <a:spcBef>
                <a:spcPts val="0"/>
              </a:spcBef>
              <a:spcAft>
                <a:spcPts val="0"/>
              </a:spcAft>
              <a:defRPr/>
            </a:pPr>
            <a:r>
              <a:rPr lang="en-US" sz="800" kern="0" dirty="0">
                <a:latin typeface="+mn-lt"/>
              </a:rPr>
              <a:t>#ed1a3b</a:t>
            </a:r>
          </a:p>
        </p:txBody>
      </p:sp>
      <p:sp>
        <p:nvSpPr>
          <p:cNvPr id="47" name="Rectangle 45">
            <a:extLst>
              <a:ext uri="{FF2B5EF4-FFF2-40B4-BE49-F238E27FC236}">
                <a16:creationId xmlns:a16="http://schemas.microsoft.com/office/drawing/2014/main" id="{FEEE1F33-E104-4896-86DA-C7C34BE9571B}"/>
              </a:ext>
            </a:extLst>
          </p:cNvPr>
          <p:cNvSpPr>
            <a:spLocks noChangeArrowheads="1"/>
          </p:cNvSpPr>
          <p:nvPr userDrawn="1"/>
        </p:nvSpPr>
        <p:spPr bwMode="auto">
          <a:xfrm>
            <a:off x="2487085" y="2439989"/>
            <a:ext cx="1570567"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411</a:t>
            </a:r>
            <a:br>
              <a:rPr lang="en-US" sz="800" kern="0" dirty="0"/>
            </a:br>
            <a:r>
              <a:rPr lang="en-US" sz="800" kern="0" dirty="0"/>
              <a:t>0 / 27 / 36 / 72</a:t>
            </a:r>
          </a:p>
          <a:p>
            <a:pPr fontAlgn="auto">
              <a:spcBef>
                <a:spcPts val="0"/>
              </a:spcBef>
              <a:spcAft>
                <a:spcPts val="0"/>
              </a:spcAft>
              <a:defRPr/>
            </a:pPr>
            <a:r>
              <a:rPr lang="en-US" sz="800" kern="0" dirty="0">
                <a:latin typeface="+mn-lt"/>
              </a:rPr>
              <a:t>#685040</a:t>
            </a:r>
          </a:p>
        </p:txBody>
      </p:sp>
      <p:sp>
        <p:nvSpPr>
          <p:cNvPr id="48" name="Rectangle 45">
            <a:extLst>
              <a:ext uri="{FF2B5EF4-FFF2-40B4-BE49-F238E27FC236}">
                <a16:creationId xmlns:a16="http://schemas.microsoft.com/office/drawing/2014/main" id="{89891FDC-DC6B-4C9F-85A1-F7C1B67C08AF}"/>
              </a:ext>
            </a:extLst>
          </p:cNvPr>
          <p:cNvSpPr>
            <a:spLocks noChangeArrowheads="1"/>
          </p:cNvSpPr>
          <p:nvPr userDrawn="1"/>
        </p:nvSpPr>
        <p:spPr bwMode="auto">
          <a:xfrm>
            <a:off x="2487085" y="4271963"/>
            <a:ext cx="1570567" cy="463550"/>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7473</a:t>
            </a:r>
            <a:br>
              <a:rPr lang="en-US" sz="800" kern="0" dirty="0">
                <a:latin typeface="+mn-lt"/>
              </a:rPr>
            </a:br>
            <a:r>
              <a:rPr lang="en-US" sz="800" kern="0" dirty="0">
                <a:latin typeface="+mn-lt"/>
              </a:rPr>
              <a:t>70 / 0</a:t>
            </a:r>
            <a:r>
              <a:rPr lang="en-US" sz="800" kern="0" dirty="0"/>
              <a:t> / 38 / 8</a:t>
            </a:r>
            <a:endParaRPr lang="en-US" sz="800" kern="0" dirty="0">
              <a:latin typeface="+mn-lt"/>
            </a:endParaRPr>
          </a:p>
          <a:p>
            <a:pPr fontAlgn="auto">
              <a:spcBef>
                <a:spcPts val="0"/>
              </a:spcBef>
              <a:spcAft>
                <a:spcPts val="0"/>
              </a:spcAft>
              <a:defRPr/>
            </a:pPr>
            <a:r>
              <a:rPr lang="en-US" sz="800" kern="0" dirty="0">
                <a:latin typeface="+mn-lt"/>
              </a:rPr>
              <a:t>#2eafa4</a:t>
            </a:r>
          </a:p>
        </p:txBody>
      </p:sp>
      <p:sp>
        <p:nvSpPr>
          <p:cNvPr id="49" name="Rectangle 45">
            <a:extLst>
              <a:ext uri="{FF2B5EF4-FFF2-40B4-BE49-F238E27FC236}">
                <a16:creationId xmlns:a16="http://schemas.microsoft.com/office/drawing/2014/main" id="{7B88C500-997A-4837-8B3A-8CD78DCCADFB}"/>
              </a:ext>
            </a:extLst>
          </p:cNvPr>
          <p:cNvSpPr>
            <a:spLocks noChangeArrowheads="1"/>
          </p:cNvSpPr>
          <p:nvPr userDrawn="1"/>
        </p:nvSpPr>
        <p:spPr bwMode="auto">
          <a:xfrm>
            <a:off x="391584" y="5178425"/>
            <a:ext cx="1572683"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208</a:t>
            </a:r>
            <a:br>
              <a:rPr lang="en-US" sz="800" kern="0" dirty="0">
                <a:latin typeface="+mn-lt"/>
              </a:rPr>
            </a:br>
            <a:r>
              <a:rPr lang="en-US" sz="800" kern="0" dirty="0">
                <a:latin typeface="+mn-lt"/>
              </a:rPr>
              <a:t>0</a:t>
            </a:r>
            <a:r>
              <a:rPr lang="en-US" sz="800" kern="0" dirty="0"/>
              <a:t> / 100 / 61 / 43</a:t>
            </a:r>
            <a:endParaRPr lang="en-US" sz="800" kern="0" dirty="0">
              <a:latin typeface="+mn-lt"/>
            </a:endParaRPr>
          </a:p>
          <a:p>
            <a:pPr fontAlgn="auto">
              <a:spcBef>
                <a:spcPts val="0"/>
              </a:spcBef>
              <a:spcAft>
                <a:spcPts val="0"/>
              </a:spcAft>
              <a:defRPr/>
            </a:pPr>
            <a:r>
              <a:rPr lang="en-US" sz="800" kern="0" dirty="0">
                <a:latin typeface="+mn-lt"/>
              </a:rPr>
              <a:t>#98002e</a:t>
            </a:r>
          </a:p>
        </p:txBody>
      </p:sp>
      <p:sp>
        <p:nvSpPr>
          <p:cNvPr id="50" name="Rectangle 45">
            <a:extLst>
              <a:ext uri="{FF2B5EF4-FFF2-40B4-BE49-F238E27FC236}">
                <a16:creationId xmlns:a16="http://schemas.microsoft.com/office/drawing/2014/main" id="{AF68EBD6-1F22-40BA-9A9A-5FA1BB325E95}"/>
              </a:ext>
            </a:extLst>
          </p:cNvPr>
          <p:cNvSpPr>
            <a:spLocks noChangeArrowheads="1"/>
          </p:cNvSpPr>
          <p:nvPr userDrawn="1"/>
        </p:nvSpPr>
        <p:spPr bwMode="auto">
          <a:xfrm>
            <a:off x="2487085" y="5178425"/>
            <a:ext cx="1570567"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637</a:t>
            </a:r>
            <a:br>
              <a:rPr lang="en-US" sz="800" kern="0" dirty="0">
                <a:latin typeface="+mn-lt"/>
              </a:rPr>
            </a:br>
            <a:r>
              <a:rPr lang="en-US" sz="800" kern="0" dirty="0">
                <a:latin typeface="+mn-lt"/>
              </a:rPr>
              <a:t>55</a:t>
            </a:r>
            <a:r>
              <a:rPr lang="en-US" sz="800" kern="0" dirty="0"/>
              <a:t> / 0 / 9 / 0</a:t>
            </a:r>
            <a:endParaRPr lang="en-US" sz="800" kern="0" dirty="0">
              <a:latin typeface="+mn-lt"/>
            </a:endParaRPr>
          </a:p>
          <a:p>
            <a:pPr fontAlgn="auto">
              <a:spcBef>
                <a:spcPts val="0"/>
              </a:spcBef>
              <a:spcAft>
                <a:spcPts val="0"/>
              </a:spcAft>
              <a:defRPr/>
            </a:pPr>
            <a:r>
              <a:rPr lang="en-US" sz="800" kern="0" dirty="0">
                <a:latin typeface="+mn-lt"/>
              </a:rPr>
              <a:t>#62cae3</a:t>
            </a:r>
          </a:p>
        </p:txBody>
      </p:sp>
      <p:sp>
        <p:nvSpPr>
          <p:cNvPr id="51" name="Rectangle 45">
            <a:extLst>
              <a:ext uri="{FF2B5EF4-FFF2-40B4-BE49-F238E27FC236}">
                <a16:creationId xmlns:a16="http://schemas.microsoft.com/office/drawing/2014/main" id="{D95CDE05-60F1-459D-BDD8-67776A666444}"/>
              </a:ext>
            </a:extLst>
          </p:cNvPr>
          <p:cNvSpPr>
            <a:spLocks noChangeArrowheads="1"/>
          </p:cNvSpPr>
          <p:nvPr userDrawn="1"/>
        </p:nvSpPr>
        <p:spPr bwMode="auto">
          <a:xfrm>
            <a:off x="10333567" y="2433638"/>
            <a:ext cx="1176867"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184 - 50%</a:t>
            </a:r>
            <a:br>
              <a:rPr lang="en-US" sz="700" kern="0" dirty="0">
                <a:latin typeface="+mn-lt"/>
              </a:rPr>
            </a:br>
            <a:r>
              <a:rPr lang="en-US" sz="700" kern="0" dirty="0">
                <a:latin typeface="+mn-lt"/>
              </a:rPr>
              <a:t>0 / 40 / 18 / 0</a:t>
            </a:r>
          </a:p>
          <a:p>
            <a:pPr fontAlgn="auto">
              <a:spcBef>
                <a:spcPts val="0"/>
              </a:spcBef>
              <a:spcAft>
                <a:spcPts val="0"/>
              </a:spcAft>
              <a:defRPr/>
            </a:pPr>
            <a:r>
              <a:rPr lang="en-US" sz="700" kern="0" dirty="0">
                <a:latin typeface="+mn-lt"/>
              </a:rPr>
              <a:t># f7abb0</a:t>
            </a:r>
          </a:p>
        </p:txBody>
      </p:sp>
      <p:sp>
        <p:nvSpPr>
          <p:cNvPr id="52" name="Rectangle 45">
            <a:extLst>
              <a:ext uri="{FF2B5EF4-FFF2-40B4-BE49-F238E27FC236}">
                <a16:creationId xmlns:a16="http://schemas.microsoft.com/office/drawing/2014/main" id="{C4D94197-16A3-4C49-9D07-652AC6FEB2BF}"/>
              </a:ext>
            </a:extLst>
          </p:cNvPr>
          <p:cNvSpPr>
            <a:spLocks noChangeArrowheads="1"/>
          </p:cNvSpPr>
          <p:nvPr userDrawn="1"/>
        </p:nvSpPr>
        <p:spPr bwMode="auto">
          <a:xfrm>
            <a:off x="8858251" y="2433638"/>
            <a:ext cx="1174749"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184</a:t>
            </a:r>
            <a:br>
              <a:rPr lang="en-US" sz="700" kern="0" dirty="0">
                <a:latin typeface="+mn-lt"/>
              </a:rPr>
            </a:br>
            <a:r>
              <a:rPr lang="en-US" sz="700" kern="0" dirty="0">
                <a:latin typeface="+mn-lt"/>
              </a:rPr>
              <a:t>0 / 80 / 33 / 0</a:t>
            </a:r>
          </a:p>
          <a:p>
            <a:pPr fontAlgn="auto">
              <a:spcBef>
                <a:spcPts val="0"/>
              </a:spcBef>
              <a:spcAft>
                <a:spcPts val="0"/>
              </a:spcAft>
              <a:defRPr/>
            </a:pPr>
            <a:r>
              <a:rPr lang="en-US" sz="700" kern="0" dirty="0">
                <a:latin typeface="+mn-lt"/>
              </a:rPr>
              <a:t># f85a7a</a:t>
            </a:r>
          </a:p>
        </p:txBody>
      </p:sp>
      <p:sp>
        <p:nvSpPr>
          <p:cNvPr id="53" name="Rectangle 45">
            <a:extLst>
              <a:ext uri="{FF2B5EF4-FFF2-40B4-BE49-F238E27FC236}">
                <a16:creationId xmlns:a16="http://schemas.microsoft.com/office/drawing/2014/main" id="{7877A71E-9CCD-4D37-8082-CF64C521C2CF}"/>
              </a:ext>
            </a:extLst>
          </p:cNvPr>
          <p:cNvSpPr>
            <a:spLocks noChangeArrowheads="1"/>
          </p:cNvSpPr>
          <p:nvPr userDrawn="1"/>
        </p:nvSpPr>
        <p:spPr bwMode="auto">
          <a:xfrm>
            <a:off x="7429501" y="2433638"/>
            <a:ext cx="1174751"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solidFill>
                  <a:srgbClr val="685040"/>
                </a:solidFill>
              </a:rPr>
              <a:t>PSM 129 – 50%</a:t>
            </a:r>
            <a:br>
              <a:rPr lang="en-US" sz="700" kern="0" dirty="0">
                <a:solidFill>
                  <a:srgbClr val="685040"/>
                </a:solidFill>
                <a:latin typeface="+mn-lt"/>
              </a:rPr>
            </a:br>
            <a:r>
              <a:rPr lang="en-US" sz="700" kern="0" dirty="0">
                <a:solidFill>
                  <a:srgbClr val="685040"/>
                </a:solidFill>
                <a:latin typeface="+mn-lt"/>
              </a:rPr>
              <a:t>0 / 8 / 48 / 0</a:t>
            </a:r>
          </a:p>
          <a:p>
            <a:pPr fontAlgn="auto">
              <a:spcBef>
                <a:spcPts val="0"/>
              </a:spcBef>
              <a:spcAft>
                <a:spcPts val="0"/>
              </a:spcAft>
              <a:defRPr/>
            </a:pPr>
            <a:r>
              <a:rPr lang="en-US" sz="700" kern="0" dirty="0">
                <a:solidFill>
                  <a:srgbClr val="685040"/>
                </a:solidFill>
                <a:latin typeface="+mn-lt"/>
              </a:rPr>
              <a:t>#ffe39c</a:t>
            </a:r>
          </a:p>
        </p:txBody>
      </p:sp>
      <p:sp>
        <p:nvSpPr>
          <p:cNvPr id="54" name="Rectangle 45">
            <a:extLst>
              <a:ext uri="{FF2B5EF4-FFF2-40B4-BE49-F238E27FC236}">
                <a16:creationId xmlns:a16="http://schemas.microsoft.com/office/drawing/2014/main" id="{AD0F98C5-6F63-4E21-A549-AB55CFBBE5AC}"/>
              </a:ext>
            </a:extLst>
          </p:cNvPr>
          <p:cNvSpPr>
            <a:spLocks noChangeArrowheads="1"/>
          </p:cNvSpPr>
          <p:nvPr userDrawn="1"/>
        </p:nvSpPr>
        <p:spPr bwMode="auto">
          <a:xfrm>
            <a:off x="5962651" y="2433638"/>
            <a:ext cx="1176867"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solidFill>
                  <a:srgbClr val="685040"/>
                </a:solidFill>
              </a:rPr>
              <a:t>PSM 129</a:t>
            </a:r>
            <a:br>
              <a:rPr lang="en-US" sz="700" kern="0" dirty="0">
                <a:solidFill>
                  <a:srgbClr val="685040"/>
                </a:solidFill>
                <a:latin typeface="+mn-lt"/>
              </a:rPr>
            </a:br>
            <a:r>
              <a:rPr lang="en-US" sz="700" kern="0" dirty="0">
                <a:solidFill>
                  <a:srgbClr val="685040"/>
                </a:solidFill>
                <a:latin typeface="+mn-lt"/>
              </a:rPr>
              <a:t>0 / 16 / 77 / 0</a:t>
            </a:r>
          </a:p>
          <a:p>
            <a:pPr fontAlgn="auto">
              <a:spcBef>
                <a:spcPts val="0"/>
              </a:spcBef>
              <a:spcAft>
                <a:spcPts val="0"/>
              </a:spcAft>
              <a:defRPr/>
            </a:pPr>
            <a:r>
              <a:rPr lang="en-US" sz="700" kern="0" dirty="0">
                <a:solidFill>
                  <a:srgbClr val="685040"/>
                </a:solidFill>
                <a:latin typeface="+mn-lt"/>
              </a:rPr>
              <a:t># ffd457</a:t>
            </a:r>
          </a:p>
        </p:txBody>
      </p:sp>
      <p:sp>
        <p:nvSpPr>
          <p:cNvPr id="55" name="Rectangle 45">
            <a:extLst>
              <a:ext uri="{FF2B5EF4-FFF2-40B4-BE49-F238E27FC236}">
                <a16:creationId xmlns:a16="http://schemas.microsoft.com/office/drawing/2014/main" id="{9078DC65-C06C-450D-A679-166A09C64B2D}"/>
              </a:ext>
            </a:extLst>
          </p:cNvPr>
          <p:cNvSpPr>
            <a:spLocks noChangeArrowheads="1"/>
          </p:cNvSpPr>
          <p:nvPr userDrawn="1"/>
        </p:nvSpPr>
        <p:spPr bwMode="auto">
          <a:xfrm>
            <a:off x="4476751" y="2433638"/>
            <a:ext cx="1174749"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a:t>
            </a:r>
            <a:r>
              <a:rPr lang="ru-RU" sz="700" dirty="0"/>
              <a:t> 411 – 50%</a:t>
            </a:r>
            <a:br>
              <a:rPr lang="en-US" sz="700" kern="0" dirty="0">
                <a:latin typeface="+mn-lt"/>
              </a:rPr>
            </a:br>
            <a:r>
              <a:rPr lang="en-US" sz="700" kern="0" dirty="0">
                <a:latin typeface="+mn-lt"/>
              </a:rPr>
              <a:t>0 / 1</a:t>
            </a:r>
            <a:r>
              <a:rPr lang="ru-RU" sz="700" kern="0" dirty="0">
                <a:latin typeface="+mn-lt"/>
              </a:rPr>
              <a:t>3</a:t>
            </a:r>
            <a:r>
              <a:rPr lang="en-US" sz="700" kern="0" dirty="0">
                <a:latin typeface="+mn-lt"/>
              </a:rPr>
              <a:t> / </a:t>
            </a:r>
            <a:r>
              <a:rPr lang="ru-RU" sz="700" kern="0" dirty="0">
                <a:latin typeface="+mn-lt"/>
              </a:rPr>
              <a:t>18</a:t>
            </a:r>
            <a:r>
              <a:rPr lang="en-US" sz="700" kern="0" dirty="0">
                <a:latin typeface="+mn-lt"/>
              </a:rPr>
              <a:t> / </a:t>
            </a:r>
            <a:r>
              <a:rPr lang="ru-RU" sz="700" kern="0" dirty="0">
                <a:latin typeface="+mn-lt"/>
              </a:rPr>
              <a:t>36</a:t>
            </a:r>
            <a:endParaRPr lang="en-US" sz="700" kern="0" dirty="0">
              <a:latin typeface="+mn-lt"/>
            </a:endParaRPr>
          </a:p>
          <a:p>
            <a:pPr fontAlgn="auto">
              <a:spcBef>
                <a:spcPts val="0"/>
              </a:spcBef>
              <a:spcAft>
                <a:spcPts val="0"/>
              </a:spcAft>
              <a:defRPr/>
            </a:pPr>
            <a:r>
              <a:rPr lang="en-US" sz="700" kern="0" dirty="0">
                <a:latin typeface="+mn-lt"/>
              </a:rPr>
              <a:t># b09d90</a:t>
            </a:r>
          </a:p>
        </p:txBody>
      </p:sp>
      <p:sp>
        <p:nvSpPr>
          <p:cNvPr id="56" name="Rectangle 45">
            <a:extLst>
              <a:ext uri="{FF2B5EF4-FFF2-40B4-BE49-F238E27FC236}">
                <a16:creationId xmlns:a16="http://schemas.microsoft.com/office/drawing/2014/main" id="{BD6C1CBA-F38D-45A5-A87B-0EB967E1D5B0}"/>
              </a:ext>
            </a:extLst>
          </p:cNvPr>
          <p:cNvSpPr>
            <a:spLocks noChangeArrowheads="1"/>
          </p:cNvSpPr>
          <p:nvPr userDrawn="1"/>
        </p:nvSpPr>
        <p:spPr bwMode="auto">
          <a:xfrm>
            <a:off x="391584" y="4286250"/>
            <a:ext cx="1572683"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latin typeface="+mn-lt"/>
              </a:rPr>
            </a:br>
            <a:r>
              <a:rPr lang="en-US" sz="800" kern="0" dirty="0">
                <a:latin typeface="+mn-lt"/>
              </a:rPr>
              <a:t>0 / 1</a:t>
            </a:r>
            <a:r>
              <a:rPr lang="ru-RU" sz="800" kern="0" dirty="0">
                <a:latin typeface="+mn-lt"/>
              </a:rPr>
              <a:t>5</a:t>
            </a:r>
            <a:r>
              <a:rPr lang="en-US" sz="800" kern="0" dirty="0">
                <a:latin typeface="+mn-lt"/>
              </a:rPr>
              <a:t> / </a:t>
            </a:r>
            <a:r>
              <a:rPr lang="ru-RU" sz="800" kern="0" dirty="0">
                <a:latin typeface="+mn-lt"/>
              </a:rPr>
              <a:t>99</a:t>
            </a:r>
            <a:r>
              <a:rPr lang="en-US" sz="800" kern="0" dirty="0">
                <a:latin typeface="+mn-lt"/>
              </a:rPr>
              <a:t> / </a:t>
            </a:r>
            <a:r>
              <a:rPr lang="ru-RU" sz="800" kern="0" dirty="0">
                <a:latin typeface="+mn-lt"/>
              </a:rPr>
              <a:t>1</a:t>
            </a:r>
            <a:endParaRPr lang="en-US" sz="800" kern="0" dirty="0">
              <a:latin typeface="+mn-lt"/>
            </a:endParaRPr>
          </a:p>
          <a:p>
            <a:pPr fontAlgn="auto">
              <a:spcBef>
                <a:spcPts val="0"/>
              </a:spcBef>
              <a:spcAft>
                <a:spcPts val="0"/>
              </a:spcAft>
              <a:defRPr/>
            </a:pPr>
            <a:r>
              <a:rPr lang="en-US" sz="800" kern="0" dirty="0">
                <a:latin typeface="+mn-lt"/>
              </a:rPr>
              <a:t>#d1108c</a:t>
            </a:r>
          </a:p>
        </p:txBody>
      </p:sp>
      <p:sp>
        <p:nvSpPr>
          <p:cNvPr id="57" name="Rectangle 45">
            <a:extLst>
              <a:ext uri="{FF2B5EF4-FFF2-40B4-BE49-F238E27FC236}">
                <a16:creationId xmlns:a16="http://schemas.microsoft.com/office/drawing/2014/main" id="{2041F22E-A079-42F4-9F32-7E10F58CEF70}"/>
              </a:ext>
            </a:extLst>
          </p:cNvPr>
          <p:cNvSpPr>
            <a:spLocks noChangeArrowheads="1"/>
          </p:cNvSpPr>
          <p:nvPr userDrawn="1"/>
        </p:nvSpPr>
        <p:spPr bwMode="auto">
          <a:xfrm>
            <a:off x="391584" y="3357564"/>
            <a:ext cx="1572683"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latin typeface="+mn-lt"/>
              </a:rPr>
            </a:br>
            <a:r>
              <a:rPr lang="en-US" sz="800" kern="0" dirty="0">
                <a:latin typeface="+mn-lt"/>
              </a:rPr>
              <a:t>0 / </a:t>
            </a:r>
            <a:r>
              <a:rPr lang="ru-RU" sz="800" kern="0" dirty="0">
                <a:latin typeface="+mn-lt"/>
              </a:rPr>
              <a:t>4</a:t>
            </a:r>
            <a:r>
              <a:rPr lang="en-US" sz="800" kern="0" dirty="0">
                <a:latin typeface="+mn-lt"/>
              </a:rPr>
              <a:t> / </a:t>
            </a:r>
            <a:r>
              <a:rPr lang="ru-RU" sz="800" kern="0" dirty="0">
                <a:latin typeface="+mn-lt"/>
              </a:rPr>
              <a:t>51</a:t>
            </a:r>
            <a:r>
              <a:rPr lang="en-US" sz="800" kern="0" dirty="0">
                <a:latin typeface="+mn-lt"/>
              </a:rPr>
              <a:t> / </a:t>
            </a:r>
            <a:r>
              <a:rPr lang="ru-RU" sz="800" kern="0" dirty="0">
                <a:latin typeface="+mn-lt"/>
              </a:rPr>
              <a:t>99</a:t>
            </a:r>
            <a:endParaRPr lang="en-US" sz="800" kern="0" dirty="0">
              <a:latin typeface="+mn-lt"/>
            </a:endParaRPr>
          </a:p>
          <a:p>
            <a:pPr fontAlgn="auto">
              <a:spcBef>
                <a:spcPts val="0"/>
              </a:spcBef>
              <a:spcAft>
                <a:spcPts val="0"/>
              </a:spcAft>
              <a:defRPr/>
            </a:pPr>
            <a:r>
              <a:rPr lang="en-US" sz="800" kern="0" dirty="0">
                <a:latin typeface="+mn-lt"/>
              </a:rPr>
              <a:t>#ee9024</a:t>
            </a:r>
          </a:p>
        </p:txBody>
      </p:sp>
      <p:sp>
        <p:nvSpPr>
          <p:cNvPr id="58" name="Rectangle 45">
            <a:extLst>
              <a:ext uri="{FF2B5EF4-FFF2-40B4-BE49-F238E27FC236}">
                <a16:creationId xmlns:a16="http://schemas.microsoft.com/office/drawing/2014/main" id="{FA114454-27F3-4A31-AEE2-9D55121A1603}"/>
              </a:ext>
            </a:extLst>
          </p:cNvPr>
          <p:cNvSpPr>
            <a:spLocks noChangeArrowheads="1"/>
          </p:cNvSpPr>
          <p:nvPr userDrawn="1"/>
        </p:nvSpPr>
        <p:spPr bwMode="auto">
          <a:xfrm>
            <a:off x="2476501" y="3357564"/>
            <a:ext cx="1570567"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solidFill>
                  <a:srgbClr val="685040"/>
                </a:solidFill>
                <a:latin typeface="+mn-lt"/>
              </a:rPr>
            </a:br>
            <a:r>
              <a:rPr lang="ru-RU" sz="800" kern="0" dirty="0">
                <a:solidFill>
                  <a:srgbClr val="685040"/>
                </a:solidFill>
                <a:latin typeface="+mn-lt"/>
              </a:rPr>
              <a:t>6</a:t>
            </a:r>
            <a:r>
              <a:rPr lang="en-US" sz="800" kern="0" dirty="0">
                <a:solidFill>
                  <a:srgbClr val="685040"/>
                </a:solidFill>
                <a:latin typeface="+mn-lt"/>
              </a:rPr>
              <a:t> / </a:t>
            </a:r>
            <a:r>
              <a:rPr lang="ru-RU" sz="800" kern="0" dirty="0">
                <a:solidFill>
                  <a:srgbClr val="685040"/>
                </a:solidFill>
                <a:latin typeface="+mn-lt"/>
              </a:rPr>
              <a:t>7</a:t>
            </a:r>
            <a:r>
              <a:rPr lang="en-US" sz="800" kern="0" dirty="0">
                <a:solidFill>
                  <a:srgbClr val="685040"/>
                </a:solidFill>
                <a:latin typeface="+mn-lt"/>
              </a:rPr>
              <a:t> / </a:t>
            </a:r>
            <a:r>
              <a:rPr lang="ru-RU" sz="800" kern="0" dirty="0">
                <a:solidFill>
                  <a:srgbClr val="685040"/>
                </a:solidFill>
                <a:latin typeface="+mn-lt"/>
              </a:rPr>
              <a:t>7</a:t>
            </a:r>
            <a:r>
              <a:rPr lang="en-US" sz="800" kern="0" dirty="0">
                <a:solidFill>
                  <a:srgbClr val="685040"/>
                </a:solidFill>
                <a:latin typeface="+mn-lt"/>
              </a:rPr>
              <a:t> / </a:t>
            </a:r>
            <a:r>
              <a:rPr lang="ru-RU" sz="800" kern="0" dirty="0">
                <a:solidFill>
                  <a:srgbClr val="685040"/>
                </a:solidFill>
                <a:latin typeface="+mn-lt"/>
              </a:rPr>
              <a:t>0</a:t>
            </a:r>
            <a:endParaRPr lang="en-US" sz="800" kern="0" dirty="0">
              <a:solidFill>
                <a:srgbClr val="685040"/>
              </a:solidFill>
              <a:latin typeface="+mn-lt"/>
            </a:endParaRPr>
          </a:p>
          <a:p>
            <a:pPr fontAlgn="auto">
              <a:spcBef>
                <a:spcPts val="0"/>
              </a:spcBef>
              <a:spcAft>
                <a:spcPts val="0"/>
              </a:spcAft>
              <a:defRPr/>
            </a:pPr>
            <a:r>
              <a:rPr lang="en-US" sz="800" kern="0" dirty="0">
                <a:solidFill>
                  <a:srgbClr val="685040"/>
                </a:solidFill>
                <a:latin typeface="+mn-lt"/>
              </a:rPr>
              <a:t>#eee8e5</a:t>
            </a:r>
          </a:p>
        </p:txBody>
      </p:sp>
      <p:sp>
        <p:nvSpPr>
          <p:cNvPr id="59" name="Rectangle 7">
            <a:extLst>
              <a:ext uri="{FF2B5EF4-FFF2-40B4-BE49-F238E27FC236}">
                <a16:creationId xmlns:a16="http://schemas.microsoft.com/office/drawing/2014/main" id="{41E03197-A200-4CEA-AFA5-FFA4C9253CF5}"/>
              </a:ext>
            </a:extLst>
          </p:cNvPr>
          <p:cNvSpPr/>
          <p:nvPr userDrawn="1"/>
        </p:nvSpPr>
        <p:spPr>
          <a:xfrm>
            <a:off x="0" y="349251"/>
            <a:ext cx="383117" cy="9747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0" name="Rectangle 7">
            <a:extLst>
              <a:ext uri="{FF2B5EF4-FFF2-40B4-BE49-F238E27FC236}">
                <a16:creationId xmlns:a16="http://schemas.microsoft.com/office/drawing/2014/main" id="{B7474E74-4186-4AF0-9662-220BB713B594}"/>
              </a:ext>
            </a:extLst>
          </p:cNvPr>
          <p:cNvSpPr/>
          <p:nvPr userDrawn="1"/>
        </p:nvSpPr>
        <p:spPr>
          <a:xfrm>
            <a:off x="0" y="6694488"/>
            <a:ext cx="383117" cy="163512"/>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1" name="Rectangle 7">
            <a:extLst>
              <a:ext uri="{FF2B5EF4-FFF2-40B4-BE49-F238E27FC236}">
                <a16:creationId xmlns:a16="http://schemas.microsoft.com/office/drawing/2014/main" id="{D22AA397-79E9-4BA5-9B9C-B8306B4FDA60}"/>
              </a:ext>
            </a:extLst>
          </p:cNvPr>
          <p:cNvSpPr/>
          <p:nvPr userDrawn="1"/>
        </p:nvSpPr>
        <p:spPr>
          <a:xfrm>
            <a:off x="0" y="5830888"/>
            <a:ext cx="383117" cy="296862"/>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2" name="Rectangle 7">
            <a:extLst>
              <a:ext uri="{FF2B5EF4-FFF2-40B4-BE49-F238E27FC236}">
                <a16:creationId xmlns:a16="http://schemas.microsoft.com/office/drawing/2014/main" id="{9A7E9289-DEC8-4E57-90FD-41F729EBA594}"/>
              </a:ext>
            </a:extLst>
          </p:cNvPr>
          <p:cNvSpPr/>
          <p:nvPr userDrawn="1"/>
        </p:nvSpPr>
        <p:spPr>
          <a:xfrm>
            <a:off x="0" y="1809751"/>
            <a:ext cx="383117" cy="4921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3" name="Rectangle 7">
            <a:extLst>
              <a:ext uri="{FF2B5EF4-FFF2-40B4-BE49-F238E27FC236}">
                <a16:creationId xmlns:a16="http://schemas.microsoft.com/office/drawing/2014/main" id="{8528F0BF-8612-4050-B658-AEBE32BBA119}"/>
              </a:ext>
            </a:extLst>
          </p:cNvPr>
          <p:cNvSpPr/>
          <p:nvPr userDrawn="1"/>
        </p:nvSpPr>
        <p:spPr>
          <a:xfrm>
            <a:off x="4036484"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4" name="Rectangle 7">
            <a:extLst>
              <a:ext uri="{FF2B5EF4-FFF2-40B4-BE49-F238E27FC236}">
                <a16:creationId xmlns:a16="http://schemas.microsoft.com/office/drawing/2014/main" id="{017C43B8-927E-4ACC-83CD-E57A6A6AE9AC}"/>
              </a:ext>
            </a:extLst>
          </p:cNvPr>
          <p:cNvSpPr/>
          <p:nvPr userDrawn="1"/>
        </p:nvSpPr>
        <p:spPr>
          <a:xfrm>
            <a:off x="5977467"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5" name="Rectangle 7">
            <a:extLst>
              <a:ext uri="{FF2B5EF4-FFF2-40B4-BE49-F238E27FC236}">
                <a16:creationId xmlns:a16="http://schemas.microsoft.com/office/drawing/2014/main" id="{17E37714-5BFB-497B-80E8-CBE3E91CC198}"/>
              </a:ext>
            </a:extLst>
          </p:cNvPr>
          <p:cNvSpPr/>
          <p:nvPr userDrawn="1"/>
        </p:nvSpPr>
        <p:spPr>
          <a:xfrm>
            <a:off x="7914218"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6" name="Rectangle 7">
            <a:extLst>
              <a:ext uri="{FF2B5EF4-FFF2-40B4-BE49-F238E27FC236}">
                <a16:creationId xmlns:a16="http://schemas.microsoft.com/office/drawing/2014/main" id="{E6F14FA8-66B8-48E2-A109-9951822A6834}"/>
              </a:ext>
            </a:extLst>
          </p:cNvPr>
          <p:cNvSpPr/>
          <p:nvPr userDrawn="1"/>
        </p:nvSpPr>
        <p:spPr>
          <a:xfrm>
            <a:off x="11815234" y="349251"/>
            <a:ext cx="383117" cy="9747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7" name="Rectangle 11">
            <a:extLst>
              <a:ext uri="{FF2B5EF4-FFF2-40B4-BE49-F238E27FC236}">
                <a16:creationId xmlns:a16="http://schemas.microsoft.com/office/drawing/2014/main" id="{D1003BC7-DCAF-4A14-A005-1ED0C5039CB0}"/>
              </a:ext>
            </a:extLst>
          </p:cNvPr>
          <p:cNvSpPr>
            <a:spLocks noChangeArrowheads="1"/>
          </p:cNvSpPr>
          <p:nvPr userDrawn="1"/>
        </p:nvSpPr>
        <p:spPr bwMode="auto">
          <a:xfrm>
            <a:off x="4474634" y="3960813"/>
            <a:ext cx="1208617" cy="349250"/>
          </a:xfrm>
          <a:prstGeom prst="rect">
            <a:avLst/>
          </a:prstGeom>
          <a:solidFill>
            <a:srgbClr val="7BC3BB"/>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68" name="Rectangle 12">
            <a:extLst>
              <a:ext uri="{FF2B5EF4-FFF2-40B4-BE49-F238E27FC236}">
                <a16:creationId xmlns:a16="http://schemas.microsoft.com/office/drawing/2014/main" id="{B06548BA-B391-4DE3-8CF8-01D24414D777}"/>
              </a:ext>
            </a:extLst>
          </p:cNvPr>
          <p:cNvSpPr>
            <a:spLocks noChangeArrowheads="1"/>
          </p:cNvSpPr>
          <p:nvPr userDrawn="1"/>
        </p:nvSpPr>
        <p:spPr bwMode="auto">
          <a:xfrm>
            <a:off x="5949951" y="3960813"/>
            <a:ext cx="1208616" cy="349250"/>
          </a:xfrm>
          <a:prstGeom prst="rect">
            <a:avLst/>
          </a:prstGeom>
          <a:solidFill>
            <a:srgbClr val="96D8E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69" name="Rectangle 13">
            <a:extLst>
              <a:ext uri="{FF2B5EF4-FFF2-40B4-BE49-F238E27FC236}">
                <a16:creationId xmlns:a16="http://schemas.microsoft.com/office/drawing/2014/main" id="{2A500881-283D-462B-B575-383DCE08675D}"/>
              </a:ext>
            </a:extLst>
          </p:cNvPr>
          <p:cNvSpPr>
            <a:spLocks noChangeArrowheads="1"/>
          </p:cNvSpPr>
          <p:nvPr userDrawn="1"/>
        </p:nvSpPr>
        <p:spPr bwMode="auto">
          <a:xfrm>
            <a:off x="7401985" y="3960813"/>
            <a:ext cx="1206500" cy="349250"/>
          </a:xfrm>
          <a:prstGeom prst="rect">
            <a:avLst/>
          </a:prstGeom>
          <a:solidFill>
            <a:srgbClr val="F4AE63"/>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0" name="Rectangle 14">
            <a:extLst>
              <a:ext uri="{FF2B5EF4-FFF2-40B4-BE49-F238E27FC236}">
                <a16:creationId xmlns:a16="http://schemas.microsoft.com/office/drawing/2014/main" id="{7596F5D9-5A6F-4646-B550-92AE84E561FC}"/>
              </a:ext>
            </a:extLst>
          </p:cNvPr>
          <p:cNvSpPr>
            <a:spLocks noChangeArrowheads="1"/>
          </p:cNvSpPr>
          <p:nvPr userDrawn="1"/>
        </p:nvSpPr>
        <p:spPr bwMode="auto">
          <a:xfrm>
            <a:off x="10333567" y="3960813"/>
            <a:ext cx="1206500" cy="349250"/>
          </a:xfrm>
          <a:prstGeom prst="rect">
            <a:avLst/>
          </a:prstGeom>
          <a:solidFill>
            <a:srgbClr val="D96FA9"/>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1" name="Rectangle 17">
            <a:extLst>
              <a:ext uri="{FF2B5EF4-FFF2-40B4-BE49-F238E27FC236}">
                <a16:creationId xmlns:a16="http://schemas.microsoft.com/office/drawing/2014/main" id="{2DCD957D-0D86-41EA-BC06-7BDFD2D23A77}"/>
              </a:ext>
            </a:extLst>
          </p:cNvPr>
          <p:cNvSpPr>
            <a:spLocks noChangeArrowheads="1"/>
          </p:cNvSpPr>
          <p:nvPr userDrawn="1"/>
        </p:nvSpPr>
        <p:spPr bwMode="auto">
          <a:xfrm>
            <a:off x="4474634" y="4706938"/>
            <a:ext cx="1208617" cy="347662"/>
          </a:xfrm>
          <a:prstGeom prst="rect">
            <a:avLst/>
          </a:prstGeom>
          <a:solidFill>
            <a:srgbClr val="A0D1CB"/>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2" name="Rectangle 18">
            <a:extLst>
              <a:ext uri="{FF2B5EF4-FFF2-40B4-BE49-F238E27FC236}">
                <a16:creationId xmlns:a16="http://schemas.microsoft.com/office/drawing/2014/main" id="{08E87969-47D0-4B72-A9C0-8485A73E9224}"/>
              </a:ext>
            </a:extLst>
          </p:cNvPr>
          <p:cNvSpPr>
            <a:spLocks noChangeArrowheads="1"/>
          </p:cNvSpPr>
          <p:nvPr userDrawn="1"/>
        </p:nvSpPr>
        <p:spPr bwMode="auto">
          <a:xfrm>
            <a:off x="5949951" y="4706938"/>
            <a:ext cx="1208616" cy="347662"/>
          </a:xfrm>
          <a:prstGeom prst="rect">
            <a:avLst/>
          </a:prstGeom>
          <a:solidFill>
            <a:srgbClr val="B4E2E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3" name="Rectangle 19">
            <a:extLst>
              <a:ext uri="{FF2B5EF4-FFF2-40B4-BE49-F238E27FC236}">
                <a16:creationId xmlns:a16="http://schemas.microsoft.com/office/drawing/2014/main" id="{BBF9AD1B-0464-47DE-B8E5-5C5566BF4F4C}"/>
              </a:ext>
            </a:extLst>
          </p:cNvPr>
          <p:cNvSpPr>
            <a:spLocks noChangeArrowheads="1"/>
          </p:cNvSpPr>
          <p:nvPr userDrawn="1"/>
        </p:nvSpPr>
        <p:spPr bwMode="auto">
          <a:xfrm>
            <a:off x="7401985" y="4706938"/>
            <a:ext cx="1206500" cy="347662"/>
          </a:xfrm>
          <a:prstGeom prst="rect">
            <a:avLst/>
          </a:prstGeom>
          <a:solidFill>
            <a:srgbClr val="F6C38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4" name="Rectangle 20">
            <a:extLst>
              <a:ext uri="{FF2B5EF4-FFF2-40B4-BE49-F238E27FC236}">
                <a16:creationId xmlns:a16="http://schemas.microsoft.com/office/drawing/2014/main" id="{8BFF614D-41EC-42D7-857B-29D68B3A4496}"/>
              </a:ext>
            </a:extLst>
          </p:cNvPr>
          <p:cNvSpPr>
            <a:spLocks noChangeArrowheads="1"/>
          </p:cNvSpPr>
          <p:nvPr userDrawn="1"/>
        </p:nvSpPr>
        <p:spPr bwMode="auto">
          <a:xfrm>
            <a:off x="10333567" y="4706938"/>
            <a:ext cx="1206500" cy="347662"/>
          </a:xfrm>
          <a:prstGeom prst="rect">
            <a:avLst/>
          </a:prstGeom>
          <a:solidFill>
            <a:srgbClr val="E295B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5" name="Rectangle 23">
            <a:extLst>
              <a:ext uri="{FF2B5EF4-FFF2-40B4-BE49-F238E27FC236}">
                <a16:creationId xmlns:a16="http://schemas.microsoft.com/office/drawing/2014/main" id="{A123B3D4-21A9-47CD-8BA8-AA5C52F25095}"/>
              </a:ext>
            </a:extLst>
          </p:cNvPr>
          <p:cNvSpPr>
            <a:spLocks noChangeArrowheads="1"/>
          </p:cNvSpPr>
          <p:nvPr userDrawn="1"/>
        </p:nvSpPr>
        <p:spPr bwMode="auto">
          <a:xfrm>
            <a:off x="4474634" y="5427663"/>
            <a:ext cx="1208617" cy="349250"/>
          </a:xfrm>
          <a:prstGeom prst="rect">
            <a:avLst/>
          </a:prstGeom>
          <a:solidFill>
            <a:srgbClr val="CEE5E2"/>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6" name="Rectangle 24">
            <a:extLst>
              <a:ext uri="{FF2B5EF4-FFF2-40B4-BE49-F238E27FC236}">
                <a16:creationId xmlns:a16="http://schemas.microsoft.com/office/drawing/2014/main" id="{2601205E-45B4-486B-ADFB-7BA6681CB4A5}"/>
              </a:ext>
            </a:extLst>
          </p:cNvPr>
          <p:cNvSpPr>
            <a:spLocks noChangeArrowheads="1"/>
          </p:cNvSpPr>
          <p:nvPr userDrawn="1"/>
        </p:nvSpPr>
        <p:spPr bwMode="auto">
          <a:xfrm>
            <a:off x="5949951" y="5424488"/>
            <a:ext cx="1208616" cy="347662"/>
          </a:xfrm>
          <a:prstGeom prst="rect">
            <a:avLst/>
          </a:prstGeom>
          <a:solidFill>
            <a:srgbClr val="D8F0F5"/>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7" name="Rectangle 25">
            <a:extLst>
              <a:ext uri="{FF2B5EF4-FFF2-40B4-BE49-F238E27FC236}">
                <a16:creationId xmlns:a16="http://schemas.microsoft.com/office/drawing/2014/main" id="{12AE9E00-C1E8-4A15-8C67-C5326A97E55E}"/>
              </a:ext>
            </a:extLst>
          </p:cNvPr>
          <p:cNvSpPr>
            <a:spLocks noChangeArrowheads="1"/>
          </p:cNvSpPr>
          <p:nvPr userDrawn="1"/>
        </p:nvSpPr>
        <p:spPr bwMode="auto">
          <a:xfrm>
            <a:off x="7401985" y="5424488"/>
            <a:ext cx="1206500" cy="347662"/>
          </a:xfrm>
          <a:prstGeom prst="rect">
            <a:avLst/>
          </a:prstGeom>
          <a:solidFill>
            <a:srgbClr val="FBDEB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8" name="Rectangle 26">
            <a:extLst>
              <a:ext uri="{FF2B5EF4-FFF2-40B4-BE49-F238E27FC236}">
                <a16:creationId xmlns:a16="http://schemas.microsoft.com/office/drawing/2014/main" id="{183B89FB-A834-44BD-AC7C-DD559B0D51AF}"/>
              </a:ext>
            </a:extLst>
          </p:cNvPr>
          <p:cNvSpPr>
            <a:spLocks noChangeArrowheads="1"/>
          </p:cNvSpPr>
          <p:nvPr userDrawn="1"/>
        </p:nvSpPr>
        <p:spPr bwMode="auto">
          <a:xfrm>
            <a:off x="10333567" y="5424488"/>
            <a:ext cx="1206500" cy="347662"/>
          </a:xfrm>
          <a:prstGeom prst="rect">
            <a:avLst/>
          </a:prstGeom>
          <a:solidFill>
            <a:srgbClr val="EDC8DE"/>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9" name="Rectangle 14">
            <a:extLst>
              <a:ext uri="{FF2B5EF4-FFF2-40B4-BE49-F238E27FC236}">
                <a16:creationId xmlns:a16="http://schemas.microsoft.com/office/drawing/2014/main" id="{1BB3D1E3-BC6C-4ED9-82A3-62B15B54D211}"/>
              </a:ext>
            </a:extLst>
          </p:cNvPr>
          <p:cNvSpPr>
            <a:spLocks noChangeArrowheads="1"/>
          </p:cNvSpPr>
          <p:nvPr userDrawn="1"/>
        </p:nvSpPr>
        <p:spPr bwMode="auto">
          <a:xfrm>
            <a:off x="8875185" y="3960813"/>
            <a:ext cx="1206500" cy="349250"/>
          </a:xfrm>
          <a:prstGeom prst="rect">
            <a:avLst/>
          </a:prstGeom>
          <a:solidFill>
            <a:srgbClr val="B05C59"/>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0" name="Rectangle 20">
            <a:extLst>
              <a:ext uri="{FF2B5EF4-FFF2-40B4-BE49-F238E27FC236}">
                <a16:creationId xmlns:a16="http://schemas.microsoft.com/office/drawing/2014/main" id="{E179C1C8-E7A6-4BD2-B4F5-DBFB58EC7BB7}"/>
              </a:ext>
            </a:extLst>
          </p:cNvPr>
          <p:cNvSpPr>
            <a:spLocks noChangeArrowheads="1"/>
          </p:cNvSpPr>
          <p:nvPr userDrawn="1"/>
        </p:nvSpPr>
        <p:spPr bwMode="auto">
          <a:xfrm>
            <a:off x="8875185" y="4706938"/>
            <a:ext cx="1206500" cy="347662"/>
          </a:xfrm>
          <a:prstGeom prst="rect">
            <a:avLst/>
          </a:prstGeom>
          <a:solidFill>
            <a:srgbClr val="C2817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1" name="Rectangle 26">
            <a:extLst>
              <a:ext uri="{FF2B5EF4-FFF2-40B4-BE49-F238E27FC236}">
                <a16:creationId xmlns:a16="http://schemas.microsoft.com/office/drawing/2014/main" id="{17B9F490-6310-406D-994F-B405956C352E}"/>
              </a:ext>
            </a:extLst>
          </p:cNvPr>
          <p:cNvSpPr>
            <a:spLocks noChangeArrowheads="1"/>
          </p:cNvSpPr>
          <p:nvPr userDrawn="1"/>
        </p:nvSpPr>
        <p:spPr bwMode="auto">
          <a:xfrm>
            <a:off x="8875185" y="5424488"/>
            <a:ext cx="1206500" cy="347662"/>
          </a:xfrm>
          <a:prstGeom prst="rect">
            <a:avLst/>
          </a:prstGeom>
          <a:solidFill>
            <a:srgbClr val="DBB8B2"/>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2" name="Rectangle 33">
            <a:extLst>
              <a:ext uri="{FF2B5EF4-FFF2-40B4-BE49-F238E27FC236}">
                <a16:creationId xmlns:a16="http://schemas.microsoft.com/office/drawing/2014/main" id="{D9845259-5909-43F2-8AEA-C166EB368DD3}"/>
              </a:ext>
            </a:extLst>
          </p:cNvPr>
          <p:cNvSpPr>
            <a:spLocks noChangeArrowheads="1"/>
          </p:cNvSpPr>
          <p:nvPr userDrawn="1"/>
        </p:nvSpPr>
        <p:spPr bwMode="auto">
          <a:xfrm>
            <a:off x="4474634" y="4310064"/>
            <a:ext cx="115993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70% </a:t>
            </a:r>
            <a:r>
              <a:rPr lang="en-GB" sz="800" dirty="0">
                <a:solidFill>
                  <a:srgbClr val="685040"/>
                </a:solidFill>
              </a:rPr>
              <a:t> </a:t>
            </a:r>
            <a:br>
              <a:rPr lang="es-ES" sz="800" kern="0" dirty="0">
                <a:solidFill>
                  <a:srgbClr val="685040"/>
                </a:solidFill>
                <a:latin typeface="+mn-lt"/>
              </a:rPr>
            </a:br>
            <a:r>
              <a:rPr lang="es-ES" sz="800" kern="0" dirty="0">
                <a:solidFill>
                  <a:srgbClr val="685040"/>
                </a:solidFill>
                <a:latin typeface="+mn-lt"/>
              </a:rPr>
              <a:t>R123 G 195 B187</a:t>
            </a:r>
            <a:endParaRPr lang="en-US" sz="800" kern="0" dirty="0">
              <a:solidFill>
                <a:srgbClr val="685040"/>
              </a:solidFill>
              <a:latin typeface="+mn-lt"/>
            </a:endParaRPr>
          </a:p>
        </p:txBody>
      </p:sp>
      <p:sp>
        <p:nvSpPr>
          <p:cNvPr id="83" name="Rectangle 34">
            <a:extLst>
              <a:ext uri="{FF2B5EF4-FFF2-40B4-BE49-F238E27FC236}">
                <a16:creationId xmlns:a16="http://schemas.microsoft.com/office/drawing/2014/main" id="{CD85EF68-9F74-422B-9760-9F0C8A150F6F}"/>
              </a:ext>
            </a:extLst>
          </p:cNvPr>
          <p:cNvSpPr>
            <a:spLocks noChangeArrowheads="1"/>
          </p:cNvSpPr>
          <p:nvPr userDrawn="1"/>
        </p:nvSpPr>
        <p:spPr bwMode="auto">
          <a:xfrm>
            <a:off x="5949951" y="4310064"/>
            <a:ext cx="12424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70% </a:t>
            </a:r>
            <a:br>
              <a:rPr lang="en-US" sz="800" kern="0" dirty="0">
                <a:solidFill>
                  <a:srgbClr val="685040"/>
                </a:solidFill>
                <a:latin typeface="+mn-lt"/>
              </a:rPr>
            </a:br>
            <a:r>
              <a:rPr lang="en-US" sz="800" kern="0" dirty="0">
                <a:solidFill>
                  <a:srgbClr val="685040"/>
                </a:solidFill>
                <a:latin typeface="+mn-lt"/>
              </a:rPr>
              <a:t>R150 G216 B234</a:t>
            </a:r>
          </a:p>
        </p:txBody>
      </p:sp>
      <p:sp>
        <p:nvSpPr>
          <p:cNvPr id="84" name="Rectangle 35">
            <a:extLst>
              <a:ext uri="{FF2B5EF4-FFF2-40B4-BE49-F238E27FC236}">
                <a16:creationId xmlns:a16="http://schemas.microsoft.com/office/drawing/2014/main" id="{0C9C8F4B-0CD2-47D6-8B4F-D9D49F766CF6}"/>
              </a:ext>
            </a:extLst>
          </p:cNvPr>
          <p:cNvSpPr>
            <a:spLocks noChangeArrowheads="1"/>
          </p:cNvSpPr>
          <p:nvPr userDrawn="1"/>
        </p:nvSpPr>
        <p:spPr bwMode="auto">
          <a:xfrm>
            <a:off x="7401985" y="4310064"/>
            <a:ext cx="12551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70% </a:t>
            </a:r>
            <a:br>
              <a:rPr lang="en-US" sz="800" kern="0" dirty="0">
                <a:solidFill>
                  <a:srgbClr val="685040"/>
                </a:solidFill>
                <a:latin typeface="+mn-lt"/>
              </a:rPr>
            </a:br>
            <a:r>
              <a:rPr lang="en-US" sz="800" kern="0" dirty="0">
                <a:solidFill>
                  <a:srgbClr val="685040"/>
                </a:solidFill>
                <a:latin typeface="+mn-lt"/>
              </a:rPr>
              <a:t>R 244 G174 B99</a:t>
            </a:r>
          </a:p>
        </p:txBody>
      </p:sp>
      <p:sp>
        <p:nvSpPr>
          <p:cNvPr id="85" name="Rectangle 36">
            <a:extLst>
              <a:ext uri="{FF2B5EF4-FFF2-40B4-BE49-F238E27FC236}">
                <a16:creationId xmlns:a16="http://schemas.microsoft.com/office/drawing/2014/main" id="{74D76140-7A55-40B7-A44F-2D416288FD37}"/>
              </a:ext>
            </a:extLst>
          </p:cNvPr>
          <p:cNvSpPr>
            <a:spLocks noChangeArrowheads="1"/>
          </p:cNvSpPr>
          <p:nvPr userDrawn="1"/>
        </p:nvSpPr>
        <p:spPr bwMode="auto">
          <a:xfrm>
            <a:off x="10333567" y="4310064"/>
            <a:ext cx="1206500"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rPr>
              <a:t>70% </a:t>
            </a:r>
            <a:br>
              <a:rPr lang="en-US" sz="800" kern="0" dirty="0">
                <a:solidFill>
                  <a:srgbClr val="685040"/>
                </a:solidFill>
              </a:rPr>
            </a:br>
            <a:r>
              <a:rPr lang="en-US" sz="800" kern="0" dirty="0">
                <a:solidFill>
                  <a:srgbClr val="685040"/>
                </a:solidFill>
              </a:rPr>
              <a:t>R217 G111 B169</a:t>
            </a:r>
          </a:p>
        </p:txBody>
      </p:sp>
      <p:sp>
        <p:nvSpPr>
          <p:cNvPr id="86" name="Rectangle 37">
            <a:extLst>
              <a:ext uri="{FF2B5EF4-FFF2-40B4-BE49-F238E27FC236}">
                <a16:creationId xmlns:a16="http://schemas.microsoft.com/office/drawing/2014/main" id="{B8F1D5D1-7D9D-44A9-9390-A867A30DB715}"/>
              </a:ext>
            </a:extLst>
          </p:cNvPr>
          <p:cNvSpPr>
            <a:spLocks noChangeArrowheads="1"/>
          </p:cNvSpPr>
          <p:nvPr userDrawn="1"/>
        </p:nvSpPr>
        <p:spPr bwMode="auto">
          <a:xfrm>
            <a:off x="4474634" y="5054600"/>
            <a:ext cx="115993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50</a:t>
            </a:r>
            <a:r>
              <a:rPr lang="es-ES" sz="800" kern="0" dirty="0">
                <a:solidFill>
                  <a:srgbClr val="685040"/>
                </a:solidFill>
              </a:rPr>
              <a:t> % </a:t>
            </a:r>
            <a:br>
              <a:rPr lang="es-ES" sz="800" kern="0" dirty="0">
                <a:solidFill>
                  <a:srgbClr val="685040"/>
                </a:solidFill>
                <a:latin typeface="+mn-lt"/>
              </a:rPr>
            </a:br>
            <a:r>
              <a:rPr lang="es-ES" sz="800" kern="0" dirty="0">
                <a:solidFill>
                  <a:srgbClr val="685040"/>
                </a:solidFill>
                <a:latin typeface="+mn-lt"/>
              </a:rPr>
              <a:t>R160 G209 B203</a:t>
            </a:r>
            <a:endParaRPr lang="en-US" sz="800" kern="0" dirty="0">
              <a:solidFill>
                <a:srgbClr val="685040"/>
              </a:solidFill>
              <a:latin typeface="+mn-lt"/>
            </a:endParaRPr>
          </a:p>
        </p:txBody>
      </p:sp>
      <p:sp>
        <p:nvSpPr>
          <p:cNvPr id="87" name="Rectangle 38">
            <a:extLst>
              <a:ext uri="{FF2B5EF4-FFF2-40B4-BE49-F238E27FC236}">
                <a16:creationId xmlns:a16="http://schemas.microsoft.com/office/drawing/2014/main" id="{20B25D33-CA93-4E7C-B33B-B6BBC34ADFDD}"/>
              </a:ext>
            </a:extLst>
          </p:cNvPr>
          <p:cNvSpPr>
            <a:spLocks noChangeArrowheads="1"/>
          </p:cNvSpPr>
          <p:nvPr userDrawn="1"/>
        </p:nvSpPr>
        <p:spPr bwMode="auto">
          <a:xfrm>
            <a:off x="5949951" y="5054600"/>
            <a:ext cx="124248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R180 G226 B 239</a:t>
            </a:r>
          </a:p>
        </p:txBody>
      </p:sp>
      <p:sp>
        <p:nvSpPr>
          <p:cNvPr id="88" name="Rectangle 39">
            <a:extLst>
              <a:ext uri="{FF2B5EF4-FFF2-40B4-BE49-F238E27FC236}">
                <a16:creationId xmlns:a16="http://schemas.microsoft.com/office/drawing/2014/main" id="{FF052B5D-31EC-4CE6-BFD8-C93404B52EF6}"/>
              </a:ext>
            </a:extLst>
          </p:cNvPr>
          <p:cNvSpPr>
            <a:spLocks noChangeArrowheads="1"/>
          </p:cNvSpPr>
          <p:nvPr userDrawn="1"/>
        </p:nvSpPr>
        <p:spPr bwMode="auto">
          <a:xfrm>
            <a:off x="7401984" y="5054600"/>
            <a:ext cx="115993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R246 G195 B138</a:t>
            </a:r>
          </a:p>
        </p:txBody>
      </p:sp>
      <p:sp>
        <p:nvSpPr>
          <p:cNvPr id="89" name="Rectangle 40">
            <a:extLst>
              <a:ext uri="{FF2B5EF4-FFF2-40B4-BE49-F238E27FC236}">
                <a16:creationId xmlns:a16="http://schemas.microsoft.com/office/drawing/2014/main" id="{F8A0DD12-9491-4640-8646-CACB9E784192}"/>
              </a:ext>
            </a:extLst>
          </p:cNvPr>
          <p:cNvSpPr>
            <a:spLocks noChangeArrowheads="1"/>
          </p:cNvSpPr>
          <p:nvPr userDrawn="1"/>
        </p:nvSpPr>
        <p:spPr bwMode="auto">
          <a:xfrm>
            <a:off x="10333567" y="5054600"/>
            <a:ext cx="1206500"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R226 G149 B191</a:t>
            </a:r>
          </a:p>
        </p:txBody>
      </p:sp>
      <p:sp>
        <p:nvSpPr>
          <p:cNvPr id="90" name="Rectangle 41">
            <a:extLst>
              <a:ext uri="{FF2B5EF4-FFF2-40B4-BE49-F238E27FC236}">
                <a16:creationId xmlns:a16="http://schemas.microsoft.com/office/drawing/2014/main" id="{FCF6D2CC-B6BC-4276-A7E1-6F6653474177}"/>
              </a:ext>
            </a:extLst>
          </p:cNvPr>
          <p:cNvSpPr>
            <a:spLocks noChangeArrowheads="1"/>
          </p:cNvSpPr>
          <p:nvPr userDrawn="1"/>
        </p:nvSpPr>
        <p:spPr bwMode="auto">
          <a:xfrm>
            <a:off x="4474634" y="5776914"/>
            <a:ext cx="115993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25</a:t>
            </a:r>
            <a:r>
              <a:rPr lang="es-ES" sz="800" kern="0" dirty="0">
                <a:solidFill>
                  <a:srgbClr val="685040"/>
                </a:solidFill>
              </a:rPr>
              <a:t> % </a:t>
            </a:r>
            <a:br>
              <a:rPr lang="es-ES" sz="800" kern="0" dirty="0">
                <a:solidFill>
                  <a:srgbClr val="685040"/>
                </a:solidFill>
                <a:latin typeface="+mn-lt"/>
              </a:rPr>
            </a:br>
            <a:r>
              <a:rPr lang="es-ES" sz="800" kern="0" dirty="0">
                <a:solidFill>
                  <a:srgbClr val="685040"/>
                </a:solidFill>
                <a:latin typeface="+mn-lt"/>
              </a:rPr>
              <a:t>R206 G229 B226</a:t>
            </a:r>
            <a:endParaRPr lang="en-US" sz="800" kern="0" dirty="0">
              <a:solidFill>
                <a:srgbClr val="685040"/>
              </a:solidFill>
              <a:latin typeface="+mn-lt"/>
            </a:endParaRPr>
          </a:p>
        </p:txBody>
      </p:sp>
      <p:sp>
        <p:nvSpPr>
          <p:cNvPr id="91" name="Rectangle 42">
            <a:extLst>
              <a:ext uri="{FF2B5EF4-FFF2-40B4-BE49-F238E27FC236}">
                <a16:creationId xmlns:a16="http://schemas.microsoft.com/office/drawing/2014/main" id="{14DB10FD-C906-4A00-9647-065625CD9768}"/>
              </a:ext>
            </a:extLst>
          </p:cNvPr>
          <p:cNvSpPr>
            <a:spLocks noChangeArrowheads="1"/>
          </p:cNvSpPr>
          <p:nvPr userDrawn="1"/>
        </p:nvSpPr>
        <p:spPr bwMode="auto">
          <a:xfrm>
            <a:off x="5949951" y="5776914"/>
            <a:ext cx="124248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R216 G240 B245</a:t>
            </a:r>
          </a:p>
        </p:txBody>
      </p:sp>
      <p:sp>
        <p:nvSpPr>
          <p:cNvPr id="92" name="Rectangle 43">
            <a:extLst>
              <a:ext uri="{FF2B5EF4-FFF2-40B4-BE49-F238E27FC236}">
                <a16:creationId xmlns:a16="http://schemas.microsoft.com/office/drawing/2014/main" id="{300EBC5C-E2CE-44DF-980A-70FA23064EF3}"/>
              </a:ext>
            </a:extLst>
          </p:cNvPr>
          <p:cNvSpPr>
            <a:spLocks noChangeArrowheads="1"/>
          </p:cNvSpPr>
          <p:nvPr userDrawn="1"/>
        </p:nvSpPr>
        <p:spPr bwMode="auto">
          <a:xfrm>
            <a:off x="7401984" y="5776914"/>
            <a:ext cx="115993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R251 G222 B191</a:t>
            </a:r>
          </a:p>
        </p:txBody>
      </p:sp>
      <p:sp>
        <p:nvSpPr>
          <p:cNvPr id="93" name="Rectangle 44">
            <a:extLst>
              <a:ext uri="{FF2B5EF4-FFF2-40B4-BE49-F238E27FC236}">
                <a16:creationId xmlns:a16="http://schemas.microsoft.com/office/drawing/2014/main" id="{6DC3D0E9-6E26-4429-A502-0EC263BFA1BB}"/>
              </a:ext>
            </a:extLst>
          </p:cNvPr>
          <p:cNvSpPr>
            <a:spLocks noChangeArrowheads="1"/>
          </p:cNvSpPr>
          <p:nvPr userDrawn="1"/>
        </p:nvSpPr>
        <p:spPr bwMode="auto">
          <a:xfrm>
            <a:off x="10333567" y="5776914"/>
            <a:ext cx="1206500"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R237 G200 B222</a:t>
            </a:r>
          </a:p>
        </p:txBody>
      </p:sp>
      <p:sp>
        <p:nvSpPr>
          <p:cNvPr id="94" name="Rectangle 36">
            <a:extLst>
              <a:ext uri="{FF2B5EF4-FFF2-40B4-BE49-F238E27FC236}">
                <a16:creationId xmlns:a16="http://schemas.microsoft.com/office/drawing/2014/main" id="{1AA4BEB9-F9A3-4DAD-938C-DE3BD0B8A436}"/>
              </a:ext>
            </a:extLst>
          </p:cNvPr>
          <p:cNvSpPr>
            <a:spLocks noChangeArrowheads="1"/>
          </p:cNvSpPr>
          <p:nvPr userDrawn="1"/>
        </p:nvSpPr>
        <p:spPr bwMode="auto">
          <a:xfrm>
            <a:off x="8875185" y="4310064"/>
            <a:ext cx="1206500"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rPr>
              <a:t>70% </a:t>
            </a:r>
            <a:br>
              <a:rPr lang="en-US" sz="800" kern="0" dirty="0">
                <a:solidFill>
                  <a:srgbClr val="685040"/>
                </a:solidFill>
              </a:rPr>
            </a:br>
            <a:r>
              <a:rPr lang="en-US" sz="800" kern="0" dirty="0">
                <a:solidFill>
                  <a:srgbClr val="685040"/>
                </a:solidFill>
              </a:rPr>
              <a:t>R176 G92 B89</a:t>
            </a:r>
          </a:p>
        </p:txBody>
      </p:sp>
      <p:sp>
        <p:nvSpPr>
          <p:cNvPr id="95" name="Rectangle 40">
            <a:extLst>
              <a:ext uri="{FF2B5EF4-FFF2-40B4-BE49-F238E27FC236}">
                <a16:creationId xmlns:a16="http://schemas.microsoft.com/office/drawing/2014/main" id="{6F39F855-B228-4B96-9F8D-597C5799D546}"/>
              </a:ext>
            </a:extLst>
          </p:cNvPr>
          <p:cNvSpPr>
            <a:spLocks noChangeArrowheads="1"/>
          </p:cNvSpPr>
          <p:nvPr userDrawn="1"/>
        </p:nvSpPr>
        <p:spPr bwMode="auto">
          <a:xfrm>
            <a:off x="8875185" y="5054600"/>
            <a:ext cx="1206500"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R194 G129 B122</a:t>
            </a:r>
          </a:p>
        </p:txBody>
      </p:sp>
      <p:sp>
        <p:nvSpPr>
          <p:cNvPr id="96" name="Rectangle 44">
            <a:extLst>
              <a:ext uri="{FF2B5EF4-FFF2-40B4-BE49-F238E27FC236}">
                <a16:creationId xmlns:a16="http://schemas.microsoft.com/office/drawing/2014/main" id="{0F0E3D0F-8A3F-42D3-A68B-58EEFDF90501}"/>
              </a:ext>
            </a:extLst>
          </p:cNvPr>
          <p:cNvSpPr>
            <a:spLocks noChangeArrowheads="1"/>
          </p:cNvSpPr>
          <p:nvPr userDrawn="1"/>
        </p:nvSpPr>
        <p:spPr bwMode="auto">
          <a:xfrm>
            <a:off x="8875185" y="5776914"/>
            <a:ext cx="1206500"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R219 G184 B178</a:t>
            </a:r>
          </a:p>
        </p:txBody>
      </p:sp>
    </p:spTree>
    <p:extLst>
      <p:ext uri="{BB962C8B-B14F-4D97-AF65-F5344CB8AC3E}">
        <p14:creationId xmlns:p14="http://schemas.microsoft.com/office/powerpoint/2010/main" val="182717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teal">
    <p:bg>
      <p:bgPr>
        <a:solidFill>
          <a:schemeClr val="bg1"/>
        </a:solidFill>
        <a:effectLst/>
      </p:bgPr>
    </p:bg>
    <p:spTree>
      <p:nvGrpSpPr>
        <p:cNvPr id="1" name=""/>
        <p:cNvGrpSpPr/>
        <p:nvPr/>
      </p:nvGrpSpPr>
      <p:grpSpPr>
        <a:xfrm>
          <a:off x="0" y="0"/>
          <a:ext cx="0" cy="0"/>
          <a:chOff x="0" y="0"/>
          <a:chExt cx="0" cy="0"/>
        </a:xfrm>
      </p:grpSpPr>
      <p:pic>
        <p:nvPicPr>
          <p:cNvPr id="4" name="Picture 9" descr="BDO_Logo_RGB 100%">
            <a:extLst>
              <a:ext uri="{FF2B5EF4-FFF2-40B4-BE49-F238E27FC236}">
                <a16:creationId xmlns:a16="http://schemas.microsoft.com/office/drawing/2014/main" id="{D103FDD9-33C0-47C6-B7DE-95D5054E7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11">
            <a:extLst>
              <a:ext uri="{FF2B5EF4-FFF2-40B4-BE49-F238E27FC236}">
                <a16:creationId xmlns:a16="http://schemas.microsoft.com/office/drawing/2014/main" id="{86A02500-62B1-42DF-8D4A-8E064A9F0AFD}"/>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6" name="Freeform 12">
            <a:extLst>
              <a:ext uri="{FF2B5EF4-FFF2-40B4-BE49-F238E27FC236}">
                <a16:creationId xmlns:a16="http://schemas.microsoft.com/office/drawing/2014/main" id="{CF7E54C3-4509-40D1-A9DD-611281DA0F2F}"/>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7" name="Rectangle 15">
            <a:extLst>
              <a:ext uri="{FF2B5EF4-FFF2-40B4-BE49-F238E27FC236}">
                <a16:creationId xmlns:a16="http://schemas.microsoft.com/office/drawing/2014/main" id="{CD3A60CE-2C6B-446B-96AD-2EF937352912}"/>
              </a:ext>
            </a:extLst>
          </p:cNvPr>
          <p:cNvSpPr>
            <a:spLocks noChangeArrowheads="1"/>
          </p:cNvSpPr>
          <p:nvPr userDrawn="1"/>
        </p:nvSpPr>
        <p:spPr bwMode="gray">
          <a:xfrm>
            <a:off x="0" y="287338"/>
            <a:ext cx="11804651" cy="5326062"/>
          </a:xfrm>
          <a:prstGeom prst="rect">
            <a:avLst/>
          </a:prstGeom>
          <a:solidFill>
            <a:srgbClr val="2EAFA4"/>
          </a:solidFill>
          <a:ln w="9525">
            <a:noFill/>
            <a:miter lim="800000"/>
            <a:headEnd/>
            <a:tailEnd/>
          </a:ln>
          <a:effectLst/>
        </p:spPr>
        <p:txBody>
          <a:bodyPr wrap="none" anchor="ctr"/>
          <a:lstStyle/>
          <a:p>
            <a:pPr algn="ctr">
              <a:defRPr/>
            </a:pPr>
            <a:endParaRPr lang="en-GB" sz="1800"/>
          </a:p>
        </p:txBody>
      </p:sp>
      <p:sp>
        <p:nvSpPr>
          <p:cNvPr id="8" name="Freeform 25">
            <a:extLst>
              <a:ext uri="{FF2B5EF4-FFF2-40B4-BE49-F238E27FC236}">
                <a16:creationId xmlns:a16="http://schemas.microsoft.com/office/drawing/2014/main" id="{5D56B37F-305F-4A55-9FAB-A6D2EE83AE93}"/>
              </a:ext>
            </a:extLst>
          </p:cNvPr>
          <p:cNvSpPr>
            <a:spLocks noChangeAspect="1"/>
          </p:cNvSpPr>
          <p:nvPr userDrawn="1"/>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9" name="Freeform 30">
            <a:extLst>
              <a:ext uri="{FF2B5EF4-FFF2-40B4-BE49-F238E27FC236}">
                <a16:creationId xmlns:a16="http://schemas.microsoft.com/office/drawing/2014/main" id="{A1C20A25-84F7-46F0-A50E-1B2CCD66342A}"/>
              </a:ext>
            </a:extLst>
          </p:cNvPr>
          <p:cNvSpPr>
            <a:spLocks noChangeAspect="1"/>
          </p:cNvSpPr>
          <p:nvPr userDrawn="1"/>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87569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Divider-light blue">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D666A1E-E171-4181-96F9-C204038C1CB7}"/>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451B754B-70E1-4D48-AB66-3538A5D8422D}"/>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8C911F5B-BDFC-49DF-A5AF-532B588E343B}"/>
              </a:ext>
            </a:extLst>
          </p:cNvPr>
          <p:cNvSpPr>
            <a:spLocks noChangeArrowheads="1"/>
          </p:cNvSpPr>
          <p:nvPr userDrawn="1"/>
        </p:nvSpPr>
        <p:spPr bwMode="gray">
          <a:xfrm>
            <a:off x="0" y="287338"/>
            <a:ext cx="11804651" cy="5326062"/>
          </a:xfrm>
          <a:prstGeom prst="rect">
            <a:avLst/>
          </a:prstGeom>
          <a:solidFill>
            <a:srgbClr val="62CAE3"/>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EC952B1A-6EBD-4353-9C4F-30D1F1A69B9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B4D5622C-606C-47E3-BA1F-3D07D1A5AF57}"/>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190520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Divider-burgundy">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C2C1709-8DB4-4E0B-81D3-263AB5A8603A}"/>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EF773DB2-0EAD-4669-9195-DE90239D34F8}"/>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7EFA0887-1DA5-4384-9BE9-87CB1AE64FBB}"/>
              </a:ext>
            </a:extLst>
          </p:cNvPr>
          <p:cNvSpPr>
            <a:spLocks noChangeArrowheads="1"/>
          </p:cNvSpPr>
          <p:nvPr userDrawn="1"/>
        </p:nvSpPr>
        <p:spPr bwMode="gray">
          <a:xfrm>
            <a:off x="0" y="287338"/>
            <a:ext cx="11804651" cy="5326062"/>
          </a:xfrm>
          <a:prstGeom prst="rect">
            <a:avLst/>
          </a:prstGeom>
          <a:solidFill>
            <a:srgbClr val="98002E"/>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4908FDD0-7DFD-4CE3-AFED-6811D6F519E3}"/>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A2A25429-0580-4FC4-9BFD-622DB4A09553}"/>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1E10B04D-DFC3-407C-A763-A7AFADFB9A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3233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vider-copper">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763D31C-5043-4A9F-B138-EC80AEA21A4E}"/>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DC753DF1-E75E-417D-91BF-681E23880050}"/>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40FBECF8-8602-40E5-B56A-866710B3A802}"/>
              </a:ext>
            </a:extLst>
          </p:cNvPr>
          <p:cNvSpPr>
            <a:spLocks noChangeArrowheads="1"/>
          </p:cNvSpPr>
          <p:nvPr userDrawn="1"/>
        </p:nvSpPr>
        <p:spPr bwMode="gray">
          <a:xfrm>
            <a:off x="0" y="287338"/>
            <a:ext cx="11804651" cy="5326062"/>
          </a:xfrm>
          <a:prstGeom prst="rect">
            <a:avLst/>
          </a:prstGeom>
          <a:solidFill>
            <a:srgbClr val="EE9024"/>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B9EE6324-641B-46C2-993F-3057EFF23B9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D40A950A-F993-4D58-9500-2B7A128A30CF}"/>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A049A491-E72A-44DB-A1E7-056921CE92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111940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Divider-fuschia">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4218B646-8A78-4AE0-A315-0E4A1E1539D2}"/>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062DAAB4-ACD1-4EFC-AB34-AA56303C781C}"/>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DE987E85-619E-460E-8893-E24E74233020}"/>
              </a:ext>
            </a:extLst>
          </p:cNvPr>
          <p:cNvSpPr>
            <a:spLocks noChangeArrowheads="1"/>
          </p:cNvSpPr>
          <p:nvPr userDrawn="1"/>
        </p:nvSpPr>
        <p:spPr bwMode="gray">
          <a:xfrm>
            <a:off x="0" y="287338"/>
            <a:ext cx="11804651" cy="5326062"/>
          </a:xfrm>
          <a:prstGeom prst="rect">
            <a:avLst/>
          </a:prstGeom>
          <a:solidFill>
            <a:srgbClr val="D1108C"/>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3A557A41-3C01-4C8B-AE0C-4DB951B8A06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5DC2E5D2-A720-4A10-AAC8-C78EDEFB5FE0}"/>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A12B5368-F717-4918-B42B-909A1C6FE8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292213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GB"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316197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
        <p:nvSpPr>
          <p:cNvPr id="9" name="Text Placeholder 8"/>
          <p:cNvSpPr>
            <a:spLocks noGrp="1"/>
          </p:cNvSpPr>
          <p:nvPr>
            <p:ph type="body" sz="quarter" idx="13"/>
          </p:nvPr>
        </p:nvSpPr>
        <p:spPr>
          <a:xfrm>
            <a:off x="383117"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1" name="Text Placeholder 10"/>
          <p:cNvSpPr>
            <a:spLocks noGrp="1"/>
          </p:cNvSpPr>
          <p:nvPr>
            <p:ph type="body" sz="quarter" idx="14"/>
          </p:nvPr>
        </p:nvSpPr>
        <p:spPr>
          <a:xfrm>
            <a:off x="6195484"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32885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71089FD-EDF4-41DE-AF1A-157A9AD3A4FC}"/>
              </a:ext>
            </a:extLst>
          </p:cNvPr>
          <p:cNvSpPr>
            <a:spLocks noGrp="1" noChangeArrowheads="1"/>
          </p:cNvSpPr>
          <p:nvPr>
            <p:ph type="title"/>
          </p:nvPr>
        </p:nvSpPr>
        <p:spPr bwMode="auto">
          <a:xfrm>
            <a:off x="383118" y="355600"/>
            <a:ext cx="1142576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ru-RU" altLang="en-US"/>
              <a:t>Образец заголовка</a:t>
            </a:r>
            <a:endParaRPr lang="en-GB" altLang="en-US"/>
          </a:p>
        </p:txBody>
      </p:sp>
      <p:sp>
        <p:nvSpPr>
          <p:cNvPr id="18435" name="Rectangle 3">
            <a:extLst>
              <a:ext uri="{FF2B5EF4-FFF2-40B4-BE49-F238E27FC236}">
                <a16:creationId xmlns:a16="http://schemas.microsoft.com/office/drawing/2014/main" id="{230AE02F-5114-41C1-A032-7ACDCABE4139}"/>
              </a:ext>
            </a:extLst>
          </p:cNvPr>
          <p:cNvSpPr>
            <a:spLocks noGrp="1" noChangeArrowheads="1"/>
          </p:cNvSpPr>
          <p:nvPr>
            <p:ph type="body" idx="1"/>
          </p:nvPr>
        </p:nvSpPr>
        <p:spPr bwMode="auto">
          <a:xfrm>
            <a:off x="383118" y="1812925"/>
            <a:ext cx="11425767"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endParaRPr lang="en-GB" altLang="en-US"/>
          </a:p>
        </p:txBody>
      </p:sp>
      <p:sp>
        <p:nvSpPr>
          <p:cNvPr id="17" name="Прямоугольник 16">
            <a:extLst>
              <a:ext uri="{FF2B5EF4-FFF2-40B4-BE49-F238E27FC236}">
                <a16:creationId xmlns:a16="http://schemas.microsoft.com/office/drawing/2014/main" id="{4ED8884C-6E71-4632-92DB-6C6D54AF99FA}"/>
              </a:ext>
            </a:extLst>
          </p:cNvPr>
          <p:cNvSpPr/>
          <p:nvPr/>
        </p:nvSpPr>
        <p:spPr>
          <a:xfrm>
            <a:off x="383118" y="6556375"/>
            <a:ext cx="463549" cy="152400"/>
          </a:xfrm>
          <a:prstGeom prst="rect">
            <a:avLst/>
          </a:prstGeom>
        </p:spPr>
        <p:txBody>
          <a:bodyPr lIns="0" tIns="0" rIns="0" bIns="0">
            <a:spAutoFit/>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3B10B47E-692C-4547-A410-44FA2F89C1A8}" type="slidenum">
              <a:rPr lang="en-GB" altLang="en-US" sz="1000" b="0">
                <a:solidFill>
                  <a:srgbClr val="ED1A3B"/>
                </a:solidFill>
              </a:rPr>
              <a:pPr eaLnBrk="1" hangingPunct="1"/>
              <a:t>‹#›</a:t>
            </a:fld>
            <a:endParaRPr lang="en-GB" altLang="en-US" sz="1000" b="0">
              <a:solidFill>
                <a:srgbClr val="ED1A3B"/>
              </a:solidFill>
            </a:endParaRPr>
          </a:p>
        </p:txBody>
      </p:sp>
    </p:spTree>
    <p:extLst>
      <p:ext uri="{BB962C8B-B14F-4D97-AF65-F5344CB8AC3E}">
        <p14:creationId xmlns:p14="http://schemas.microsoft.com/office/powerpoint/2010/main" val="2985454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sldNum="0" hdr="0" ftr="0" dt="0"/>
  <p:txStyles>
    <p:titleStyle>
      <a:lvl1pPr algn="l" rtl="0" eaLnBrk="0" fontAlgn="base" hangingPunct="0">
        <a:lnSpc>
          <a:spcPct val="105000"/>
        </a:lnSpc>
        <a:spcBef>
          <a:spcPct val="0"/>
        </a:spcBef>
        <a:spcAft>
          <a:spcPct val="0"/>
        </a:spcAft>
        <a:defRPr sz="2400" b="1">
          <a:solidFill>
            <a:srgbClr val="ED1A3B"/>
          </a:solidFill>
          <a:latin typeface="+mj-lt"/>
          <a:ea typeface="+mj-ea"/>
          <a:cs typeface="+mj-cs"/>
        </a:defRPr>
      </a:lvl1pPr>
      <a:lvl2pPr algn="l" rtl="0" eaLnBrk="0" fontAlgn="base" hangingPunct="0">
        <a:lnSpc>
          <a:spcPct val="105000"/>
        </a:lnSpc>
        <a:spcBef>
          <a:spcPct val="0"/>
        </a:spcBef>
        <a:spcAft>
          <a:spcPct val="0"/>
        </a:spcAft>
        <a:defRPr sz="2400" b="1">
          <a:solidFill>
            <a:srgbClr val="ED1A3B"/>
          </a:solidFill>
          <a:latin typeface="Trebuchet MS" pitchFamily="34" charset="0"/>
        </a:defRPr>
      </a:lvl2pPr>
      <a:lvl3pPr algn="l" rtl="0" eaLnBrk="0" fontAlgn="base" hangingPunct="0">
        <a:lnSpc>
          <a:spcPct val="105000"/>
        </a:lnSpc>
        <a:spcBef>
          <a:spcPct val="0"/>
        </a:spcBef>
        <a:spcAft>
          <a:spcPct val="0"/>
        </a:spcAft>
        <a:defRPr sz="2400" b="1">
          <a:solidFill>
            <a:srgbClr val="ED1A3B"/>
          </a:solidFill>
          <a:latin typeface="Trebuchet MS" pitchFamily="34" charset="0"/>
        </a:defRPr>
      </a:lvl3pPr>
      <a:lvl4pPr algn="l" rtl="0" eaLnBrk="0" fontAlgn="base" hangingPunct="0">
        <a:lnSpc>
          <a:spcPct val="105000"/>
        </a:lnSpc>
        <a:spcBef>
          <a:spcPct val="0"/>
        </a:spcBef>
        <a:spcAft>
          <a:spcPct val="0"/>
        </a:spcAft>
        <a:defRPr sz="2400" b="1">
          <a:solidFill>
            <a:srgbClr val="ED1A3B"/>
          </a:solidFill>
          <a:latin typeface="Trebuchet MS" pitchFamily="34" charset="0"/>
        </a:defRPr>
      </a:lvl4pPr>
      <a:lvl5pPr algn="l" rtl="0" eaLnBrk="0" fontAlgn="base" hangingPunct="0">
        <a:lnSpc>
          <a:spcPct val="105000"/>
        </a:lnSpc>
        <a:spcBef>
          <a:spcPct val="0"/>
        </a:spcBef>
        <a:spcAft>
          <a:spcPct val="0"/>
        </a:spcAft>
        <a:defRPr sz="2400" b="1">
          <a:solidFill>
            <a:srgbClr val="ED1A3B"/>
          </a:solidFill>
          <a:latin typeface="Trebuchet MS" pitchFamily="34" charset="0"/>
        </a:defRPr>
      </a:lvl5pPr>
      <a:lvl6pPr marL="457200" algn="l" rtl="0" eaLnBrk="1" fontAlgn="base" hangingPunct="1">
        <a:lnSpc>
          <a:spcPct val="105000"/>
        </a:lnSpc>
        <a:spcBef>
          <a:spcPct val="0"/>
        </a:spcBef>
        <a:spcAft>
          <a:spcPct val="0"/>
        </a:spcAft>
        <a:defRPr sz="2800" b="1">
          <a:solidFill>
            <a:srgbClr val="ED1A3B"/>
          </a:solidFill>
          <a:latin typeface="Trebuchet MS" pitchFamily="34" charset="0"/>
        </a:defRPr>
      </a:lvl6pPr>
      <a:lvl7pPr marL="914400" algn="l" rtl="0" eaLnBrk="1" fontAlgn="base" hangingPunct="1">
        <a:lnSpc>
          <a:spcPct val="105000"/>
        </a:lnSpc>
        <a:spcBef>
          <a:spcPct val="0"/>
        </a:spcBef>
        <a:spcAft>
          <a:spcPct val="0"/>
        </a:spcAft>
        <a:defRPr sz="2800" b="1">
          <a:solidFill>
            <a:srgbClr val="ED1A3B"/>
          </a:solidFill>
          <a:latin typeface="Trebuchet MS" pitchFamily="34" charset="0"/>
        </a:defRPr>
      </a:lvl7pPr>
      <a:lvl8pPr marL="1371600" algn="l" rtl="0" eaLnBrk="1" fontAlgn="base" hangingPunct="1">
        <a:lnSpc>
          <a:spcPct val="105000"/>
        </a:lnSpc>
        <a:spcBef>
          <a:spcPct val="0"/>
        </a:spcBef>
        <a:spcAft>
          <a:spcPct val="0"/>
        </a:spcAft>
        <a:defRPr sz="2800" b="1">
          <a:solidFill>
            <a:srgbClr val="ED1A3B"/>
          </a:solidFill>
          <a:latin typeface="Trebuchet MS" pitchFamily="34" charset="0"/>
        </a:defRPr>
      </a:lvl8pPr>
      <a:lvl9pPr marL="1828800" algn="l" rtl="0" eaLnBrk="1" fontAlgn="base" hangingPunct="1">
        <a:lnSpc>
          <a:spcPct val="105000"/>
        </a:lnSpc>
        <a:spcBef>
          <a:spcPct val="0"/>
        </a:spcBef>
        <a:spcAft>
          <a:spcPct val="0"/>
        </a:spcAft>
        <a:defRPr sz="2800" b="1">
          <a:solidFill>
            <a:srgbClr val="ED1A3B"/>
          </a:solidFill>
          <a:latin typeface="Trebuchet MS" pitchFamily="34" charset="0"/>
        </a:defRPr>
      </a:lvl9pPr>
    </p:titleStyle>
    <p:bodyStyle>
      <a:lvl1pPr algn="l" rtl="0" eaLnBrk="0" fontAlgn="base" hangingPunct="0">
        <a:spcBef>
          <a:spcPct val="20000"/>
        </a:spcBef>
        <a:spcAft>
          <a:spcPct val="0"/>
        </a:spcAft>
        <a:defRPr>
          <a:solidFill>
            <a:srgbClr val="685040"/>
          </a:solidFill>
          <a:latin typeface="+mn-lt"/>
          <a:ea typeface="+mn-ea"/>
          <a:cs typeface="+mn-cs"/>
        </a:defRPr>
      </a:lvl1pPr>
      <a:lvl2pPr marL="542925" indent="-274638" algn="l" rtl="0" eaLnBrk="0" fontAlgn="base" hangingPunct="0">
        <a:spcBef>
          <a:spcPct val="20000"/>
        </a:spcBef>
        <a:spcAft>
          <a:spcPct val="0"/>
        </a:spcAft>
        <a:buChar char="•"/>
        <a:defRPr>
          <a:solidFill>
            <a:srgbClr val="685040"/>
          </a:solidFill>
          <a:latin typeface="+mn-lt"/>
        </a:defRPr>
      </a:lvl2pPr>
      <a:lvl3pPr marL="806450" indent="-26193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3pPr>
      <a:lvl4pPr marL="1076325" indent="-26828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4pPr>
      <a:lvl5pPr marL="1352550" indent="-27463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5pPr>
      <a:lvl6pPr marL="17589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6pPr>
      <a:lvl7pPr marL="22161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7pPr>
      <a:lvl8pPr marL="26733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8pPr>
      <a:lvl9pPr marL="31305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9">
            <a:extLst>
              <a:ext uri="{FF2B5EF4-FFF2-40B4-BE49-F238E27FC236}">
                <a16:creationId xmlns:a16="http://schemas.microsoft.com/office/drawing/2014/main" id="{D4032E70-55B7-4712-B1AD-71487CD961D0}"/>
              </a:ext>
            </a:extLst>
          </p:cNvPr>
          <p:cNvSpPr>
            <a:spLocks noGrp="1"/>
          </p:cNvSpPr>
          <p:nvPr>
            <p:ph type="ctrTitle"/>
          </p:nvPr>
        </p:nvSpPr>
        <p:spPr>
          <a:xfrm>
            <a:off x="1811338" y="1335088"/>
            <a:ext cx="8299450" cy="1078928"/>
          </a:xfrm>
        </p:spPr>
        <p:txBody>
          <a:bodyPr/>
          <a:lstStyle/>
          <a:p>
            <a:r>
              <a:rPr lang="en-US" dirty="0"/>
              <a:t>Brexit in the Europe. </a:t>
            </a:r>
            <a:br>
              <a:rPr lang="en-US" dirty="0"/>
            </a:br>
            <a:r>
              <a:rPr lang="en-US" dirty="0"/>
              <a:t>Where to go from London?</a:t>
            </a:r>
            <a:endParaRPr lang="en-GB" altLang="en-US" sz="2800" dirty="0"/>
          </a:p>
        </p:txBody>
      </p:sp>
      <p:sp>
        <p:nvSpPr>
          <p:cNvPr id="32771" name="Subtitle 10">
            <a:extLst>
              <a:ext uri="{FF2B5EF4-FFF2-40B4-BE49-F238E27FC236}">
                <a16:creationId xmlns:a16="http://schemas.microsoft.com/office/drawing/2014/main" id="{630DF7AF-A193-4E37-8E31-026CD9B68F49}"/>
              </a:ext>
            </a:extLst>
          </p:cNvPr>
          <p:cNvSpPr txBox="1">
            <a:spLocks/>
          </p:cNvSpPr>
          <p:nvPr/>
        </p:nvSpPr>
        <p:spPr bwMode="gray">
          <a:xfrm>
            <a:off x="1811338" y="4150170"/>
            <a:ext cx="82994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66700" indent="-266700"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fontAlgn="base" hangingPunct="1">
              <a:spcBef>
                <a:spcPct val="20000"/>
              </a:spcBef>
              <a:spcAft>
                <a:spcPct val="0"/>
              </a:spcAft>
              <a:buFont typeface="Arial" panose="020B0604020202020204" pitchFamily="34" charset="0"/>
              <a:buChar char="•"/>
            </a:pPr>
            <a:r>
              <a:rPr lang="en-US" altLang="en-US" sz="2000" b="0" dirty="0">
                <a:solidFill>
                  <a:srgbClr val="FFFFFF"/>
                </a:solidFill>
              </a:rPr>
              <a:t>Relocation of financial professionals as a Data Science task.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2">
            <a:extLst>
              <a:ext uri="{FF2B5EF4-FFF2-40B4-BE49-F238E27FC236}">
                <a16:creationId xmlns:a16="http://schemas.microsoft.com/office/drawing/2014/main" id="{FCB4CAB0-C1E9-4236-B2BB-1D3678EC620D}"/>
              </a:ext>
            </a:extLst>
          </p:cNvPr>
          <p:cNvSpPr>
            <a:spLocks noGrp="1"/>
          </p:cNvSpPr>
          <p:nvPr>
            <p:ph type="title"/>
          </p:nvPr>
        </p:nvSpPr>
        <p:spPr>
          <a:xfrm>
            <a:off x="383118" y="355600"/>
            <a:ext cx="11425767" cy="1372616"/>
          </a:xfrm>
        </p:spPr>
        <p:txBody>
          <a:bodyPr/>
          <a:lstStyle/>
          <a:p>
            <a:pPr eaLnBrk="1" hangingPunct="1">
              <a:spcAft>
                <a:spcPts val="0"/>
              </a:spcAft>
            </a:pPr>
            <a:r>
              <a:rPr lang="en-US" altLang="en-US" dirty="0">
                <a:latin typeface="Arial" panose="020B0604020202020204" pitchFamily="34" charset="0"/>
              </a:rPr>
              <a:t>London is a leading world financial center</a:t>
            </a:r>
            <a:br>
              <a:rPr lang="en-US" altLang="en-US" dirty="0">
                <a:latin typeface="Arial" panose="020B0604020202020204" pitchFamily="34" charset="0"/>
              </a:rPr>
            </a:br>
            <a:br>
              <a:rPr lang="en-US" altLang="en-US" dirty="0"/>
            </a:br>
            <a:r>
              <a:rPr lang="en-US" altLang="en-US" sz="1800" kern="1200" dirty="0">
                <a:solidFill>
                  <a:srgbClr val="685040"/>
                </a:solidFill>
                <a:latin typeface="Trebuchet MS" panose="020B0603020202020204" pitchFamily="34" charset="0"/>
                <a:ea typeface="+mn-ea"/>
                <a:cs typeface="+mn-cs"/>
              </a:rPr>
              <a:t>From history: </a:t>
            </a:r>
            <a:r>
              <a:rPr lang="en-US" sz="1800" kern="1200" dirty="0">
                <a:solidFill>
                  <a:srgbClr val="685040"/>
                </a:solidFill>
                <a:latin typeface="Trebuchet MS" panose="020B0603020202020204" pitchFamily="34" charset="0"/>
                <a:ea typeface="+mn-ea"/>
                <a:cs typeface="+mn-cs"/>
              </a:rPr>
              <a:t>London took over as a major financial center shortly after 1795 when the Dutch Republic collapsed before the Napoleonic armies. </a:t>
            </a:r>
            <a:endParaRPr lang="ru-RU" altLang="en-US" sz="1800" kern="1200" dirty="0">
              <a:solidFill>
                <a:srgbClr val="685040"/>
              </a:solidFill>
              <a:latin typeface="Trebuchet MS" panose="020B0603020202020204" pitchFamily="34" charset="0"/>
              <a:ea typeface="+mn-ea"/>
              <a:cs typeface="+mn-cs"/>
            </a:endParaRPr>
          </a:p>
        </p:txBody>
      </p:sp>
      <p:sp>
        <p:nvSpPr>
          <p:cNvPr id="8" name="AutoShape 33">
            <a:extLst>
              <a:ext uri="{FF2B5EF4-FFF2-40B4-BE49-F238E27FC236}">
                <a16:creationId xmlns:a16="http://schemas.microsoft.com/office/drawing/2014/main" id="{B1F249D5-7565-425E-BB8D-5B706ED1E91E}"/>
              </a:ext>
            </a:extLst>
          </p:cNvPr>
          <p:cNvSpPr>
            <a:spLocks noChangeArrowheads="1"/>
          </p:cNvSpPr>
          <p:nvPr/>
        </p:nvSpPr>
        <p:spPr bwMode="auto">
          <a:xfrm>
            <a:off x="4333875" y="4181476"/>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
        <p:nvSpPr>
          <p:cNvPr id="15" name="Rectangle 5">
            <a:extLst>
              <a:ext uri="{FF2B5EF4-FFF2-40B4-BE49-F238E27FC236}">
                <a16:creationId xmlns:a16="http://schemas.microsoft.com/office/drawing/2014/main" id="{2C6FF47D-E4F3-45DC-95E9-E43F26FF48DD}"/>
              </a:ext>
            </a:extLst>
          </p:cNvPr>
          <p:cNvSpPr>
            <a:spLocks noChangeArrowheads="1"/>
          </p:cNvSpPr>
          <p:nvPr/>
        </p:nvSpPr>
        <p:spPr bwMode="auto">
          <a:xfrm>
            <a:off x="1835150" y="3145536"/>
            <a:ext cx="2498725" cy="2934589"/>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sz="1400" dirty="0">
                <a:solidFill>
                  <a:srgbClr val="685040"/>
                </a:solidFill>
              </a:rPr>
              <a:t>as of 2016 London tops the world rankings on the Global Financial </a:t>
            </a:r>
            <a:r>
              <a:rPr lang="en-US" sz="1400" dirty="0" err="1">
                <a:solidFill>
                  <a:srgbClr val="685040"/>
                </a:solidFill>
              </a:rPr>
              <a:t>Centres</a:t>
            </a:r>
            <a:r>
              <a:rPr lang="en-US" sz="1400" dirty="0">
                <a:solidFill>
                  <a:srgbClr val="685040"/>
                </a:solidFill>
              </a:rPr>
              <a:t> Index (GFCI),[280] and it ranked second in A.T. Kearney's 2018 Global Cities Index.</a:t>
            </a:r>
          </a:p>
        </p:txBody>
      </p:sp>
      <p:sp>
        <p:nvSpPr>
          <p:cNvPr id="37894" name="Rectangle 6">
            <a:extLst>
              <a:ext uri="{FF2B5EF4-FFF2-40B4-BE49-F238E27FC236}">
                <a16:creationId xmlns:a16="http://schemas.microsoft.com/office/drawing/2014/main" id="{E8E9CB61-F3BD-4B2C-A1CE-8C70760965FC}"/>
              </a:ext>
            </a:extLst>
          </p:cNvPr>
          <p:cNvSpPr>
            <a:spLocks noChangeArrowheads="1"/>
          </p:cNvSpPr>
          <p:nvPr/>
        </p:nvSpPr>
        <p:spPr bwMode="auto">
          <a:xfrm>
            <a:off x="1835150" y="2301558"/>
            <a:ext cx="2498725" cy="884936"/>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London is one of the pre-eminent financial centers of the world </a:t>
            </a:r>
            <a:endParaRPr lang="en-US" altLang="en-US" sz="1200" dirty="0"/>
          </a:p>
        </p:txBody>
      </p:sp>
      <p:sp>
        <p:nvSpPr>
          <p:cNvPr id="17" name="Rectangle 5">
            <a:extLst>
              <a:ext uri="{FF2B5EF4-FFF2-40B4-BE49-F238E27FC236}">
                <a16:creationId xmlns:a16="http://schemas.microsoft.com/office/drawing/2014/main" id="{9CA3C2FC-6D0F-4912-B439-B6C724A22811}"/>
              </a:ext>
            </a:extLst>
          </p:cNvPr>
          <p:cNvSpPr>
            <a:spLocks noChangeArrowheads="1"/>
          </p:cNvSpPr>
          <p:nvPr/>
        </p:nvSpPr>
        <p:spPr bwMode="auto">
          <a:xfrm>
            <a:off x="7902575" y="3186494"/>
            <a:ext cx="2498725" cy="2861881"/>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sz="1400" dirty="0">
                <a:solidFill>
                  <a:srgbClr val="685040"/>
                </a:solidFill>
              </a:rPr>
              <a:t>The consequences of Brexit are tremendous for London city and financial sector overall. New York has overtaken London as the world’s most attractive financial center</a:t>
            </a:r>
          </a:p>
        </p:txBody>
      </p:sp>
      <p:sp>
        <p:nvSpPr>
          <p:cNvPr id="37896" name="Rectangle 6">
            <a:extLst>
              <a:ext uri="{FF2B5EF4-FFF2-40B4-BE49-F238E27FC236}">
                <a16:creationId xmlns:a16="http://schemas.microsoft.com/office/drawing/2014/main" id="{AAD44460-3833-4F6D-9F18-7A216717EFC7}"/>
              </a:ext>
            </a:extLst>
          </p:cNvPr>
          <p:cNvSpPr>
            <a:spLocks noChangeArrowheads="1"/>
          </p:cNvSpPr>
          <p:nvPr/>
        </p:nvSpPr>
        <p:spPr bwMode="auto">
          <a:xfrm>
            <a:off x="7881938" y="2260600"/>
            <a:ext cx="2498725" cy="925894"/>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dirty="0"/>
              <a:t>The consequences of Brexit </a:t>
            </a:r>
          </a:p>
        </p:txBody>
      </p:sp>
      <p:sp>
        <p:nvSpPr>
          <p:cNvPr id="19" name="Rectangle 5">
            <a:extLst>
              <a:ext uri="{FF2B5EF4-FFF2-40B4-BE49-F238E27FC236}">
                <a16:creationId xmlns:a16="http://schemas.microsoft.com/office/drawing/2014/main" id="{A3CBD589-C0BD-4EF2-89A3-27A346290EDA}"/>
              </a:ext>
            </a:extLst>
          </p:cNvPr>
          <p:cNvSpPr>
            <a:spLocks noChangeArrowheads="1"/>
          </p:cNvSpPr>
          <p:nvPr/>
        </p:nvSpPr>
        <p:spPr bwMode="auto">
          <a:xfrm>
            <a:off x="4854576" y="3145536"/>
            <a:ext cx="2498725" cy="2893632"/>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sz="1400" dirty="0">
                <a:solidFill>
                  <a:srgbClr val="685040"/>
                </a:solidFill>
              </a:rPr>
              <a:t>The broad consensus among economists is that Brexit will likely reduce the UK's real per capita income in the medium term and long term, and that the Brexit referendum itself had damaged the economy. </a:t>
            </a:r>
          </a:p>
        </p:txBody>
      </p:sp>
      <p:sp>
        <p:nvSpPr>
          <p:cNvPr id="37898" name="Rectangle 6">
            <a:extLst>
              <a:ext uri="{FF2B5EF4-FFF2-40B4-BE49-F238E27FC236}">
                <a16:creationId xmlns:a16="http://schemas.microsoft.com/office/drawing/2014/main" id="{80483A85-C06C-40B2-925F-2E66E185B994}"/>
              </a:ext>
            </a:extLst>
          </p:cNvPr>
          <p:cNvSpPr>
            <a:spLocks noChangeArrowheads="1"/>
          </p:cNvSpPr>
          <p:nvPr/>
        </p:nvSpPr>
        <p:spPr bwMode="auto">
          <a:xfrm>
            <a:off x="4854576" y="2260600"/>
            <a:ext cx="2498725" cy="925894"/>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dirty="0"/>
              <a:t>"Brexit" is the withdrawal of the United Kingdom (UK) from the European Union (EU)</a:t>
            </a:r>
          </a:p>
        </p:txBody>
      </p:sp>
      <p:sp>
        <p:nvSpPr>
          <p:cNvPr id="21" name="AutoShape 33">
            <a:extLst>
              <a:ext uri="{FF2B5EF4-FFF2-40B4-BE49-F238E27FC236}">
                <a16:creationId xmlns:a16="http://schemas.microsoft.com/office/drawing/2014/main" id="{200060FB-1EAF-4BA1-843C-3EAEAE883E60}"/>
              </a:ext>
            </a:extLst>
          </p:cNvPr>
          <p:cNvSpPr>
            <a:spLocks noChangeArrowheads="1"/>
          </p:cNvSpPr>
          <p:nvPr/>
        </p:nvSpPr>
        <p:spPr bwMode="auto">
          <a:xfrm>
            <a:off x="7373938" y="4181476"/>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8">
            <a:extLst>
              <a:ext uri="{FF2B5EF4-FFF2-40B4-BE49-F238E27FC236}">
                <a16:creationId xmlns:a16="http://schemas.microsoft.com/office/drawing/2014/main" id="{93B9F281-E8E8-4D22-B8BC-F3992F497C92}"/>
              </a:ext>
            </a:extLst>
          </p:cNvPr>
          <p:cNvSpPr>
            <a:spLocks noGrp="1"/>
          </p:cNvSpPr>
          <p:nvPr>
            <p:ph type="title"/>
          </p:nvPr>
        </p:nvSpPr>
        <p:spPr>
          <a:xfrm>
            <a:off x="383118" y="355600"/>
            <a:ext cx="11425767" cy="1277940"/>
          </a:xfrm>
        </p:spPr>
        <p:txBody>
          <a:bodyPr/>
          <a:lstStyle/>
          <a:p>
            <a:pPr eaLnBrk="1" hangingPunct="1"/>
            <a:r>
              <a:rPr lang="en-US" altLang="en-US" dirty="0">
                <a:latin typeface="Arial" panose="020B0604020202020204" pitchFamily="34" charset="0"/>
              </a:rPr>
              <a:t>Economic and financial impact of Brexit:</a:t>
            </a:r>
            <a:br>
              <a:rPr lang="en-US" altLang="en-US" dirty="0"/>
            </a:br>
            <a:br>
              <a:rPr lang="en-US" altLang="en-US" sz="1800" dirty="0"/>
            </a:br>
            <a:r>
              <a:rPr lang="en-US" sz="1800" kern="1200" dirty="0">
                <a:solidFill>
                  <a:srgbClr val="685040"/>
                </a:solidFill>
                <a:latin typeface="Trebuchet MS" panose="020B0603020202020204" pitchFamily="34" charset="0"/>
                <a:ea typeface="+mn-ea"/>
                <a:cs typeface="+mn-cs"/>
              </a:rPr>
              <a:t>London’s future as an international financial center depends on whether the UK will obtain passporting rights for British banks from the European Union</a:t>
            </a:r>
            <a:br>
              <a:rPr lang="en-US" altLang="en-US" sz="1600" dirty="0">
                <a:solidFill>
                  <a:schemeClr val="accent6">
                    <a:lumMod val="75000"/>
                  </a:schemeClr>
                </a:solidFill>
              </a:rPr>
            </a:br>
            <a:endParaRPr lang="ru-RU" altLang="en-US" sz="1600" dirty="0">
              <a:solidFill>
                <a:schemeClr val="accent6">
                  <a:lumMod val="75000"/>
                </a:schemeClr>
              </a:solidFill>
            </a:endParaRPr>
          </a:p>
        </p:txBody>
      </p:sp>
      <p:sp>
        <p:nvSpPr>
          <p:cNvPr id="43011" name="Содержимое 2">
            <a:extLst>
              <a:ext uri="{FF2B5EF4-FFF2-40B4-BE49-F238E27FC236}">
                <a16:creationId xmlns:a16="http://schemas.microsoft.com/office/drawing/2014/main" id="{4B08A5C7-2296-45E6-A28E-9129458D746E}"/>
              </a:ext>
            </a:extLst>
          </p:cNvPr>
          <p:cNvSpPr>
            <a:spLocks noGrp="1"/>
          </p:cNvSpPr>
          <p:nvPr>
            <p:ph idx="1"/>
          </p:nvPr>
        </p:nvSpPr>
        <p:spPr>
          <a:xfrm>
            <a:off x="1811339" y="1812926"/>
            <a:ext cx="8569325" cy="481013"/>
          </a:xfrm>
        </p:spPr>
        <p:txBody>
          <a:bodyPr/>
          <a:lstStyle/>
          <a:p>
            <a:pPr eaLnBrk="1" hangingPunct="1"/>
            <a:r>
              <a:rPr lang="ru-RU" altLang="en-US" dirty="0"/>
              <a:t>Название графика </a:t>
            </a:r>
            <a:endParaRPr lang="en-US" altLang="en-US" dirty="0"/>
          </a:p>
          <a:p>
            <a:pPr eaLnBrk="1" hangingPunct="1"/>
            <a:endParaRPr lang="en-US" altLang="en-US" dirty="0"/>
          </a:p>
          <a:p>
            <a:pPr eaLnBrk="1" hangingPunct="1"/>
            <a:endParaRPr lang="ru-RU" altLang="en-US" dirty="0"/>
          </a:p>
        </p:txBody>
      </p:sp>
      <p:sp>
        <p:nvSpPr>
          <p:cNvPr id="43012" name="AutoShape 3">
            <a:extLst>
              <a:ext uri="{FF2B5EF4-FFF2-40B4-BE49-F238E27FC236}">
                <a16:creationId xmlns:a16="http://schemas.microsoft.com/office/drawing/2014/main" id="{724D0EE4-1E47-4657-A1B0-2572BC60304D}"/>
              </a:ext>
            </a:extLst>
          </p:cNvPr>
          <p:cNvSpPr>
            <a:spLocks noChangeArrowheads="1"/>
          </p:cNvSpPr>
          <p:nvPr/>
        </p:nvSpPr>
        <p:spPr bwMode="auto">
          <a:xfrm>
            <a:off x="905257" y="2473324"/>
            <a:ext cx="6567108" cy="852805"/>
          </a:xfrm>
          <a:prstGeom prst="chevron">
            <a:avLst>
              <a:gd name="adj" fmla="val 45096"/>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New York has overtaken London as the world’s most attractive financial center, The consequences of Brexit are tremendous for London city and financial sector overall.</a:t>
            </a:r>
            <a:endParaRPr lang="en-US" altLang="en-US" dirty="0"/>
          </a:p>
        </p:txBody>
      </p:sp>
      <p:sp>
        <p:nvSpPr>
          <p:cNvPr id="43013" name="Rectangle 6">
            <a:extLst>
              <a:ext uri="{FF2B5EF4-FFF2-40B4-BE49-F238E27FC236}">
                <a16:creationId xmlns:a16="http://schemas.microsoft.com/office/drawing/2014/main" id="{672B8799-08D1-4CAE-93D3-0EE8DC521FF5}"/>
              </a:ext>
            </a:extLst>
          </p:cNvPr>
          <p:cNvSpPr>
            <a:spLocks noChangeArrowheads="1"/>
          </p:cNvSpPr>
          <p:nvPr/>
        </p:nvSpPr>
        <p:spPr bwMode="auto">
          <a:xfrm>
            <a:off x="7685597" y="2298384"/>
            <a:ext cx="2759075" cy="38195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685040"/>
                </a:solidFill>
              </a:rPr>
              <a:t>London will loose its role as a leading financial center.</a:t>
            </a:r>
          </a:p>
          <a:p>
            <a:pPr eaLnBrk="1" hangingPunct="1">
              <a:spcAft>
                <a:spcPct val="10000"/>
              </a:spcAft>
            </a:pPr>
            <a:endParaRPr lang="en-US" altLang="en-US" sz="1800" dirty="0">
              <a:solidFill>
                <a:srgbClr val="685040"/>
              </a:solidFill>
            </a:endParaRPr>
          </a:p>
          <a:p>
            <a:pPr eaLnBrk="1" hangingPunct="1">
              <a:spcAft>
                <a:spcPct val="10000"/>
              </a:spcAft>
            </a:pPr>
            <a:r>
              <a:rPr lang="en-US" altLang="en-US" sz="1800" dirty="0">
                <a:solidFill>
                  <a:srgbClr val="685040"/>
                </a:solidFill>
              </a:rPr>
              <a:t>Many financial professionals will relocate.</a:t>
            </a:r>
          </a:p>
          <a:p>
            <a:pPr eaLnBrk="1" hangingPunct="1">
              <a:spcAft>
                <a:spcPct val="10000"/>
              </a:spcAft>
            </a:pPr>
            <a:endParaRPr lang="en-US" altLang="en-US" sz="1800" dirty="0">
              <a:solidFill>
                <a:srgbClr val="685040"/>
              </a:solidFill>
            </a:endParaRPr>
          </a:p>
          <a:p>
            <a:pPr eaLnBrk="1" hangingPunct="1">
              <a:spcAft>
                <a:spcPct val="10000"/>
              </a:spcAft>
            </a:pPr>
            <a:r>
              <a:rPr lang="en-US" altLang="en-US" sz="1800" dirty="0">
                <a:solidFill>
                  <a:srgbClr val="685040"/>
                </a:solidFill>
              </a:rPr>
              <a:t>The role of other financial centers will increase.</a:t>
            </a:r>
          </a:p>
        </p:txBody>
      </p:sp>
      <p:sp>
        <p:nvSpPr>
          <p:cNvPr id="43014" name="AutoShape 7">
            <a:extLst>
              <a:ext uri="{FF2B5EF4-FFF2-40B4-BE49-F238E27FC236}">
                <a16:creationId xmlns:a16="http://schemas.microsoft.com/office/drawing/2014/main" id="{E4A6A237-854B-456F-8977-4A655B633C2B}"/>
              </a:ext>
            </a:extLst>
          </p:cNvPr>
          <p:cNvSpPr>
            <a:spLocks noChangeArrowheads="1"/>
          </p:cNvSpPr>
          <p:nvPr/>
        </p:nvSpPr>
        <p:spPr bwMode="auto">
          <a:xfrm>
            <a:off x="905257" y="3739510"/>
            <a:ext cx="6567107" cy="852805"/>
          </a:xfrm>
          <a:prstGeom prst="chevron">
            <a:avLst>
              <a:gd name="adj" fmla="val 45164"/>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r>
              <a:rPr lang="en-US" dirty="0"/>
              <a:t>Britain’s decision to leave the EU prompts banks to shift jobs out of the city to keep access to Europe’s single market.</a:t>
            </a:r>
          </a:p>
        </p:txBody>
      </p:sp>
      <p:sp>
        <p:nvSpPr>
          <p:cNvPr id="43015" name="AutoShape 8">
            <a:extLst>
              <a:ext uri="{FF2B5EF4-FFF2-40B4-BE49-F238E27FC236}">
                <a16:creationId xmlns:a16="http://schemas.microsoft.com/office/drawing/2014/main" id="{F8C47C12-77F8-45EE-B78E-DC9A1D0F3641}"/>
              </a:ext>
            </a:extLst>
          </p:cNvPr>
          <p:cNvSpPr>
            <a:spLocks noChangeArrowheads="1"/>
          </p:cNvSpPr>
          <p:nvPr/>
        </p:nvSpPr>
        <p:spPr bwMode="auto">
          <a:xfrm>
            <a:off x="905257" y="5005696"/>
            <a:ext cx="6567107" cy="852805"/>
          </a:xfrm>
          <a:prstGeom prst="chevron">
            <a:avLst>
              <a:gd name="adj" fmla="val 45096"/>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Should the passporting agreement expire in the event of a Brexit, the British financial service industry might lose up to 35,000 of its 1 million jobs</a:t>
            </a:r>
            <a:endParaRPr lang="en-US"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6">
            <a:extLst>
              <a:ext uri="{FF2B5EF4-FFF2-40B4-BE49-F238E27FC236}">
                <a16:creationId xmlns:a16="http://schemas.microsoft.com/office/drawing/2014/main" id="{CE313590-6400-4B3C-AF74-F9133D01CA39}"/>
              </a:ext>
            </a:extLst>
          </p:cNvPr>
          <p:cNvSpPr>
            <a:spLocks noGrp="1"/>
          </p:cNvSpPr>
          <p:nvPr>
            <p:ph type="title"/>
          </p:nvPr>
        </p:nvSpPr>
        <p:spPr>
          <a:xfrm>
            <a:off x="422804" y="325438"/>
            <a:ext cx="11425767" cy="616394"/>
          </a:xfrm>
        </p:spPr>
        <p:txBody>
          <a:bodyPr/>
          <a:lstStyle/>
          <a:p>
            <a:pPr eaLnBrk="1" hangingPunct="1"/>
            <a:r>
              <a:rPr lang="en-US" dirty="0"/>
              <a:t>Cities-competitors – enticing invitations for London financiers</a:t>
            </a:r>
            <a:br>
              <a:rPr lang="en-US" altLang="en-US" dirty="0"/>
            </a:br>
            <a:endParaRPr lang="ru-RU" altLang="en-US" dirty="0">
              <a:solidFill>
                <a:srgbClr val="62CAE3"/>
              </a:solidFill>
            </a:endParaRPr>
          </a:p>
        </p:txBody>
      </p:sp>
      <p:sp>
        <p:nvSpPr>
          <p:cNvPr id="44035" name="Содержимое 2">
            <a:extLst>
              <a:ext uri="{FF2B5EF4-FFF2-40B4-BE49-F238E27FC236}">
                <a16:creationId xmlns:a16="http://schemas.microsoft.com/office/drawing/2014/main" id="{33F3838A-FFD3-42A9-BF09-5B31A0D8B249}"/>
              </a:ext>
            </a:extLst>
          </p:cNvPr>
          <p:cNvSpPr>
            <a:spLocks noGrp="1"/>
          </p:cNvSpPr>
          <p:nvPr>
            <p:ph idx="1"/>
          </p:nvPr>
        </p:nvSpPr>
        <p:spPr>
          <a:xfrm>
            <a:off x="1753617" y="1065849"/>
            <a:ext cx="8569325" cy="680655"/>
          </a:xfrm>
        </p:spPr>
        <p:txBody>
          <a:bodyPr/>
          <a:lstStyle/>
          <a:p>
            <a:pPr eaLnBrk="1" hangingPunct="1"/>
            <a:r>
              <a:rPr lang="en-US" dirty="0"/>
              <a:t>Many world countries and their capitals dream to increase their role as financial centers of the world</a:t>
            </a:r>
          </a:p>
          <a:p>
            <a:pPr eaLnBrk="1" hangingPunct="1"/>
            <a:endParaRPr lang="ru-RU" altLang="en-US" dirty="0"/>
          </a:p>
        </p:txBody>
      </p:sp>
      <p:sp>
        <p:nvSpPr>
          <p:cNvPr id="4" name="Rectangle 7">
            <a:extLst>
              <a:ext uri="{FF2B5EF4-FFF2-40B4-BE49-F238E27FC236}">
                <a16:creationId xmlns:a16="http://schemas.microsoft.com/office/drawing/2014/main" id="{936BCC08-9CF8-4E54-93F1-6E85357BAD76}"/>
              </a:ext>
            </a:extLst>
          </p:cNvPr>
          <p:cNvSpPr>
            <a:spLocks noChangeArrowheads="1"/>
          </p:cNvSpPr>
          <p:nvPr/>
        </p:nvSpPr>
        <p:spPr bwMode="auto">
          <a:xfrm>
            <a:off x="6170613" y="3291839"/>
            <a:ext cx="4210050" cy="2788285"/>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dirty="0">
                <a:solidFill>
                  <a:srgbClr val="685040"/>
                </a:solidFill>
              </a:rPr>
              <a:t>catch the payrolls taxes and direct economic impact of financial institutions relocation from London</a:t>
            </a:r>
          </a:p>
          <a:p>
            <a:pPr marL="1588" lvl="1">
              <a:spcAft>
                <a:spcPct val="10000"/>
              </a:spcAft>
              <a:defRPr/>
            </a:pPr>
            <a:endParaRPr lang="en-US" dirty="0">
              <a:solidFill>
                <a:srgbClr val="685040"/>
              </a:solidFill>
            </a:endParaRPr>
          </a:p>
          <a:p>
            <a:pPr marL="169863" lvl="1" indent="-168275">
              <a:spcAft>
                <a:spcPct val="10000"/>
              </a:spcAft>
              <a:buFontTx/>
              <a:buChar char="•"/>
              <a:defRPr/>
            </a:pPr>
            <a:r>
              <a:rPr lang="en-US" dirty="0">
                <a:solidFill>
                  <a:srgbClr val="685040"/>
                </a:solidFill>
              </a:rPr>
              <a:t>guaranteed property prices surge </a:t>
            </a:r>
          </a:p>
          <a:p>
            <a:pPr marL="1588" lvl="1">
              <a:spcAft>
                <a:spcPct val="10000"/>
              </a:spcAft>
              <a:defRPr/>
            </a:pPr>
            <a:endParaRPr lang="en-US" dirty="0">
              <a:solidFill>
                <a:srgbClr val="685040"/>
              </a:solidFill>
            </a:endParaRPr>
          </a:p>
          <a:p>
            <a:pPr marL="169863" lvl="1" indent="-168275">
              <a:spcAft>
                <a:spcPct val="10000"/>
              </a:spcAft>
              <a:buFontTx/>
              <a:buChar char="•"/>
              <a:defRPr/>
            </a:pPr>
            <a:r>
              <a:rPr lang="en-US" dirty="0">
                <a:solidFill>
                  <a:srgbClr val="685040"/>
                </a:solidFill>
              </a:rPr>
              <a:t>cultural level and world authority increase </a:t>
            </a:r>
          </a:p>
        </p:txBody>
      </p:sp>
      <p:sp>
        <p:nvSpPr>
          <p:cNvPr id="44037" name="Rectangle 8">
            <a:extLst>
              <a:ext uri="{FF2B5EF4-FFF2-40B4-BE49-F238E27FC236}">
                <a16:creationId xmlns:a16="http://schemas.microsoft.com/office/drawing/2014/main" id="{96B232A7-7307-4622-A8DE-483A4BCEEF07}"/>
              </a:ext>
            </a:extLst>
          </p:cNvPr>
          <p:cNvSpPr>
            <a:spLocks noChangeArrowheads="1"/>
          </p:cNvSpPr>
          <p:nvPr/>
        </p:nvSpPr>
        <p:spPr bwMode="auto">
          <a:xfrm>
            <a:off x="6170613" y="2260599"/>
            <a:ext cx="4210050" cy="1031239"/>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600" dirty="0"/>
              <a:t>Benefits of catching London’s finance professionals</a:t>
            </a:r>
          </a:p>
        </p:txBody>
      </p:sp>
      <p:sp>
        <p:nvSpPr>
          <p:cNvPr id="6" name="AutoShape 33">
            <a:extLst>
              <a:ext uri="{FF2B5EF4-FFF2-40B4-BE49-F238E27FC236}">
                <a16:creationId xmlns:a16="http://schemas.microsoft.com/office/drawing/2014/main" id="{ED81E30D-3E8E-4FF2-A34A-DD0ADE855FD1}"/>
              </a:ext>
            </a:extLst>
          </p:cNvPr>
          <p:cNvSpPr>
            <a:spLocks noChangeArrowheads="1"/>
          </p:cNvSpPr>
          <p:nvPr/>
        </p:nvSpPr>
        <p:spPr bwMode="auto">
          <a:xfrm>
            <a:off x="5627688" y="4030664"/>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
        <p:nvSpPr>
          <p:cNvPr id="44039" name="Rectangle 5">
            <a:extLst>
              <a:ext uri="{FF2B5EF4-FFF2-40B4-BE49-F238E27FC236}">
                <a16:creationId xmlns:a16="http://schemas.microsoft.com/office/drawing/2014/main" id="{D70C47FA-7712-42BA-B63F-F9954525C665}"/>
              </a:ext>
            </a:extLst>
          </p:cNvPr>
          <p:cNvSpPr>
            <a:spLocks noChangeArrowheads="1"/>
          </p:cNvSpPr>
          <p:nvPr/>
        </p:nvSpPr>
        <p:spPr bwMode="auto">
          <a:xfrm>
            <a:off x="1811339" y="2260600"/>
            <a:ext cx="1163637"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New York</a:t>
            </a:r>
          </a:p>
        </p:txBody>
      </p:sp>
      <p:sp>
        <p:nvSpPr>
          <p:cNvPr id="44040" name="Rectangle 6">
            <a:extLst>
              <a:ext uri="{FF2B5EF4-FFF2-40B4-BE49-F238E27FC236}">
                <a16:creationId xmlns:a16="http://schemas.microsoft.com/office/drawing/2014/main" id="{BE133DEE-574F-49CD-9D3B-BAB06F19B462}"/>
              </a:ext>
            </a:extLst>
          </p:cNvPr>
          <p:cNvSpPr>
            <a:spLocks noChangeArrowheads="1"/>
          </p:cNvSpPr>
          <p:nvPr/>
        </p:nvSpPr>
        <p:spPr bwMode="auto">
          <a:xfrm>
            <a:off x="3117851" y="2260600"/>
            <a:ext cx="1165225"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Frankfurt</a:t>
            </a:r>
          </a:p>
        </p:txBody>
      </p:sp>
      <p:sp>
        <p:nvSpPr>
          <p:cNvPr id="44041" name="Rectangle 7">
            <a:extLst>
              <a:ext uri="{FF2B5EF4-FFF2-40B4-BE49-F238E27FC236}">
                <a16:creationId xmlns:a16="http://schemas.microsoft.com/office/drawing/2014/main" id="{8703A00D-AD43-4F89-B4AC-A50E601DA924}"/>
              </a:ext>
            </a:extLst>
          </p:cNvPr>
          <p:cNvSpPr>
            <a:spLocks noChangeArrowheads="1"/>
          </p:cNvSpPr>
          <p:nvPr/>
        </p:nvSpPr>
        <p:spPr bwMode="auto">
          <a:xfrm>
            <a:off x="4424364" y="2260600"/>
            <a:ext cx="1163637"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Berlin</a:t>
            </a:r>
          </a:p>
        </p:txBody>
      </p:sp>
      <p:sp>
        <p:nvSpPr>
          <p:cNvPr id="44042" name="Rectangle 8">
            <a:extLst>
              <a:ext uri="{FF2B5EF4-FFF2-40B4-BE49-F238E27FC236}">
                <a16:creationId xmlns:a16="http://schemas.microsoft.com/office/drawing/2014/main" id="{B1DB0653-04F8-4B1C-8D59-46A79BF27D89}"/>
              </a:ext>
            </a:extLst>
          </p:cNvPr>
          <p:cNvSpPr>
            <a:spLocks noChangeArrowheads="1"/>
          </p:cNvSpPr>
          <p:nvPr/>
        </p:nvSpPr>
        <p:spPr bwMode="auto">
          <a:xfrm>
            <a:off x="1811339" y="4916489"/>
            <a:ext cx="1163637"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Luxembourg </a:t>
            </a:r>
          </a:p>
        </p:txBody>
      </p:sp>
      <p:sp>
        <p:nvSpPr>
          <p:cNvPr id="44043" name="Rectangle 9">
            <a:extLst>
              <a:ext uri="{FF2B5EF4-FFF2-40B4-BE49-F238E27FC236}">
                <a16:creationId xmlns:a16="http://schemas.microsoft.com/office/drawing/2014/main" id="{8CE7223F-2E68-4499-A9BF-D0D517D7220E}"/>
              </a:ext>
            </a:extLst>
          </p:cNvPr>
          <p:cNvSpPr>
            <a:spLocks noChangeArrowheads="1"/>
          </p:cNvSpPr>
          <p:nvPr/>
        </p:nvSpPr>
        <p:spPr bwMode="auto">
          <a:xfrm>
            <a:off x="3117851" y="4916489"/>
            <a:ext cx="1165225"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Singapore</a:t>
            </a:r>
          </a:p>
        </p:txBody>
      </p:sp>
      <p:sp>
        <p:nvSpPr>
          <p:cNvPr id="44044" name="Rectangle 10">
            <a:extLst>
              <a:ext uri="{FF2B5EF4-FFF2-40B4-BE49-F238E27FC236}">
                <a16:creationId xmlns:a16="http://schemas.microsoft.com/office/drawing/2014/main" id="{A853C7D1-143F-477F-83D2-D513C18DA1BF}"/>
              </a:ext>
            </a:extLst>
          </p:cNvPr>
          <p:cNvSpPr>
            <a:spLocks noChangeArrowheads="1"/>
          </p:cNvSpPr>
          <p:nvPr/>
        </p:nvSpPr>
        <p:spPr bwMode="auto">
          <a:xfrm>
            <a:off x="4424364" y="4916489"/>
            <a:ext cx="1163637"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Hong Kong</a:t>
            </a:r>
          </a:p>
        </p:txBody>
      </p:sp>
      <p:sp>
        <p:nvSpPr>
          <p:cNvPr id="44045" name="Rectangle 11">
            <a:extLst>
              <a:ext uri="{FF2B5EF4-FFF2-40B4-BE49-F238E27FC236}">
                <a16:creationId xmlns:a16="http://schemas.microsoft.com/office/drawing/2014/main" id="{BD8017BE-F63D-4207-8A22-01F948DC27CB}"/>
              </a:ext>
            </a:extLst>
          </p:cNvPr>
          <p:cNvSpPr>
            <a:spLocks noChangeArrowheads="1"/>
          </p:cNvSpPr>
          <p:nvPr/>
        </p:nvSpPr>
        <p:spPr bwMode="auto">
          <a:xfrm>
            <a:off x="1811339" y="3587751"/>
            <a:ext cx="1163637"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Paris</a:t>
            </a:r>
          </a:p>
        </p:txBody>
      </p:sp>
      <p:sp>
        <p:nvSpPr>
          <p:cNvPr id="44046" name="Rectangle 12">
            <a:extLst>
              <a:ext uri="{FF2B5EF4-FFF2-40B4-BE49-F238E27FC236}">
                <a16:creationId xmlns:a16="http://schemas.microsoft.com/office/drawing/2014/main" id="{2D0C231E-2F64-4157-AD1C-F85C6300B0DF}"/>
              </a:ext>
            </a:extLst>
          </p:cNvPr>
          <p:cNvSpPr>
            <a:spLocks noChangeArrowheads="1"/>
          </p:cNvSpPr>
          <p:nvPr/>
        </p:nvSpPr>
        <p:spPr bwMode="auto">
          <a:xfrm>
            <a:off x="3117851" y="3587751"/>
            <a:ext cx="1165225"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Dublin</a:t>
            </a:r>
          </a:p>
        </p:txBody>
      </p:sp>
      <p:sp>
        <p:nvSpPr>
          <p:cNvPr id="44047" name="Rectangle 13">
            <a:extLst>
              <a:ext uri="{FF2B5EF4-FFF2-40B4-BE49-F238E27FC236}">
                <a16:creationId xmlns:a16="http://schemas.microsoft.com/office/drawing/2014/main" id="{3E38BAFB-5176-45A6-9506-711DCE3482FF}"/>
              </a:ext>
            </a:extLst>
          </p:cNvPr>
          <p:cNvSpPr>
            <a:spLocks noChangeArrowheads="1"/>
          </p:cNvSpPr>
          <p:nvPr/>
        </p:nvSpPr>
        <p:spPr bwMode="auto">
          <a:xfrm>
            <a:off x="4424364" y="3587751"/>
            <a:ext cx="1163637"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Amsterdam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7">
            <a:extLst>
              <a:ext uri="{FF2B5EF4-FFF2-40B4-BE49-F238E27FC236}">
                <a16:creationId xmlns:a16="http://schemas.microsoft.com/office/drawing/2014/main" id="{1525FDA6-52FA-4CB5-9B0D-9A45ED023A0A}"/>
              </a:ext>
            </a:extLst>
          </p:cNvPr>
          <p:cNvSpPr>
            <a:spLocks noGrp="1"/>
          </p:cNvSpPr>
          <p:nvPr>
            <p:ph type="title"/>
          </p:nvPr>
        </p:nvSpPr>
        <p:spPr/>
        <p:txBody>
          <a:bodyPr/>
          <a:lstStyle/>
          <a:p>
            <a:pPr eaLnBrk="1" hangingPunct="1"/>
            <a:r>
              <a:rPr lang="en-US" altLang="en-US" dirty="0">
                <a:latin typeface="Arial" panose="020B0604020202020204" pitchFamily="34" charset="0"/>
              </a:rPr>
              <a:t>If relocate, how to select a new city to work and live?</a:t>
            </a:r>
            <a:br>
              <a:rPr lang="en-US" altLang="en-US" dirty="0">
                <a:latin typeface="Arial" panose="020B0604020202020204" pitchFamily="34" charset="0"/>
              </a:rPr>
            </a:br>
            <a:r>
              <a:rPr lang="en-US" altLang="en-US" sz="1600" dirty="0">
                <a:solidFill>
                  <a:srgbClr val="62CAE3"/>
                </a:solidFill>
              </a:rPr>
              <a:t>there are many aspects to consider on decision to relocate, but the first question is – if new place is geographically similar to London?</a:t>
            </a:r>
            <a:endParaRPr lang="ru-RU" altLang="en-US" sz="1600" dirty="0">
              <a:solidFill>
                <a:srgbClr val="62CAE3"/>
              </a:solidFill>
            </a:endParaRPr>
          </a:p>
        </p:txBody>
      </p:sp>
      <p:sp>
        <p:nvSpPr>
          <p:cNvPr id="48131" name="Содержимое 2">
            <a:extLst>
              <a:ext uri="{FF2B5EF4-FFF2-40B4-BE49-F238E27FC236}">
                <a16:creationId xmlns:a16="http://schemas.microsoft.com/office/drawing/2014/main" id="{D208160A-39E4-4659-87AD-D05B7248BC71}"/>
              </a:ext>
            </a:extLst>
          </p:cNvPr>
          <p:cNvSpPr>
            <a:spLocks noGrp="1"/>
          </p:cNvSpPr>
          <p:nvPr>
            <p:ph idx="1"/>
          </p:nvPr>
        </p:nvSpPr>
        <p:spPr>
          <a:xfrm>
            <a:off x="712787" y="1650549"/>
            <a:ext cx="8569325" cy="481013"/>
          </a:xfrm>
        </p:spPr>
        <p:txBody>
          <a:bodyPr/>
          <a:lstStyle/>
          <a:p>
            <a:pPr eaLnBrk="1" hangingPunct="1"/>
            <a:r>
              <a:rPr lang="en-US" altLang="en-US" dirty="0"/>
              <a:t>How to choose the right city to</a:t>
            </a:r>
            <a:r>
              <a:rPr lang="en-US" dirty="0"/>
              <a:t> go from London because of Brexit? </a:t>
            </a:r>
            <a:endParaRPr lang="en-US" altLang="en-US" dirty="0"/>
          </a:p>
        </p:txBody>
      </p:sp>
      <p:sp>
        <p:nvSpPr>
          <p:cNvPr id="48132" name="Rectangle 5">
            <a:extLst>
              <a:ext uri="{FF2B5EF4-FFF2-40B4-BE49-F238E27FC236}">
                <a16:creationId xmlns:a16="http://schemas.microsoft.com/office/drawing/2014/main" id="{51F4579E-B172-49FD-B7E8-F94CF1E5CE36}"/>
              </a:ext>
            </a:extLst>
          </p:cNvPr>
          <p:cNvSpPr>
            <a:spLocks noChangeArrowheads="1"/>
          </p:cNvSpPr>
          <p:nvPr/>
        </p:nvSpPr>
        <p:spPr bwMode="auto">
          <a:xfrm>
            <a:off x="4999038" y="2654299"/>
            <a:ext cx="2195512" cy="959896"/>
          </a:xfrm>
          <a:prstGeom prst="rect">
            <a:avLst/>
          </a:prstGeom>
          <a:solidFill>
            <a:srgbClr val="2EB0A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The city to go tends to be similar to London from workplace view.</a:t>
            </a:r>
          </a:p>
        </p:txBody>
      </p:sp>
      <p:sp>
        <p:nvSpPr>
          <p:cNvPr id="48133" name="Rectangle 6">
            <a:extLst>
              <a:ext uri="{FF2B5EF4-FFF2-40B4-BE49-F238E27FC236}">
                <a16:creationId xmlns:a16="http://schemas.microsoft.com/office/drawing/2014/main" id="{E16CC785-BBD6-40AE-A08F-E9D242140084}"/>
              </a:ext>
            </a:extLst>
          </p:cNvPr>
          <p:cNvSpPr>
            <a:spLocks noChangeArrowheads="1"/>
          </p:cNvSpPr>
          <p:nvPr/>
        </p:nvSpPr>
        <p:spPr bwMode="auto">
          <a:xfrm>
            <a:off x="8183562" y="2190770"/>
            <a:ext cx="2197100" cy="815560"/>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Compare every alternative to London City </a:t>
            </a:r>
          </a:p>
        </p:txBody>
      </p:sp>
      <p:sp>
        <p:nvSpPr>
          <p:cNvPr id="48134" name="Rectangle 7">
            <a:extLst>
              <a:ext uri="{FF2B5EF4-FFF2-40B4-BE49-F238E27FC236}">
                <a16:creationId xmlns:a16="http://schemas.microsoft.com/office/drawing/2014/main" id="{A5EFDB34-3004-4315-916F-2744B4F5333F}"/>
              </a:ext>
            </a:extLst>
          </p:cNvPr>
          <p:cNvSpPr>
            <a:spLocks noChangeArrowheads="1"/>
          </p:cNvSpPr>
          <p:nvPr/>
        </p:nvSpPr>
        <p:spPr bwMode="auto">
          <a:xfrm>
            <a:off x="8183562" y="3210467"/>
            <a:ext cx="2197100" cy="903483"/>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Make geographical analysis how London City and alternatives are similar</a:t>
            </a:r>
          </a:p>
        </p:txBody>
      </p:sp>
      <p:sp>
        <p:nvSpPr>
          <p:cNvPr id="48135" name="Rectangle 10">
            <a:extLst>
              <a:ext uri="{FF2B5EF4-FFF2-40B4-BE49-F238E27FC236}">
                <a16:creationId xmlns:a16="http://schemas.microsoft.com/office/drawing/2014/main" id="{8E3421A3-D186-4C9D-8069-0C45158C25B0}"/>
              </a:ext>
            </a:extLst>
          </p:cNvPr>
          <p:cNvSpPr>
            <a:spLocks noChangeArrowheads="1"/>
          </p:cNvSpPr>
          <p:nvPr/>
        </p:nvSpPr>
        <p:spPr bwMode="auto">
          <a:xfrm>
            <a:off x="8183563" y="4298150"/>
            <a:ext cx="2197100" cy="847331"/>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Compare every alternative to London recreational, or “sleeping” neighborhoods.</a:t>
            </a:r>
          </a:p>
        </p:txBody>
      </p:sp>
      <p:sp>
        <p:nvSpPr>
          <p:cNvPr id="48136" name="Rectangle 11">
            <a:extLst>
              <a:ext uri="{FF2B5EF4-FFF2-40B4-BE49-F238E27FC236}">
                <a16:creationId xmlns:a16="http://schemas.microsoft.com/office/drawing/2014/main" id="{D34A2B8C-3A19-4725-8A4C-DFABDDEE655E}"/>
              </a:ext>
            </a:extLst>
          </p:cNvPr>
          <p:cNvSpPr>
            <a:spLocks noChangeArrowheads="1"/>
          </p:cNvSpPr>
          <p:nvPr/>
        </p:nvSpPr>
        <p:spPr bwMode="auto">
          <a:xfrm>
            <a:off x="8183563" y="5422392"/>
            <a:ext cx="2197100" cy="882406"/>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Make geographical analysis how London “sleeping” neighborhoods and those for alternatives are similar</a:t>
            </a:r>
          </a:p>
        </p:txBody>
      </p:sp>
      <p:sp>
        <p:nvSpPr>
          <p:cNvPr id="48137" name="Rectangle 12">
            <a:extLst>
              <a:ext uri="{FF2B5EF4-FFF2-40B4-BE49-F238E27FC236}">
                <a16:creationId xmlns:a16="http://schemas.microsoft.com/office/drawing/2014/main" id="{0F734B98-BA41-4838-B7C7-3786A7C4107C}"/>
              </a:ext>
            </a:extLst>
          </p:cNvPr>
          <p:cNvSpPr>
            <a:spLocks noChangeArrowheads="1"/>
          </p:cNvSpPr>
          <p:nvPr/>
        </p:nvSpPr>
        <p:spPr bwMode="auto">
          <a:xfrm>
            <a:off x="4997451" y="4617945"/>
            <a:ext cx="2195513" cy="959896"/>
          </a:xfrm>
          <a:prstGeom prst="rect">
            <a:avLst/>
          </a:prstGeom>
          <a:solidFill>
            <a:srgbClr val="2EB0A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The city to go from London tends to be similar to London from recreational and amusement point of view</a:t>
            </a:r>
          </a:p>
        </p:txBody>
      </p:sp>
      <p:sp>
        <p:nvSpPr>
          <p:cNvPr id="48138" name="Rectangle 15">
            <a:extLst>
              <a:ext uri="{FF2B5EF4-FFF2-40B4-BE49-F238E27FC236}">
                <a16:creationId xmlns:a16="http://schemas.microsoft.com/office/drawing/2014/main" id="{15CF434D-1279-43B9-930A-1A4BA77F1CBB}"/>
              </a:ext>
            </a:extLst>
          </p:cNvPr>
          <p:cNvSpPr>
            <a:spLocks noChangeArrowheads="1"/>
          </p:cNvSpPr>
          <p:nvPr/>
        </p:nvSpPr>
        <p:spPr bwMode="auto">
          <a:xfrm>
            <a:off x="1811338" y="3879851"/>
            <a:ext cx="2197100" cy="582613"/>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Financiers work, rest and have families.</a:t>
            </a:r>
          </a:p>
        </p:txBody>
      </p:sp>
      <p:cxnSp>
        <p:nvCxnSpPr>
          <p:cNvPr id="11" name="Elbow Connector 23">
            <a:extLst>
              <a:ext uri="{FF2B5EF4-FFF2-40B4-BE49-F238E27FC236}">
                <a16:creationId xmlns:a16="http://schemas.microsoft.com/office/drawing/2014/main" id="{B8FCFA29-C103-4E6C-9949-51AA282C3654}"/>
              </a:ext>
            </a:extLst>
          </p:cNvPr>
          <p:cNvCxnSpPr>
            <a:cxnSpLocks/>
            <a:stCxn id="48138" idx="3"/>
            <a:endCxn id="48132" idx="1"/>
          </p:cNvCxnSpPr>
          <p:nvPr/>
        </p:nvCxnSpPr>
        <p:spPr>
          <a:xfrm flipV="1">
            <a:off x="4008438" y="3134247"/>
            <a:ext cx="990600" cy="1036911"/>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2" name="Elbow Connector 25">
            <a:extLst>
              <a:ext uri="{FF2B5EF4-FFF2-40B4-BE49-F238E27FC236}">
                <a16:creationId xmlns:a16="http://schemas.microsoft.com/office/drawing/2014/main" id="{42A2FBBB-67BF-456C-B585-74EBF8740E91}"/>
              </a:ext>
            </a:extLst>
          </p:cNvPr>
          <p:cNvCxnSpPr>
            <a:cxnSpLocks/>
            <a:stCxn id="48138" idx="3"/>
            <a:endCxn id="48137" idx="1"/>
          </p:cNvCxnSpPr>
          <p:nvPr/>
        </p:nvCxnSpPr>
        <p:spPr>
          <a:xfrm>
            <a:off x="4008438" y="4171158"/>
            <a:ext cx="989013" cy="926735"/>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3" name="Elbow Connector 33">
            <a:extLst>
              <a:ext uri="{FF2B5EF4-FFF2-40B4-BE49-F238E27FC236}">
                <a16:creationId xmlns:a16="http://schemas.microsoft.com/office/drawing/2014/main" id="{597F599C-97F4-4CA7-A430-E1E32401417B}"/>
              </a:ext>
            </a:extLst>
          </p:cNvPr>
          <p:cNvCxnSpPr>
            <a:cxnSpLocks/>
            <a:stCxn id="48132" idx="3"/>
            <a:endCxn id="48133" idx="1"/>
          </p:cNvCxnSpPr>
          <p:nvPr/>
        </p:nvCxnSpPr>
        <p:spPr>
          <a:xfrm flipV="1">
            <a:off x="7194550" y="2598550"/>
            <a:ext cx="989012" cy="535697"/>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4" name="Elbow Connector 35">
            <a:extLst>
              <a:ext uri="{FF2B5EF4-FFF2-40B4-BE49-F238E27FC236}">
                <a16:creationId xmlns:a16="http://schemas.microsoft.com/office/drawing/2014/main" id="{2AFCB517-2963-4F53-B2DD-AE8AD6CB2E7A}"/>
              </a:ext>
            </a:extLst>
          </p:cNvPr>
          <p:cNvCxnSpPr>
            <a:cxnSpLocks/>
            <a:stCxn id="48132" idx="3"/>
            <a:endCxn id="48134" idx="1"/>
          </p:cNvCxnSpPr>
          <p:nvPr/>
        </p:nvCxnSpPr>
        <p:spPr>
          <a:xfrm>
            <a:off x="7194550" y="3134247"/>
            <a:ext cx="989012" cy="527962"/>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5" name="Elbow Connector 37">
            <a:extLst>
              <a:ext uri="{FF2B5EF4-FFF2-40B4-BE49-F238E27FC236}">
                <a16:creationId xmlns:a16="http://schemas.microsoft.com/office/drawing/2014/main" id="{E8AC840A-F907-48C2-B2A5-F0AEA97C207A}"/>
              </a:ext>
            </a:extLst>
          </p:cNvPr>
          <p:cNvCxnSpPr>
            <a:cxnSpLocks/>
            <a:stCxn id="48137" idx="3"/>
            <a:endCxn id="48135" idx="1"/>
          </p:cNvCxnSpPr>
          <p:nvPr/>
        </p:nvCxnSpPr>
        <p:spPr>
          <a:xfrm flipV="1">
            <a:off x="7192964" y="4721816"/>
            <a:ext cx="990599" cy="376077"/>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6" name="Elbow Connector 39">
            <a:extLst>
              <a:ext uri="{FF2B5EF4-FFF2-40B4-BE49-F238E27FC236}">
                <a16:creationId xmlns:a16="http://schemas.microsoft.com/office/drawing/2014/main" id="{36E7DB2B-70F9-4519-8544-95E7ED905CB7}"/>
              </a:ext>
            </a:extLst>
          </p:cNvPr>
          <p:cNvCxnSpPr>
            <a:cxnSpLocks/>
            <a:stCxn id="48137" idx="3"/>
            <a:endCxn id="48136" idx="1"/>
          </p:cNvCxnSpPr>
          <p:nvPr/>
        </p:nvCxnSpPr>
        <p:spPr>
          <a:xfrm>
            <a:off x="7192964" y="5097893"/>
            <a:ext cx="990599" cy="765702"/>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1">
            <a:extLst>
              <a:ext uri="{FF2B5EF4-FFF2-40B4-BE49-F238E27FC236}">
                <a16:creationId xmlns:a16="http://schemas.microsoft.com/office/drawing/2014/main" id="{616AB7EC-6A59-4546-92DA-D5C8227C5D68}"/>
              </a:ext>
            </a:extLst>
          </p:cNvPr>
          <p:cNvSpPr>
            <a:spLocks noGrp="1"/>
          </p:cNvSpPr>
          <p:nvPr>
            <p:ph type="title"/>
          </p:nvPr>
        </p:nvSpPr>
        <p:spPr>
          <a:xfrm>
            <a:off x="383118" y="355600"/>
            <a:ext cx="11425767" cy="961136"/>
          </a:xfrm>
        </p:spPr>
        <p:txBody>
          <a:bodyPr/>
          <a:lstStyle/>
          <a:p>
            <a:pPr eaLnBrk="1" hangingPunct="1"/>
            <a:r>
              <a:rPr lang="en-US" altLang="en-US" dirty="0">
                <a:latin typeface="Arial" panose="020B0604020202020204" pitchFamily="34" charset="0"/>
              </a:rPr>
              <a:t>Data science approach to relocation alternative selection: </a:t>
            </a:r>
            <a:r>
              <a:rPr lang="en-US" dirty="0">
                <a:latin typeface="Arial" panose="020B0604020202020204" pitchFamily="34" charset="0"/>
              </a:rPr>
              <a:t>analyzing cities as a collection of venues</a:t>
            </a:r>
            <a:endParaRPr lang="ru-RU" altLang="en-US" dirty="0">
              <a:latin typeface="Arial" panose="020B0604020202020204" pitchFamily="34" charset="0"/>
            </a:endParaRPr>
          </a:p>
        </p:txBody>
      </p:sp>
      <p:sp>
        <p:nvSpPr>
          <p:cNvPr id="39939" name="Содержимое 2">
            <a:extLst>
              <a:ext uri="{FF2B5EF4-FFF2-40B4-BE49-F238E27FC236}">
                <a16:creationId xmlns:a16="http://schemas.microsoft.com/office/drawing/2014/main" id="{F81D6237-7AC4-4693-BD47-52FDE6B271F2}"/>
              </a:ext>
            </a:extLst>
          </p:cNvPr>
          <p:cNvSpPr>
            <a:spLocks noGrp="1"/>
          </p:cNvSpPr>
          <p:nvPr>
            <p:ph idx="1"/>
          </p:nvPr>
        </p:nvSpPr>
        <p:spPr>
          <a:xfrm>
            <a:off x="1555307" y="1316736"/>
            <a:ext cx="8914573" cy="627951"/>
          </a:xfrm>
        </p:spPr>
        <p:txBody>
          <a:bodyPr/>
          <a:lstStyle/>
          <a:p>
            <a:pPr eaLnBrk="1" hangingPunct="1"/>
            <a:r>
              <a:rPr lang="en-US" altLang="en-US" dirty="0"/>
              <a:t>we can compare cities as a collection of venues. We choose the grid-centric approach as the most appropriate to characterize a city by the ensemble of amenities it offers.</a:t>
            </a:r>
          </a:p>
          <a:p>
            <a:pPr eaLnBrk="1" hangingPunct="1"/>
            <a:endParaRPr lang="ru-RU" altLang="en-US" dirty="0"/>
          </a:p>
        </p:txBody>
      </p:sp>
      <p:sp>
        <p:nvSpPr>
          <p:cNvPr id="39940" name="AutoShape 3">
            <a:extLst>
              <a:ext uri="{FF2B5EF4-FFF2-40B4-BE49-F238E27FC236}">
                <a16:creationId xmlns:a16="http://schemas.microsoft.com/office/drawing/2014/main" id="{689456BF-0522-4EB8-B957-1F833590B754}"/>
              </a:ext>
            </a:extLst>
          </p:cNvPr>
          <p:cNvSpPr>
            <a:spLocks noChangeArrowheads="1"/>
          </p:cNvSpPr>
          <p:nvPr/>
        </p:nvSpPr>
        <p:spPr bwMode="auto">
          <a:xfrm>
            <a:off x="1811337" y="2262187"/>
            <a:ext cx="2162175" cy="1166813"/>
          </a:xfrm>
          <a:prstGeom prst="chevron">
            <a:avLst>
              <a:gd name="adj" fmla="val 33741"/>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sz="1800" dirty="0"/>
              <a:t>define  bag of venues</a:t>
            </a:r>
            <a:endParaRPr lang="en-US" altLang="en-US" sz="1800" dirty="0">
              <a:solidFill>
                <a:srgbClr val="FFFFFF"/>
              </a:solidFill>
            </a:endParaRPr>
          </a:p>
        </p:txBody>
      </p:sp>
      <p:sp>
        <p:nvSpPr>
          <p:cNvPr id="39941" name="AutoShape 7">
            <a:extLst>
              <a:ext uri="{FF2B5EF4-FFF2-40B4-BE49-F238E27FC236}">
                <a16:creationId xmlns:a16="http://schemas.microsoft.com/office/drawing/2014/main" id="{046BD047-B3DE-45BB-9F25-9B6DCFFAD72C}"/>
              </a:ext>
            </a:extLst>
          </p:cNvPr>
          <p:cNvSpPr>
            <a:spLocks noChangeArrowheads="1"/>
          </p:cNvSpPr>
          <p:nvPr/>
        </p:nvSpPr>
        <p:spPr bwMode="auto">
          <a:xfrm>
            <a:off x="1811339" y="3586163"/>
            <a:ext cx="2162175" cy="1166812"/>
          </a:xfrm>
          <a:prstGeom prst="chevron">
            <a:avLst>
              <a:gd name="adj" fmla="val 33741"/>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altLang="en-US" sz="1600" dirty="0">
                <a:solidFill>
                  <a:srgbClr val="FFFFFF"/>
                </a:solidFill>
              </a:rPr>
              <a:t>obtain venues data</a:t>
            </a:r>
          </a:p>
        </p:txBody>
      </p:sp>
      <p:sp>
        <p:nvSpPr>
          <p:cNvPr id="39942" name="AutoShape 9">
            <a:extLst>
              <a:ext uri="{FF2B5EF4-FFF2-40B4-BE49-F238E27FC236}">
                <a16:creationId xmlns:a16="http://schemas.microsoft.com/office/drawing/2014/main" id="{263457FD-9BDE-49EB-B9D6-6A4F62D9FA6C}"/>
              </a:ext>
            </a:extLst>
          </p:cNvPr>
          <p:cNvSpPr>
            <a:spLocks noChangeArrowheads="1"/>
          </p:cNvSpPr>
          <p:nvPr/>
        </p:nvSpPr>
        <p:spPr bwMode="auto">
          <a:xfrm>
            <a:off x="1811339" y="4913313"/>
            <a:ext cx="2162175" cy="1166812"/>
          </a:xfrm>
          <a:prstGeom prst="chevron">
            <a:avLst>
              <a:gd name="adj" fmla="val 33775"/>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altLang="en-US" sz="1600" dirty="0">
                <a:solidFill>
                  <a:srgbClr val="FFFFFF"/>
                </a:solidFill>
              </a:rPr>
              <a:t>analyze bag of venues for every  city</a:t>
            </a:r>
          </a:p>
        </p:txBody>
      </p:sp>
      <p:sp>
        <p:nvSpPr>
          <p:cNvPr id="39943" name="Rectangle 17">
            <a:extLst>
              <a:ext uri="{FF2B5EF4-FFF2-40B4-BE49-F238E27FC236}">
                <a16:creationId xmlns:a16="http://schemas.microsoft.com/office/drawing/2014/main" id="{73646D75-0420-4337-B947-95C3BFE8CC98}"/>
              </a:ext>
            </a:extLst>
          </p:cNvPr>
          <p:cNvSpPr>
            <a:spLocks noChangeArrowheads="1"/>
          </p:cNvSpPr>
          <p:nvPr/>
        </p:nvSpPr>
        <p:spPr bwMode="auto">
          <a:xfrm>
            <a:off x="4073525" y="2260601"/>
            <a:ext cx="63071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73038" lvl="1" indent="-171450" eaLnBrk="1" hangingPunct="1">
              <a:spcAft>
                <a:spcPct val="10000"/>
              </a:spcAft>
              <a:buFont typeface="Arial" panose="020B0604020202020204" pitchFamily="34" charset="0"/>
              <a:buChar char="•"/>
            </a:pPr>
            <a:r>
              <a:rPr lang="en-US" altLang="en-US" sz="1200" dirty="0">
                <a:solidFill>
                  <a:srgbClr val="685040"/>
                </a:solidFill>
              </a:rPr>
              <a:t>bag of venues is a representation of a spatial region r. If there are n venues located within r, and each is chosen from a global set of m venue categories, then we define the m-dimensional bag of venues vector</a:t>
            </a:r>
          </a:p>
          <a:p>
            <a:pPr marL="173038" lvl="1" indent="-171450" eaLnBrk="1" hangingPunct="1">
              <a:spcAft>
                <a:spcPct val="10000"/>
              </a:spcAft>
              <a:buFont typeface="Arial" panose="020B0604020202020204" pitchFamily="34" charset="0"/>
              <a:buChar char="•"/>
            </a:pPr>
            <a:r>
              <a:rPr lang="en-US" altLang="en-US" sz="1200" dirty="0">
                <a:solidFill>
                  <a:srgbClr val="685040"/>
                </a:solidFill>
              </a:rPr>
              <a:t>to get the bag of venues we normalize vector of counted venues for every unique venue category inside the selected spatial grid</a:t>
            </a:r>
          </a:p>
        </p:txBody>
      </p:sp>
      <p:sp>
        <p:nvSpPr>
          <p:cNvPr id="39944" name="Rectangle 18">
            <a:extLst>
              <a:ext uri="{FF2B5EF4-FFF2-40B4-BE49-F238E27FC236}">
                <a16:creationId xmlns:a16="http://schemas.microsoft.com/office/drawing/2014/main" id="{447C4D35-5C95-4686-A442-469DF75C3AC4}"/>
              </a:ext>
            </a:extLst>
          </p:cNvPr>
          <p:cNvSpPr>
            <a:spLocks noChangeArrowheads="1"/>
          </p:cNvSpPr>
          <p:nvPr/>
        </p:nvSpPr>
        <p:spPr bwMode="auto">
          <a:xfrm>
            <a:off x="4073525" y="3586163"/>
            <a:ext cx="6307138"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dirty="0">
                <a:solidFill>
                  <a:srgbClr val="685040"/>
                </a:solidFill>
              </a:rPr>
              <a:t>Obtain coordinates of venues in the city centers</a:t>
            </a:r>
          </a:p>
          <a:p>
            <a:pPr lvl="1" eaLnBrk="1" hangingPunct="1">
              <a:spcAft>
                <a:spcPct val="10000"/>
              </a:spcAft>
              <a:buFontTx/>
              <a:buChar char="•"/>
            </a:pPr>
            <a:r>
              <a:rPr lang="en-US" altLang="en-US" sz="1200" dirty="0">
                <a:solidFill>
                  <a:srgbClr val="685040"/>
                </a:solidFill>
              </a:rPr>
              <a:t>Obtain the list of recreational (“sleeping”) neighborhoods for every city and their coordinates</a:t>
            </a:r>
          </a:p>
          <a:p>
            <a:pPr lvl="1" eaLnBrk="1" hangingPunct="1">
              <a:spcAft>
                <a:spcPct val="10000"/>
              </a:spcAft>
              <a:buFontTx/>
              <a:buChar char="•"/>
            </a:pPr>
            <a:r>
              <a:rPr lang="en-US" altLang="en-US" sz="1200" dirty="0">
                <a:solidFill>
                  <a:srgbClr val="685040"/>
                </a:solidFill>
              </a:rPr>
              <a:t>Use Foursquare to get all the venues inside selected area</a:t>
            </a:r>
          </a:p>
        </p:txBody>
      </p:sp>
      <p:sp>
        <p:nvSpPr>
          <p:cNvPr id="39945" name="Rectangle 19">
            <a:extLst>
              <a:ext uri="{FF2B5EF4-FFF2-40B4-BE49-F238E27FC236}">
                <a16:creationId xmlns:a16="http://schemas.microsoft.com/office/drawing/2014/main" id="{19316586-191F-4250-8D75-A6BC60F340D1}"/>
              </a:ext>
            </a:extLst>
          </p:cNvPr>
          <p:cNvSpPr>
            <a:spLocks noChangeArrowheads="1"/>
          </p:cNvSpPr>
          <p:nvPr/>
        </p:nvSpPr>
        <p:spPr bwMode="auto">
          <a:xfrm>
            <a:off x="4073525" y="4913313"/>
            <a:ext cx="6307138"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dirty="0">
                <a:solidFill>
                  <a:srgbClr val="685040"/>
                </a:solidFill>
              </a:rPr>
              <a:t>Cluster the bag-of-venues vectors for city center</a:t>
            </a:r>
          </a:p>
          <a:p>
            <a:pPr lvl="1" eaLnBrk="1" hangingPunct="1">
              <a:spcAft>
                <a:spcPct val="10000"/>
              </a:spcAft>
              <a:buFontTx/>
              <a:buChar char="•"/>
            </a:pPr>
            <a:r>
              <a:rPr lang="en-US" altLang="en-US" sz="1200" dirty="0">
                <a:solidFill>
                  <a:srgbClr val="685040"/>
                </a:solidFill>
              </a:rPr>
              <a:t>Cluster the bag-of-venues vectors for sleeping areas of the cities</a:t>
            </a:r>
          </a:p>
          <a:p>
            <a:pPr lvl="1" eaLnBrk="1" hangingPunct="1">
              <a:spcAft>
                <a:spcPct val="10000"/>
              </a:spcAft>
              <a:buFontTx/>
              <a:buChar char="•"/>
            </a:pPr>
            <a:r>
              <a:rPr lang="en-US" altLang="en-US" sz="1200" dirty="0">
                <a:solidFill>
                  <a:srgbClr val="685040"/>
                </a:solidFill>
              </a:rPr>
              <a:t>Find the city, similar to London</a:t>
            </a:r>
          </a:p>
          <a:p>
            <a:pPr lvl="1" eaLnBrk="1" hangingPunct="1">
              <a:spcAft>
                <a:spcPct val="10000"/>
              </a:spcAft>
              <a:buFontTx/>
              <a:buChar char="•"/>
            </a:pPr>
            <a:r>
              <a:rPr lang="en-US" altLang="en-US" sz="1200" dirty="0">
                <a:solidFill>
                  <a:srgbClr val="685040"/>
                </a:solidFill>
              </a:rPr>
              <a:t>Check the consistency of the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Содержимое 2">
            <a:extLst>
              <a:ext uri="{FF2B5EF4-FFF2-40B4-BE49-F238E27FC236}">
                <a16:creationId xmlns:a16="http://schemas.microsoft.com/office/drawing/2014/main" id="{D4263C65-A079-4596-BF35-7650ECB04EF4}"/>
              </a:ext>
            </a:extLst>
          </p:cNvPr>
          <p:cNvSpPr>
            <a:spLocks noGrp="1"/>
          </p:cNvSpPr>
          <p:nvPr>
            <p:ph idx="1"/>
          </p:nvPr>
        </p:nvSpPr>
        <p:spPr>
          <a:xfrm>
            <a:off x="1811337" y="1335088"/>
            <a:ext cx="8569325" cy="447675"/>
          </a:xfrm>
        </p:spPr>
        <p:txBody>
          <a:bodyPr/>
          <a:lstStyle/>
          <a:p>
            <a:pPr eaLnBrk="1" hangingPunct="1"/>
            <a:r>
              <a:rPr lang="en-US" dirty="0"/>
              <a:t>we choose the grid-centric approach as the most consistent</a:t>
            </a:r>
            <a:endParaRPr lang="ru-RU" altLang="en-US" dirty="0"/>
          </a:p>
        </p:txBody>
      </p:sp>
      <p:sp>
        <p:nvSpPr>
          <p:cNvPr id="34819" name="AutoShape 33">
            <a:extLst>
              <a:ext uri="{FF2B5EF4-FFF2-40B4-BE49-F238E27FC236}">
                <a16:creationId xmlns:a16="http://schemas.microsoft.com/office/drawing/2014/main" id="{83B555D9-3907-48ED-ACB1-6BE4116C52B9}"/>
              </a:ext>
            </a:extLst>
          </p:cNvPr>
          <p:cNvSpPr>
            <a:spLocks noChangeArrowheads="1"/>
          </p:cNvSpPr>
          <p:nvPr/>
        </p:nvSpPr>
        <p:spPr bwMode="auto">
          <a:xfrm>
            <a:off x="1811337" y="1723231"/>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FFFFFF"/>
                </a:solidFill>
              </a:rPr>
              <a:t>Choose the step and make a grid for analyzing areas in city centers</a:t>
            </a:r>
          </a:p>
        </p:txBody>
      </p:sp>
      <p:sp>
        <p:nvSpPr>
          <p:cNvPr id="34820" name="Rectangle 5">
            <a:extLst>
              <a:ext uri="{FF2B5EF4-FFF2-40B4-BE49-F238E27FC236}">
                <a16:creationId xmlns:a16="http://schemas.microsoft.com/office/drawing/2014/main" id="{43FAB1C9-21E9-442B-9F85-4715319B1793}"/>
              </a:ext>
            </a:extLst>
          </p:cNvPr>
          <p:cNvSpPr>
            <a:spLocks noChangeArrowheads="1"/>
          </p:cNvSpPr>
          <p:nvPr/>
        </p:nvSpPr>
        <p:spPr bwMode="auto">
          <a:xfrm>
            <a:off x="4716462" y="1723231"/>
            <a:ext cx="56642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b="0" dirty="0">
                <a:solidFill>
                  <a:srgbClr val="685040"/>
                </a:solidFill>
              </a:rPr>
              <a:t>we make a grid for London City and central parts of alternatives. We choose 10 steps, each for 600 meters, to cover the central part of each city. I.e. "central" in our work means 6 km x </a:t>
            </a:r>
            <a:r>
              <a:rPr lang="en-US" altLang="en-US" sz="1200" b="0" dirty="0" err="1">
                <a:solidFill>
                  <a:srgbClr val="685040"/>
                </a:solidFill>
              </a:rPr>
              <a:t>6km</a:t>
            </a:r>
            <a:r>
              <a:rPr lang="en-US" altLang="en-US" sz="1200" b="0" dirty="0">
                <a:solidFill>
                  <a:srgbClr val="685040"/>
                </a:solidFill>
              </a:rPr>
              <a:t> area around cities centers</a:t>
            </a:r>
          </a:p>
        </p:txBody>
      </p:sp>
      <p:sp>
        <p:nvSpPr>
          <p:cNvPr id="34822" name="Rectangle 9">
            <a:extLst>
              <a:ext uri="{FF2B5EF4-FFF2-40B4-BE49-F238E27FC236}">
                <a16:creationId xmlns:a16="http://schemas.microsoft.com/office/drawing/2014/main" id="{F11499CF-2487-443D-A748-1C90F91187A2}"/>
              </a:ext>
            </a:extLst>
          </p:cNvPr>
          <p:cNvSpPr>
            <a:spLocks noChangeArrowheads="1"/>
          </p:cNvSpPr>
          <p:nvPr/>
        </p:nvSpPr>
        <p:spPr bwMode="auto">
          <a:xfrm>
            <a:off x="2892934" y="7089774"/>
            <a:ext cx="5664200" cy="684212"/>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ru-RU" altLang="en-US" sz="1200" b="0">
                <a:solidFill>
                  <a:srgbClr val="685040"/>
                </a:solidFill>
              </a:rPr>
              <a:t>Текст</a:t>
            </a:r>
            <a:endParaRPr lang="en-US" altLang="en-US" sz="1200" b="0">
              <a:solidFill>
                <a:srgbClr val="685040"/>
              </a:solidFill>
            </a:endParaRPr>
          </a:p>
        </p:txBody>
      </p:sp>
      <p:sp>
        <p:nvSpPr>
          <p:cNvPr id="34824" name="Rectangle 13">
            <a:extLst>
              <a:ext uri="{FF2B5EF4-FFF2-40B4-BE49-F238E27FC236}">
                <a16:creationId xmlns:a16="http://schemas.microsoft.com/office/drawing/2014/main" id="{961AE7AE-C551-46BF-B19B-85CD37B3DF18}"/>
              </a:ext>
            </a:extLst>
          </p:cNvPr>
          <p:cNvSpPr>
            <a:spLocks noChangeArrowheads="1"/>
          </p:cNvSpPr>
          <p:nvPr/>
        </p:nvSpPr>
        <p:spPr bwMode="auto">
          <a:xfrm>
            <a:off x="2892934" y="7875587"/>
            <a:ext cx="5664200" cy="6826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ru-RU" altLang="en-US" sz="1200" b="0">
                <a:solidFill>
                  <a:srgbClr val="685040"/>
                </a:solidFill>
              </a:rPr>
              <a:t>Текст</a:t>
            </a:r>
            <a:endParaRPr lang="en-US" altLang="en-US" sz="1200" b="0">
              <a:solidFill>
                <a:srgbClr val="685040"/>
              </a:solidFill>
            </a:endParaRPr>
          </a:p>
        </p:txBody>
      </p:sp>
      <p:sp>
        <p:nvSpPr>
          <p:cNvPr id="34828" name="AutoShape 33">
            <a:extLst>
              <a:ext uri="{FF2B5EF4-FFF2-40B4-BE49-F238E27FC236}">
                <a16:creationId xmlns:a16="http://schemas.microsoft.com/office/drawing/2014/main" id="{C10CFF23-DB1A-474B-A11B-B8A9FE5D45E2}"/>
              </a:ext>
            </a:extLst>
          </p:cNvPr>
          <p:cNvSpPr>
            <a:spLocks noChangeArrowheads="1"/>
          </p:cNvSpPr>
          <p:nvPr/>
        </p:nvSpPr>
        <p:spPr bwMode="auto">
          <a:xfrm>
            <a:off x="-12191" y="7873999"/>
            <a:ext cx="2755900" cy="684212"/>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1" name="Заголовок 1">
            <a:extLst>
              <a:ext uri="{FF2B5EF4-FFF2-40B4-BE49-F238E27FC236}">
                <a16:creationId xmlns:a16="http://schemas.microsoft.com/office/drawing/2014/main" id="{55FC07F5-9F3F-4248-9495-B8F2BB5018AA}"/>
              </a:ext>
            </a:extLst>
          </p:cNvPr>
          <p:cNvSpPr txBox="1">
            <a:spLocks/>
          </p:cNvSpPr>
          <p:nvPr/>
        </p:nvSpPr>
        <p:spPr bwMode="auto">
          <a:xfrm>
            <a:off x="1811339" y="363538"/>
            <a:ext cx="8569325" cy="971550"/>
          </a:xfrm>
          <a:prstGeom prst="rect">
            <a:avLst/>
          </a:prstGeom>
          <a:noFill/>
          <a:ln w="9525">
            <a:noFill/>
            <a:miter lim="800000"/>
            <a:headEnd/>
            <a:tailEnd/>
          </a:ln>
          <a:effectLst/>
        </p:spPr>
        <p:txBody>
          <a:bodyPr lIns="0" tIns="0" rIns="0" bIns="0"/>
          <a:lstStyle/>
          <a:p>
            <a:pPr>
              <a:lnSpc>
                <a:spcPct val="105000"/>
              </a:lnSpc>
              <a:defRPr/>
            </a:pPr>
            <a:r>
              <a:rPr lang="en-US" sz="2400" kern="0" dirty="0">
                <a:solidFill>
                  <a:srgbClr val="ED1A3B"/>
                </a:solidFill>
                <a:latin typeface="Arial" charset="0"/>
                <a:ea typeface="+mj-ea"/>
                <a:cs typeface="+mj-cs"/>
              </a:rPr>
              <a:t>Algorithm runs sequentially.</a:t>
            </a:r>
            <a:br>
              <a:rPr lang="en-US" sz="2400" kern="0" dirty="0">
                <a:solidFill>
                  <a:srgbClr val="ED1A3B"/>
                </a:solidFill>
                <a:latin typeface="+mj-lt"/>
                <a:ea typeface="+mj-ea"/>
                <a:cs typeface="+mj-cs"/>
              </a:rPr>
            </a:br>
            <a:r>
              <a:rPr lang="en-US" kern="0" dirty="0">
                <a:solidFill>
                  <a:srgbClr val="62CAE3"/>
                </a:solidFill>
                <a:latin typeface="Arial" charset="0"/>
                <a:ea typeface="+mj-ea"/>
                <a:cs typeface="+mj-cs"/>
              </a:rPr>
              <a:t>we have two sub-tasks – analyze data for city centers and for “sleeping” areas</a:t>
            </a:r>
            <a:endParaRPr lang="ru-RU" kern="0" dirty="0">
              <a:solidFill>
                <a:srgbClr val="62CAE3"/>
              </a:solidFill>
              <a:latin typeface="+mj-lt"/>
              <a:ea typeface="+mj-ea"/>
              <a:cs typeface="+mj-cs"/>
            </a:endParaRPr>
          </a:p>
        </p:txBody>
      </p:sp>
      <p:sp>
        <p:nvSpPr>
          <p:cNvPr id="14" name="Rectangle 7">
            <a:extLst>
              <a:ext uri="{FF2B5EF4-FFF2-40B4-BE49-F238E27FC236}">
                <a16:creationId xmlns:a16="http://schemas.microsoft.com/office/drawing/2014/main" id="{A76A71CF-ADF0-4E8D-ACB1-2CF1978AB36B}"/>
              </a:ext>
            </a:extLst>
          </p:cNvPr>
          <p:cNvSpPr>
            <a:spLocks noChangeArrowheads="1"/>
          </p:cNvSpPr>
          <p:nvPr/>
        </p:nvSpPr>
        <p:spPr bwMode="auto">
          <a:xfrm>
            <a:off x="4737162" y="4810122"/>
            <a:ext cx="56849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obtain venues for all grid nodes and accumulate the bags of venues for all four neighborhoods in every city</a:t>
            </a:r>
          </a:p>
        </p:txBody>
      </p:sp>
      <p:sp>
        <p:nvSpPr>
          <p:cNvPr id="15" name="Rectangle 11">
            <a:extLst>
              <a:ext uri="{FF2B5EF4-FFF2-40B4-BE49-F238E27FC236}">
                <a16:creationId xmlns:a16="http://schemas.microsoft.com/office/drawing/2014/main" id="{128FE4FD-1219-4E8C-A9CC-BAFC2AFBE816}"/>
              </a:ext>
            </a:extLst>
          </p:cNvPr>
          <p:cNvSpPr>
            <a:spLocks noChangeArrowheads="1"/>
          </p:cNvSpPr>
          <p:nvPr/>
        </p:nvSpPr>
        <p:spPr bwMode="auto">
          <a:xfrm>
            <a:off x="4716462" y="3273420"/>
            <a:ext cx="5684900" cy="6826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normalize our bags</a:t>
            </a:r>
          </a:p>
          <a:p>
            <a:pPr>
              <a:buFont typeface="Arial" panose="020B0604020202020204" pitchFamily="34" charset="0"/>
              <a:buChar char="•"/>
            </a:pPr>
            <a:r>
              <a:rPr lang="en-US" sz="1200" b="0" dirty="0">
                <a:solidFill>
                  <a:srgbClr val="685040"/>
                </a:solidFill>
              </a:rPr>
              <a:t>compare the bags of venues by means of the hierarchical clustering</a:t>
            </a:r>
            <a:endParaRPr lang="en-US" altLang="en-US" sz="1200" b="0" dirty="0">
              <a:solidFill>
                <a:srgbClr val="685040"/>
              </a:solidFill>
            </a:endParaRPr>
          </a:p>
        </p:txBody>
      </p:sp>
      <p:sp>
        <p:nvSpPr>
          <p:cNvPr id="18" name="AutoShape 33">
            <a:extLst>
              <a:ext uri="{FF2B5EF4-FFF2-40B4-BE49-F238E27FC236}">
                <a16:creationId xmlns:a16="http://schemas.microsoft.com/office/drawing/2014/main" id="{B355FCDE-DBD8-4BC1-AADF-BA5056BFBC9C}"/>
              </a:ext>
            </a:extLst>
          </p:cNvPr>
          <p:cNvSpPr>
            <a:spLocks noChangeArrowheads="1"/>
          </p:cNvSpPr>
          <p:nvPr/>
        </p:nvSpPr>
        <p:spPr bwMode="auto">
          <a:xfrm>
            <a:off x="-12192" y="7089774"/>
            <a:ext cx="2755900" cy="684212"/>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3" name="AutoShape 33">
            <a:extLst>
              <a:ext uri="{FF2B5EF4-FFF2-40B4-BE49-F238E27FC236}">
                <a16:creationId xmlns:a16="http://schemas.microsoft.com/office/drawing/2014/main" id="{250F3DB0-27F1-4172-BBE1-35FADDA86029}"/>
              </a:ext>
            </a:extLst>
          </p:cNvPr>
          <p:cNvSpPr>
            <a:spLocks noChangeArrowheads="1"/>
          </p:cNvSpPr>
          <p:nvPr/>
        </p:nvSpPr>
        <p:spPr bwMode="auto">
          <a:xfrm>
            <a:off x="1832038" y="4859334"/>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4" name="Rectangle 7">
            <a:extLst>
              <a:ext uri="{FF2B5EF4-FFF2-40B4-BE49-F238E27FC236}">
                <a16:creationId xmlns:a16="http://schemas.microsoft.com/office/drawing/2014/main" id="{82775983-08F4-433A-AA44-423A5700B8D5}"/>
              </a:ext>
            </a:extLst>
          </p:cNvPr>
          <p:cNvSpPr>
            <a:spLocks noChangeArrowheads="1"/>
          </p:cNvSpPr>
          <p:nvPr/>
        </p:nvSpPr>
        <p:spPr bwMode="auto">
          <a:xfrm>
            <a:off x="4737162" y="2491998"/>
            <a:ext cx="56642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obtain venues for the every grid node and accumulate the nodes for every city,  make the overall list of venues categories, </a:t>
            </a:r>
          </a:p>
          <a:p>
            <a:pPr>
              <a:buFont typeface="Arial" panose="020B0604020202020204" pitchFamily="34" charset="0"/>
              <a:buChar char="•"/>
            </a:pPr>
            <a:r>
              <a:rPr lang="en-US" sz="1200" b="0" dirty="0">
                <a:solidFill>
                  <a:srgbClr val="685040"/>
                </a:solidFill>
              </a:rPr>
              <a:t>add the list of venue's categories  from other and sort them alphabetically </a:t>
            </a:r>
            <a:endParaRPr lang="en-US" altLang="en-US" sz="1200" b="0" dirty="0">
              <a:solidFill>
                <a:srgbClr val="685040"/>
              </a:solidFill>
            </a:endParaRPr>
          </a:p>
        </p:txBody>
      </p:sp>
      <p:sp>
        <p:nvSpPr>
          <p:cNvPr id="25" name="AutoShape 33">
            <a:extLst>
              <a:ext uri="{FF2B5EF4-FFF2-40B4-BE49-F238E27FC236}">
                <a16:creationId xmlns:a16="http://schemas.microsoft.com/office/drawing/2014/main" id="{75BB7956-41DF-4DA1-93EC-EC306C201850}"/>
              </a:ext>
            </a:extLst>
          </p:cNvPr>
          <p:cNvSpPr>
            <a:spLocks noChangeArrowheads="1"/>
          </p:cNvSpPr>
          <p:nvPr/>
        </p:nvSpPr>
        <p:spPr bwMode="auto">
          <a:xfrm>
            <a:off x="1802829" y="3273419"/>
            <a:ext cx="2755900" cy="682625"/>
          </a:xfrm>
          <a:prstGeom prst="homePlate">
            <a:avLst>
              <a:gd name="adj" fmla="val 55680"/>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6" name="AutoShape 33">
            <a:extLst>
              <a:ext uri="{FF2B5EF4-FFF2-40B4-BE49-F238E27FC236}">
                <a16:creationId xmlns:a16="http://schemas.microsoft.com/office/drawing/2014/main" id="{740853BB-9906-44A2-A53E-5254C344119B}"/>
              </a:ext>
            </a:extLst>
          </p:cNvPr>
          <p:cNvSpPr>
            <a:spLocks noChangeArrowheads="1"/>
          </p:cNvSpPr>
          <p:nvPr/>
        </p:nvSpPr>
        <p:spPr bwMode="auto">
          <a:xfrm>
            <a:off x="1802829" y="2489196"/>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7" name="Rectangle 7">
            <a:extLst>
              <a:ext uri="{FF2B5EF4-FFF2-40B4-BE49-F238E27FC236}">
                <a16:creationId xmlns:a16="http://schemas.microsoft.com/office/drawing/2014/main" id="{76ACDCFC-0ED3-4DC1-BE54-632A76CE09DC}"/>
              </a:ext>
            </a:extLst>
          </p:cNvPr>
          <p:cNvSpPr>
            <a:spLocks noChangeArrowheads="1"/>
          </p:cNvSpPr>
          <p:nvPr/>
        </p:nvSpPr>
        <p:spPr bwMode="auto">
          <a:xfrm>
            <a:off x="4716461" y="4025896"/>
            <a:ext cx="56849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b="0" dirty="0">
                <a:solidFill>
                  <a:srgbClr val="685040"/>
                </a:solidFill>
              </a:rPr>
              <a:t>choose 4 (four) recreational zones neighborhoods for every city and make grid for them with the step of 400 meters and 2 steps in longitude and latitude directions (9 points overall) for every neighborhood</a:t>
            </a:r>
          </a:p>
        </p:txBody>
      </p:sp>
      <p:sp>
        <p:nvSpPr>
          <p:cNvPr id="28" name="AutoShape 33">
            <a:extLst>
              <a:ext uri="{FF2B5EF4-FFF2-40B4-BE49-F238E27FC236}">
                <a16:creationId xmlns:a16="http://schemas.microsoft.com/office/drawing/2014/main" id="{C76F625F-8104-4D06-A56E-4863DCCC3A47}"/>
              </a:ext>
            </a:extLst>
          </p:cNvPr>
          <p:cNvSpPr>
            <a:spLocks noChangeArrowheads="1"/>
          </p:cNvSpPr>
          <p:nvPr/>
        </p:nvSpPr>
        <p:spPr bwMode="auto">
          <a:xfrm>
            <a:off x="1802829" y="4075108"/>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FFFFFF"/>
                </a:solidFill>
              </a:rPr>
              <a:t>Choose the step and make a grid for anal</a:t>
            </a:r>
          </a:p>
        </p:txBody>
      </p:sp>
      <p:sp>
        <p:nvSpPr>
          <p:cNvPr id="29" name="Rectangle 7">
            <a:extLst>
              <a:ext uri="{FF2B5EF4-FFF2-40B4-BE49-F238E27FC236}">
                <a16:creationId xmlns:a16="http://schemas.microsoft.com/office/drawing/2014/main" id="{9D0FCF39-F2AC-4DA0-811D-8963B6E06B5E}"/>
              </a:ext>
            </a:extLst>
          </p:cNvPr>
          <p:cNvSpPr>
            <a:spLocks noChangeArrowheads="1"/>
          </p:cNvSpPr>
          <p:nvPr/>
        </p:nvSpPr>
        <p:spPr bwMode="auto">
          <a:xfrm>
            <a:off x="4737161" y="5614193"/>
            <a:ext cx="5684899"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normalize our bags</a:t>
            </a:r>
          </a:p>
          <a:p>
            <a:pPr>
              <a:buFont typeface="Arial" panose="020B0604020202020204" pitchFamily="34" charset="0"/>
              <a:buChar char="•"/>
            </a:pPr>
            <a:r>
              <a:rPr lang="en-US" sz="1200" b="0" dirty="0">
                <a:solidFill>
                  <a:srgbClr val="685040"/>
                </a:solidFill>
              </a:rPr>
              <a:t>compare the bags of venues by means of the hierarchical clustering</a:t>
            </a:r>
            <a:endParaRPr lang="en-US" altLang="en-US" sz="1200" b="0" dirty="0">
              <a:solidFill>
                <a:srgbClr val="685040"/>
              </a:solidFill>
            </a:endParaRPr>
          </a:p>
        </p:txBody>
      </p:sp>
      <p:sp>
        <p:nvSpPr>
          <p:cNvPr id="30" name="AutoShape 33">
            <a:extLst>
              <a:ext uri="{FF2B5EF4-FFF2-40B4-BE49-F238E27FC236}">
                <a16:creationId xmlns:a16="http://schemas.microsoft.com/office/drawing/2014/main" id="{6EF394CF-47C1-40EE-8BB4-D77683D28188}"/>
              </a:ext>
            </a:extLst>
          </p:cNvPr>
          <p:cNvSpPr>
            <a:spLocks noChangeArrowheads="1"/>
          </p:cNvSpPr>
          <p:nvPr/>
        </p:nvSpPr>
        <p:spPr bwMode="auto">
          <a:xfrm>
            <a:off x="1798892" y="5662611"/>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9">
            <a:extLst>
              <a:ext uri="{FF2B5EF4-FFF2-40B4-BE49-F238E27FC236}">
                <a16:creationId xmlns:a16="http://schemas.microsoft.com/office/drawing/2014/main" id="{CA06E9A4-9CAE-4AB6-A0A5-1DC33D67C29C}"/>
              </a:ext>
            </a:extLst>
          </p:cNvPr>
          <p:cNvSpPr>
            <a:spLocks noGrp="1"/>
          </p:cNvSpPr>
          <p:nvPr>
            <p:ph type="title"/>
          </p:nvPr>
        </p:nvSpPr>
        <p:spPr/>
        <p:txBody>
          <a:bodyPr/>
          <a:lstStyle/>
          <a:p>
            <a:pPr eaLnBrk="1" hangingPunct="1"/>
            <a:r>
              <a:rPr lang="en-US" altLang="en-US" dirty="0">
                <a:latin typeface="Arial" panose="020B0604020202020204" pitchFamily="34" charset="0"/>
              </a:rPr>
              <a:t>Results – final clustering for city centers and for sleeping areas</a:t>
            </a:r>
            <a:br>
              <a:rPr lang="en-US" altLang="en-US" dirty="0">
                <a:latin typeface="Arial" panose="020B0604020202020204" pitchFamily="34" charset="0"/>
              </a:rPr>
            </a:br>
            <a:r>
              <a:rPr lang="en-US" sz="1600" dirty="0">
                <a:solidFill>
                  <a:schemeClr val="accent6">
                    <a:lumMod val="75000"/>
                  </a:schemeClr>
                </a:solidFill>
              </a:rPr>
              <a:t>New York City (0), Paris France (1), Frankfurt, Germany (2), Berlin, Germany (3), Amsterdam, Netherlands (4), Dublin, Ireland (5), Singapore, Singapore (6) and Hong Kong, China (7)</a:t>
            </a:r>
            <a:endParaRPr lang="ru-RU" altLang="en-US" sz="1600" dirty="0">
              <a:solidFill>
                <a:schemeClr val="accent6">
                  <a:lumMod val="75000"/>
                </a:schemeClr>
              </a:solidFill>
            </a:endParaRPr>
          </a:p>
        </p:txBody>
      </p:sp>
      <p:sp>
        <p:nvSpPr>
          <p:cNvPr id="36867" name="Содержимое 2">
            <a:extLst>
              <a:ext uri="{FF2B5EF4-FFF2-40B4-BE49-F238E27FC236}">
                <a16:creationId xmlns:a16="http://schemas.microsoft.com/office/drawing/2014/main" id="{6C884B38-9CDA-40FE-9186-99BB57E07A97}"/>
              </a:ext>
            </a:extLst>
          </p:cNvPr>
          <p:cNvSpPr>
            <a:spLocks noGrp="1"/>
          </p:cNvSpPr>
          <p:nvPr>
            <p:ph idx="1"/>
          </p:nvPr>
        </p:nvSpPr>
        <p:spPr>
          <a:xfrm>
            <a:off x="1223963" y="1502567"/>
            <a:ext cx="8569325" cy="481013"/>
          </a:xfrm>
        </p:spPr>
        <p:txBody>
          <a:bodyPr/>
          <a:lstStyle/>
          <a:p>
            <a:pPr eaLnBrk="1" hangingPunct="1"/>
            <a:r>
              <a:rPr lang="en-US" altLang="en-US" dirty="0"/>
              <a:t>Compare to London (8)</a:t>
            </a:r>
          </a:p>
          <a:p>
            <a:pPr eaLnBrk="1" hangingPunct="1"/>
            <a:endParaRPr lang="en-US" altLang="en-US" dirty="0"/>
          </a:p>
        </p:txBody>
      </p:sp>
      <p:sp>
        <p:nvSpPr>
          <p:cNvPr id="36869" name="Rectangle 6">
            <a:extLst>
              <a:ext uri="{FF2B5EF4-FFF2-40B4-BE49-F238E27FC236}">
                <a16:creationId xmlns:a16="http://schemas.microsoft.com/office/drawing/2014/main" id="{3EA9BEC1-27F2-4007-A964-660BF1E9B0AB}"/>
              </a:ext>
            </a:extLst>
          </p:cNvPr>
          <p:cNvSpPr>
            <a:spLocks noChangeArrowheads="1"/>
          </p:cNvSpPr>
          <p:nvPr/>
        </p:nvSpPr>
        <p:spPr bwMode="auto">
          <a:xfrm>
            <a:off x="1223963" y="2228850"/>
            <a:ext cx="3990975" cy="387350"/>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Clustering for city centers</a:t>
            </a:r>
          </a:p>
        </p:txBody>
      </p:sp>
      <p:sp>
        <p:nvSpPr>
          <p:cNvPr id="36871" name="Rectangle 8">
            <a:extLst>
              <a:ext uri="{FF2B5EF4-FFF2-40B4-BE49-F238E27FC236}">
                <a16:creationId xmlns:a16="http://schemas.microsoft.com/office/drawing/2014/main" id="{0754B4F7-F772-4245-BFC6-FB71A0B43E98}"/>
              </a:ext>
            </a:extLst>
          </p:cNvPr>
          <p:cNvSpPr>
            <a:spLocks noChangeArrowheads="1"/>
          </p:cNvSpPr>
          <p:nvPr/>
        </p:nvSpPr>
        <p:spPr bwMode="auto">
          <a:xfrm>
            <a:off x="6737161" y="2177669"/>
            <a:ext cx="3990975" cy="387350"/>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Clustering for “sleeping” areas</a:t>
            </a:r>
          </a:p>
        </p:txBody>
      </p:sp>
      <p:pic>
        <p:nvPicPr>
          <p:cNvPr id="1030" name="Picture 6">
            <a:extLst>
              <a:ext uri="{FF2B5EF4-FFF2-40B4-BE49-F238E27FC236}">
                <a16:creationId xmlns:a16="http://schemas.microsoft.com/office/drawing/2014/main" id="{D87C8036-13E3-4627-B1D1-3C8D6D5B7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3032124"/>
            <a:ext cx="3990975" cy="29571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FCAD09-9426-4540-A130-D148637D0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161" y="3127248"/>
            <a:ext cx="3990975" cy="2862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Содержимое 2">
            <a:extLst>
              <a:ext uri="{FF2B5EF4-FFF2-40B4-BE49-F238E27FC236}">
                <a16:creationId xmlns:a16="http://schemas.microsoft.com/office/drawing/2014/main" id="{7D928664-FCA2-48B7-94C6-1A092E238D20}"/>
              </a:ext>
            </a:extLst>
          </p:cNvPr>
          <p:cNvSpPr>
            <a:spLocks noGrp="1"/>
          </p:cNvSpPr>
          <p:nvPr>
            <p:ph idx="1"/>
          </p:nvPr>
        </p:nvSpPr>
        <p:spPr>
          <a:xfrm>
            <a:off x="1781938" y="5821683"/>
            <a:ext cx="8569325" cy="684212"/>
          </a:xfrm>
        </p:spPr>
        <p:txBody>
          <a:bodyPr/>
          <a:lstStyle/>
          <a:p>
            <a:pPr eaLnBrk="1" hangingPunct="1"/>
            <a:r>
              <a:rPr lang="en-US" altLang="en-US" dirty="0">
                <a:solidFill>
                  <a:schemeClr val="accent6">
                    <a:lumMod val="75000"/>
                  </a:schemeClr>
                </a:solidFill>
              </a:rPr>
              <a:t>Relocation to Dublin is most convenient as London and Dublin are similar for workplace and recreational neighborhoods</a:t>
            </a:r>
          </a:p>
          <a:p>
            <a:pPr eaLnBrk="1" hangingPunct="1"/>
            <a:endParaRPr lang="en-US" altLang="en-US" dirty="0"/>
          </a:p>
        </p:txBody>
      </p:sp>
      <p:sp>
        <p:nvSpPr>
          <p:cNvPr id="33795" name="Rectangle 5">
            <a:extLst>
              <a:ext uri="{FF2B5EF4-FFF2-40B4-BE49-F238E27FC236}">
                <a16:creationId xmlns:a16="http://schemas.microsoft.com/office/drawing/2014/main" id="{0C53C595-5591-4348-9EAA-BE54F1EF6F16}"/>
              </a:ext>
            </a:extLst>
          </p:cNvPr>
          <p:cNvSpPr>
            <a:spLocks noChangeArrowheads="1"/>
          </p:cNvSpPr>
          <p:nvPr/>
        </p:nvSpPr>
        <p:spPr bwMode="auto">
          <a:xfrm>
            <a:off x="4754562" y="947931"/>
            <a:ext cx="5664200" cy="1258031"/>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588" lvl="1" indent="0" eaLnBrk="1" hangingPunct="1">
              <a:spcAft>
                <a:spcPct val="10000"/>
              </a:spcAft>
            </a:pPr>
            <a:r>
              <a:rPr lang="en-US" altLang="en-US" sz="1800" b="0" dirty="0">
                <a:solidFill>
                  <a:srgbClr val="685040"/>
                </a:solidFill>
              </a:rPr>
              <a:t>London and Dublin are most similar. But we also see Paris and Singapore as next similar to London alternatives </a:t>
            </a:r>
          </a:p>
        </p:txBody>
      </p:sp>
      <p:sp>
        <p:nvSpPr>
          <p:cNvPr id="33796" name="Rectangle 6">
            <a:extLst>
              <a:ext uri="{FF2B5EF4-FFF2-40B4-BE49-F238E27FC236}">
                <a16:creationId xmlns:a16="http://schemas.microsoft.com/office/drawing/2014/main" id="{6BEC9359-D317-4CFD-A728-27CCC03A3706}"/>
              </a:ext>
            </a:extLst>
          </p:cNvPr>
          <p:cNvSpPr>
            <a:spLocks noChangeArrowheads="1"/>
          </p:cNvSpPr>
          <p:nvPr/>
        </p:nvSpPr>
        <p:spPr bwMode="auto">
          <a:xfrm>
            <a:off x="1773238" y="947931"/>
            <a:ext cx="2755900" cy="1258031"/>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FFFFFF"/>
                </a:solidFill>
              </a:rPr>
              <a:t>For workplace areas </a:t>
            </a:r>
          </a:p>
        </p:txBody>
      </p:sp>
      <p:sp>
        <p:nvSpPr>
          <p:cNvPr id="33797" name="Rectangle 7">
            <a:extLst>
              <a:ext uri="{FF2B5EF4-FFF2-40B4-BE49-F238E27FC236}">
                <a16:creationId xmlns:a16="http://schemas.microsoft.com/office/drawing/2014/main" id="{693C029E-9793-4242-A324-E611FC7B9ED7}"/>
              </a:ext>
            </a:extLst>
          </p:cNvPr>
          <p:cNvSpPr>
            <a:spLocks noChangeArrowheads="1"/>
          </p:cNvSpPr>
          <p:nvPr/>
        </p:nvSpPr>
        <p:spPr bwMode="auto">
          <a:xfrm>
            <a:off x="4754563" y="2661825"/>
            <a:ext cx="5664199" cy="1112059"/>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588" lvl="1" indent="0" eaLnBrk="1" hangingPunct="1">
              <a:spcAft>
                <a:spcPct val="10000"/>
              </a:spcAft>
            </a:pPr>
            <a:r>
              <a:rPr lang="en-US" sz="1800" b="0" dirty="0">
                <a:solidFill>
                  <a:srgbClr val="685040"/>
                </a:solidFill>
              </a:rPr>
              <a:t>London and Dublin are most similar</a:t>
            </a:r>
            <a:endParaRPr lang="en-US" altLang="en-US" sz="1800" b="0" dirty="0">
              <a:solidFill>
                <a:srgbClr val="685040"/>
              </a:solidFill>
            </a:endParaRPr>
          </a:p>
        </p:txBody>
      </p:sp>
      <p:sp>
        <p:nvSpPr>
          <p:cNvPr id="33798" name="Rectangle 8">
            <a:extLst>
              <a:ext uri="{FF2B5EF4-FFF2-40B4-BE49-F238E27FC236}">
                <a16:creationId xmlns:a16="http://schemas.microsoft.com/office/drawing/2014/main" id="{EA72C1A6-C9DC-471E-A597-E1FABCA45283}"/>
              </a:ext>
            </a:extLst>
          </p:cNvPr>
          <p:cNvSpPr>
            <a:spLocks noChangeArrowheads="1"/>
          </p:cNvSpPr>
          <p:nvPr/>
        </p:nvSpPr>
        <p:spPr bwMode="auto">
          <a:xfrm>
            <a:off x="1781938" y="2661825"/>
            <a:ext cx="2755900" cy="1112059"/>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FFFFFF"/>
                </a:solidFill>
              </a:rPr>
              <a:t>For recreational (“sleeping”) areas</a:t>
            </a:r>
          </a:p>
        </p:txBody>
      </p:sp>
      <p:sp>
        <p:nvSpPr>
          <p:cNvPr id="27" name="Заголовок 1">
            <a:extLst>
              <a:ext uri="{FF2B5EF4-FFF2-40B4-BE49-F238E27FC236}">
                <a16:creationId xmlns:a16="http://schemas.microsoft.com/office/drawing/2014/main" id="{04BB5CC9-79F7-4940-B05A-6D7E81FAC58E}"/>
              </a:ext>
            </a:extLst>
          </p:cNvPr>
          <p:cNvSpPr txBox="1">
            <a:spLocks/>
          </p:cNvSpPr>
          <p:nvPr/>
        </p:nvSpPr>
        <p:spPr bwMode="auto">
          <a:xfrm>
            <a:off x="1811339" y="363538"/>
            <a:ext cx="8569325" cy="514286"/>
          </a:xfrm>
          <a:prstGeom prst="rect">
            <a:avLst/>
          </a:prstGeom>
          <a:noFill/>
          <a:ln w="9525">
            <a:noFill/>
            <a:miter lim="800000"/>
            <a:headEnd/>
            <a:tailEnd/>
          </a:ln>
          <a:effectLst/>
        </p:spPr>
        <p:txBody>
          <a:bodyPr lIns="0" tIns="0" rIns="0" bIns="0"/>
          <a:lstStyle/>
          <a:p>
            <a:pPr>
              <a:lnSpc>
                <a:spcPct val="105000"/>
              </a:lnSpc>
              <a:defRPr/>
            </a:pPr>
            <a:r>
              <a:rPr lang="en-US" sz="2400" kern="0" dirty="0">
                <a:solidFill>
                  <a:srgbClr val="ED1A3B"/>
                </a:solidFill>
                <a:latin typeface="Arial" charset="0"/>
                <a:ea typeface="+mj-ea"/>
                <a:cs typeface="+mj-cs"/>
              </a:rPr>
              <a:t>Conclusion</a:t>
            </a:r>
          </a:p>
        </p:txBody>
      </p:sp>
      <p:sp>
        <p:nvSpPr>
          <p:cNvPr id="17" name="Rectangle 7">
            <a:extLst>
              <a:ext uri="{FF2B5EF4-FFF2-40B4-BE49-F238E27FC236}">
                <a16:creationId xmlns:a16="http://schemas.microsoft.com/office/drawing/2014/main" id="{723701DA-5D2B-4E8D-88C9-0E37D742FCF7}"/>
              </a:ext>
            </a:extLst>
          </p:cNvPr>
          <p:cNvSpPr>
            <a:spLocks noChangeArrowheads="1"/>
          </p:cNvSpPr>
          <p:nvPr/>
        </p:nvSpPr>
        <p:spPr bwMode="auto">
          <a:xfrm>
            <a:off x="1838453" y="4120437"/>
            <a:ext cx="6848857" cy="1371599"/>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0" indent="0"/>
            <a:r>
              <a:rPr lang="en-US" dirty="0">
                <a:solidFill>
                  <a:schemeClr val="accent5">
                    <a:lumMod val="75000"/>
                  </a:schemeClr>
                </a:solidFill>
              </a:rPr>
              <a:t>the selected method is consistent and logically clear, because we get 3 pairs of the similar and "close proximity" cities:</a:t>
            </a:r>
            <a:endParaRPr lang="en-US" sz="1200" dirty="0">
              <a:solidFill>
                <a:schemeClr val="accent5">
                  <a:lumMod val="75000"/>
                </a:schemeClr>
              </a:solidFill>
            </a:endParaRPr>
          </a:p>
          <a:p>
            <a:pPr>
              <a:buFont typeface="Arial" panose="020B0604020202020204" pitchFamily="34" charset="0"/>
              <a:buChar char="•"/>
            </a:pPr>
            <a:r>
              <a:rPr lang="en-US" dirty="0">
                <a:solidFill>
                  <a:schemeClr val="accent5">
                    <a:lumMod val="75000"/>
                  </a:schemeClr>
                </a:solidFill>
              </a:rPr>
              <a:t>first pair – </a:t>
            </a:r>
            <a:r>
              <a:rPr lang="en-US" dirty="0" err="1">
                <a:solidFill>
                  <a:schemeClr val="accent5">
                    <a:lumMod val="75000"/>
                  </a:schemeClr>
                </a:solidFill>
              </a:rPr>
              <a:t>saxonic</a:t>
            </a:r>
            <a:r>
              <a:rPr lang="en-US" dirty="0">
                <a:solidFill>
                  <a:schemeClr val="accent5">
                    <a:lumMod val="75000"/>
                  </a:schemeClr>
                </a:solidFill>
              </a:rPr>
              <a:t> cities of London (8) and Dublin(5);</a:t>
            </a:r>
            <a:endParaRPr lang="en-US" sz="1200" dirty="0">
              <a:solidFill>
                <a:schemeClr val="accent5">
                  <a:lumMod val="75000"/>
                </a:schemeClr>
              </a:solidFill>
            </a:endParaRPr>
          </a:p>
          <a:p>
            <a:pPr lvl="0">
              <a:buFont typeface="Arial" panose="020B0604020202020204" pitchFamily="34" charset="0"/>
              <a:buChar char="•"/>
            </a:pPr>
            <a:r>
              <a:rPr lang="en-US" dirty="0">
                <a:solidFill>
                  <a:schemeClr val="accent5">
                    <a:lumMod val="75000"/>
                  </a:schemeClr>
                </a:solidFill>
              </a:rPr>
              <a:t>second pair – German cities Frankfurt (2) and Berlin (3)</a:t>
            </a:r>
            <a:endParaRPr lang="en-US" sz="1200" dirty="0">
              <a:solidFill>
                <a:schemeClr val="accent5">
                  <a:lumMod val="75000"/>
                </a:schemeClr>
              </a:solidFill>
            </a:endParaRPr>
          </a:p>
          <a:p>
            <a:pPr lvl="0">
              <a:buFont typeface="Arial" panose="020B0604020202020204" pitchFamily="34" charset="0"/>
              <a:buChar char="•"/>
            </a:pPr>
            <a:r>
              <a:rPr lang="en-US" dirty="0">
                <a:solidFill>
                  <a:schemeClr val="accent5">
                    <a:lumMod val="75000"/>
                  </a:schemeClr>
                </a:solidFill>
              </a:rPr>
              <a:t>third pair – South-east Asia cities of Singapore(6) Hong Kong(7)</a:t>
            </a:r>
          </a:p>
        </p:txBody>
      </p:sp>
    </p:spTree>
  </p:cSld>
  <p:clrMapOvr>
    <a:masterClrMapping/>
  </p:clrMapOvr>
</p:sld>
</file>

<file path=ppt/theme/theme1.xml><?xml version="1.0" encoding="utf-8"?>
<a:theme xmlns:a="http://schemas.openxmlformats.org/drawingml/2006/main" name="10-01-20 (BDO_PowerPoint_2007)">
  <a:themeElements>
    <a:clrScheme name="Default Design 1">
      <a:dk1>
        <a:srgbClr val="000000"/>
      </a:dk1>
      <a:lt1>
        <a:srgbClr val="FFFFFF"/>
      </a:lt1>
      <a:dk2>
        <a:srgbClr val="786860"/>
      </a:dk2>
      <a:lt2>
        <a:srgbClr val="D1108C"/>
      </a:lt2>
      <a:accent1>
        <a:srgbClr val="ED1A3B"/>
      </a:accent1>
      <a:accent2>
        <a:srgbClr val="2EAFA4"/>
      </a:accent2>
      <a:accent3>
        <a:srgbClr val="FFFFFF"/>
      </a:accent3>
      <a:accent4>
        <a:srgbClr val="000000"/>
      </a:accent4>
      <a:accent5>
        <a:srgbClr val="F4ABAF"/>
      </a:accent5>
      <a:accent6>
        <a:srgbClr val="299E94"/>
      </a:accent6>
      <a:hlink>
        <a:srgbClr val="98002E"/>
      </a:hlink>
      <a:folHlink>
        <a:srgbClr val="62CAE3"/>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9D8D85"/>
          </a:solidFill>
          <a:prstDash val="solid"/>
          <a:round/>
          <a:headEnd type="none" w="med" len="med"/>
          <a:tailEnd type="triangle" w="lg" len="med"/>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9D8D85"/>
          </a:solidFill>
          <a:prstDash val="solid"/>
          <a:round/>
          <a:headEnd type="none" w="med" len="med"/>
          <a:tailEnd type="triangle" w="lg" len="med"/>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chemeClr val="bg1"/>
            </a:solidFill>
            <a:effectLst/>
            <a:latin typeface="Trebuchet MS" pitchFamily="34" charset="0"/>
          </a:defRPr>
        </a:defPPr>
      </a:lstStyle>
    </a:lnDef>
  </a:objectDefaults>
  <a:extraClrSchemeLst>
    <a:extraClrScheme>
      <a:clrScheme name="Default Design 1">
        <a:dk1>
          <a:srgbClr val="000000"/>
        </a:dk1>
        <a:lt1>
          <a:srgbClr val="FFFFFF"/>
        </a:lt1>
        <a:dk2>
          <a:srgbClr val="786860"/>
        </a:dk2>
        <a:lt2>
          <a:srgbClr val="D1108C"/>
        </a:lt2>
        <a:accent1>
          <a:srgbClr val="ED1A3B"/>
        </a:accent1>
        <a:accent2>
          <a:srgbClr val="2EAFA4"/>
        </a:accent2>
        <a:accent3>
          <a:srgbClr val="FFFFFF"/>
        </a:accent3>
        <a:accent4>
          <a:srgbClr val="000000"/>
        </a:accent4>
        <a:accent5>
          <a:srgbClr val="F4ABAF"/>
        </a:accent5>
        <a:accent6>
          <a:srgbClr val="299E94"/>
        </a:accent6>
        <a:hlink>
          <a:srgbClr val="98002E"/>
        </a:hlink>
        <a:folHlink>
          <a:srgbClr val="62CA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1003</Words>
  <Application>Microsoft Office PowerPoint</Application>
  <PresentationFormat>Widescreen</PresentationFormat>
  <Paragraphs>103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Univers HSBCPB Con 520</vt:lpstr>
      <vt:lpstr>10-01-20 (BDO_PowerPoint_2007)</vt:lpstr>
      <vt:lpstr>Brexit in the Europe.  Where to go from London?</vt:lpstr>
      <vt:lpstr>London is a leading world financial center  From history: London took over as a major financial center shortly after 1795 when the Dutch Republic collapsed before the Napoleonic armies. </vt:lpstr>
      <vt:lpstr>Economic and financial impact of Brexit:  London’s future as an international financial center depends on whether the UK will obtain passporting rights for British banks from the European Union </vt:lpstr>
      <vt:lpstr>Cities-competitors – enticing invitations for London financiers </vt:lpstr>
      <vt:lpstr>If relocate, how to select a new city to work and live? there are many aspects to consider on decision to relocate, but the first question is – if new place is geographically similar to London?</vt:lpstr>
      <vt:lpstr>Data science approach to relocation alternative selection: analyzing cities as a collection of venues</vt:lpstr>
      <vt:lpstr>PowerPoint Presentation</vt:lpstr>
      <vt:lpstr>Results – final clustering for city centers and for sleeping areas New York City (0), Paris France (1), Frankfurt, Germany (2), Berlin, Germany (3), Amsterdam, Netherlands (4), Dublin, Ireland (5), Singapore, Singapore (6) and Hong Kong, China (7)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 in the Europe.  Where to go from London?</dc:title>
  <dc:creator>Vladimir Belobragin</dc:creator>
  <cp:lastModifiedBy>Vladimir Belobragin</cp:lastModifiedBy>
  <cp:revision>16</cp:revision>
  <dcterms:created xsi:type="dcterms:W3CDTF">2019-04-27T22:52:16Z</dcterms:created>
  <dcterms:modified xsi:type="dcterms:W3CDTF">2019-04-28T00:44:09Z</dcterms:modified>
</cp:coreProperties>
</file>