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9" r:id="rId1"/>
    <p:sldMasterId id="2147484131" r:id="rId2"/>
  </p:sldMasterIdLst>
  <p:sldIdLst>
    <p:sldId id="256" r:id="rId3"/>
    <p:sldId id="257" r:id="rId4"/>
    <p:sldId id="258" r:id="rId5"/>
    <p:sldId id="261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6864"/>
  </p:normalViewPr>
  <p:slideViewPr>
    <p:cSldViewPr snapToGrid="0" snapToObjects="1">
      <p:cViewPr varScale="1">
        <p:scale>
          <a:sx n="146" d="100"/>
          <a:sy n="146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9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4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8215-751E-6140-9161-A9288302D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5A6F2-49F7-BA47-8BEA-3AA66729D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33FD-86C7-3D4C-BA96-95A34C0B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F732-52DD-2F4D-9088-BA401993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A98BE-9D6E-034A-8F89-0FBD2B7D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9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799B-1199-1F4B-9CC0-4008F942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D801-827B-1041-9585-638C123F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F9A5-160E-0046-B478-9D2FD417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AFCC3-F45B-EA49-AA4C-B9E5D4FC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9463-1CE1-A846-8C61-0F99AA08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4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C6B2-0FE2-5841-A271-A480FEE3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61ED9-768C-DD4C-916B-26286B7F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83D3-8797-D444-841A-B828A6B6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B0A6-C065-1D47-B7B8-911DB3D1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201F-D1FE-1540-830E-5B080CEB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B73B-BA9E-854D-A5B4-81C15B9F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43F5-EEFD-2F4B-911E-99C8B0E03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232B1-44D6-7248-A02A-7BC36DE0A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C8FE5-3B9B-934E-997C-BC99DBD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DE523-7850-2C43-BE00-2649E5FA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CB49E-86C9-DA4F-AA92-1A20AB7D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44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C5C2-B4E7-1E43-89E5-D6479FDE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64E44-7068-5348-8710-30AE2E598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6B081-99A1-4248-A751-0DBB03B18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AB54E-D405-CC43-8323-0B9CCC32B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19F02-8E8D-874C-9F92-AAF71F4A4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D62A3-F32E-B947-B333-96F51AFA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5A9D3-AB11-5745-BCCE-2F246A20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BBEAD-5C52-7649-8A1E-EA0D81BE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46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40B2-73FD-7746-909E-4602FF22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12C14-8634-424D-A8CC-8E618713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0AD2A-2557-5F46-BC22-47A9631E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6CAA8-CAC6-EA4C-B1FD-CB915EB4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7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433EC-12A6-DC43-A42C-B281017D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D99AF-5331-CC45-BE3C-B8BFC376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CD415-B6C1-0C45-8967-1DB597E7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33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9AED-7D23-D94F-AED6-9A25037E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4458-E58C-DE4E-BA3A-7F243DAF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5CDB-8FC7-D145-AA8E-ED9527DF1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540B8-71BC-E740-A458-558B4C2F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C782-E112-A64D-AF6D-3F1EEF58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4728B-8D21-E443-9D34-30565B68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4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8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DA99-D982-924B-82B3-13C45A54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EC34-EFD1-6544-9ECC-2E443AB43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30D5B-A46C-2E43-A51C-72280B4CE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3AA38-0ED9-CE40-B797-1E431ED5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99C0-D471-ED4E-8640-B8C8EF3E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C4AC9-12D9-9449-98CA-B8186C82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47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734D-218E-2940-BC78-ADE755F1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F43A7-902C-4B40-9026-186BD6568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664A-CFE9-4D4B-B46A-C9990FCB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15E3-565E-3E45-B423-DAF66852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3C9F-FB80-5E42-AEE0-6C92A1E4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9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6D070-4840-F348-9D50-6BB56DCC0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8AB0A-4D02-084D-98FC-3FAFB475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F4B5-7F6F-A14D-960A-61D2A278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C3DAD-49B8-2B43-88BC-2F0B0ACD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8327E-AB86-4743-8CBC-0CFB0459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2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8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3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03ED9-4020-2F46-8F20-95D92B0A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60899-7D5B-ED41-B734-429C46A4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3F8E3-9AF0-674D-BE17-A98C1E06A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EA483-4327-9D45-AC54-C927F840DBE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BD6F-5F21-D14A-8E04-03EDDD1E2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ACCC-B5C3-CC42-BD37-D3C21041C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47A8-4F48-A142-8959-5C3B52470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4A3B-0F47-B34A-AAB2-8AFA58121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43195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6D85AB-5116-CB4C-A761-225FF3584482}"/>
              </a:ext>
            </a:extLst>
          </p:cNvPr>
          <p:cNvSpPr txBox="1"/>
          <p:nvPr/>
        </p:nvSpPr>
        <p:spPr>
          <a:xfrm>
            <a:off x="217715" y="217714"/>
            <a:ext cx="758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Decision Trees: A Machine Learning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BE997-B6F1-934E-9835-448D5F49C877}"/>
              </a:ext>
            </a:extLst>
          </p:cNvPr>
          <p:cNvSpPr txBox="1"/>
          <p:nvPr/>
        </p:nvSpPr>
        <p:spPr>
          <a:xfrm>
            <a:off x="435429" y="888274"/>
            <a:ext cx="7519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simple yet powerful tool for both classification and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uses a tree-like structure to classify data or predict continuous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It's a supervised learning algorithm.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52D9A79-E9C9-5E42-8A31-9192690FC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07" y="2256671"/>
            <a:ext cx="10275237" cy="353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A84A4-24AC-3F4B-98B6-448A09272B1D}"/>
              </a:ext>
            </a:extLst>
          </p:cNvPr>
          <p:cNvSpPr txBox="1"/>
          <p:nvPr/>
        </p:nvSpPr>
        <p:spPr>
          <a:xfrm>
            <a:off x="4010298" y="5947955"/>
            <a:ext cx="25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65870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21F64-DFF7-7742-8C3F-3EED94786805}"/>
              </a:ext>
            </a:extLst>
          </p:cNvPr>
          <p:cNvSpPr txBox="1"/>
          <p:nvPr/>
        </p:nvSpPr>
        <p:spPr>
          <a:xfrm>
            <a:off x="339634" y="165463"/>
            <a:ext cx="437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The Decision Tree Algorithm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6323B-38C8-5140-8A3F-6DEBF7AA28D6}"/>
              </a:ext>
            </a:extLst>
          </p:cNvPr>
          <p:cNvSpPr/>
          <p:nvPr/>
        </p:nvSpPr>
        <p:spPr>
          <a:xfrm>
            <a:off x="339634" y="688683"/>
            <a:ext cx="11791406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1F2937"/>
                </a:solidFill>
                <a:effectLst/>
                <a:latin typeface="Source Sans Pro"/>
              </a:rPr>
              <a:t>Root Node</a:t>
            </a: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: The decision tree starts with a root node, which represents the entire dataset.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1F2937"/>
                </a:solidFill>
                <a:effectLst/>
                <a:latin typeface="Source Sans Pro"/>
              </a:rPr>
              <a:t>Splitting</a:t>
            </a: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: The algorithm selects the best feature to split the data, based on a criterion such as information gain or Gini impurity.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1F2937"/>
                </a:solidFill>
                <a:effectLst/>
                <a:latin typeface="Source Sans Pro"/>
              </a:rPr>
              <a:t>Decision Node</a:t>
            </a: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: The data is split into two or more subsets, based on the selected feature.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1F2937"/>
                </a:solidFill>
                <a:effectLst/>
                <a:latin typeface="Source Sans Pro"/>
              </a:rPr>
              <a:t>Leaf Node</a:t>
            </a: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: Each subset is then assigned to a leaf node, which represents the predicted class or value.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1F2937"/>
                </a:solidFill>
                <a:effectLst/>
                <a:latin typeface="Source Sans Pro"/>
              </a:rPr>
              <a:t>Recursion</a:t>
            </a: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: Steps 2-4 are repeated for each subset until a stopping criterion is reached, such as a maximum depth or a minimum number of samples.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41B5621F-EFBB-8249-A417-3620AB0FC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833" y="3404322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Gender</a:t>
            </a:r>
          </a:p>
        </p:txBody>
      </p:sp>
      <p:cxnSp>
        <p:nvCxnSpPr>
          <p:cNvPr id="8" name="AutoShape 4">
            <a:extLst>
              <a:ext uri="{FF2B5EF4-FFF2-40B4-BE49-F238E27FC236}">
                <a16:creationId xmlns:a16="http://schemas.microsoft.com/office/drawing/2014/main" id="{F62AD284-CC30-734C-A94B-9689EBEB3B94}"/>
              </a:ext>
            </a:extLst>
          </p:cNvPr>
          <p:cNvCxnSpPr>
            <a:cxnSpLocks noChangeShapeType="1"/>
            <a:stCxn id="7" idx="3"/>
          </p:cNvCxnSpPr>
          <p:nvPr/>
        </p:nvCxnSpPr>
        <p:spPr bwMode="auto">
          <a:xfrm>
            <a:off x="7729795" y="4014837"/>
            <a:ext cx="1555263" cy="610515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AutoShape 5">
            <a:extLst>
              <a:ext uri="{FF2B5EF4-FFF2-40B4-BE49-F238E27FC236}">
                <a16:creationId xmlns:a16="http://schemas.microsoft.com/office/drawing/2014/main" id="{5031C766-AF25-DF45-845E-313CD1EECF4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816340" y="4039579"/>
            <a:ext cx="1632446" cy="1128091"/>
          </a:xfrm>
          <a:prstGeom prst="bentConnector3">
            <a:avLst>
              <a:gd name="adj1" fmla="val 100269"/>
            </a:avLst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D5B157A0-637F-EC47-AB87-B994C82AF9A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665145" y="5581092"/>
            <a:ext cx="679218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11">
            <a:extLst>
              <a:ext uri="{FF2B5EF4-FFF2-40B4-BE49-F238E27FC236}">
                <a16:creationId xmlns:a16="http://schemas.microsoft.com/office/drawing/2014/main" id="{297B3B03-C4D9-E345-8754-9A297A6FF9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88316" y="5581093"/>
            <a:ext cx="553113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AutoShape 2">
            <a:extLst>
              <a:ext uri="{FF2B5EF4-FFF2-40B4-BE49-F238E27FC236}">
                <a16:creationId xmlns:a16="http://schemas.microsoft.com/office/drawing/2014/main" id="{CE0321C9-C780-4C46-95F2-24B84ECC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544" y="5146762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   BP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98A41-A247-BC46-BD98-5BD075EDF666}"/>
              </a:ext>
            </a:extLst>
          </p:cNvPr>
          <p:cNvSpPr txBox="1"/>
          <p:nvPr/>
        </p:nvSpPr>
        <p:spPr>
          <a:xfrm>
            <a:off x="8065997" y="399064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Male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1AD9C89F-69EA-274F-8D2D-55C07221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324" y="4649548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      Diabetic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283B5-006A-8041-BDB9-18150E79860D}"/>
              </a:ext>
            </a:extLst>
          </p:cNvPr>
          <p:cNvSpPr txBox="1"/>
          <p:nvPr/>
        </p:nvSpPr>
        <p:spPr>
          <a:xfrm>
            <a:off x="3687585" y="555085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5A09B-FBF4-2347-8187-56684009521D}"/>
              </a:ext>
            </a:extLst>
          </p:cNvPr>
          <p:cNvSpPr txBox="1"/>
          <p:nvPr/>
        </p:nvSpPr>
        <p:spPr>
          <a:xfrm>
            <a:off x="5307124" y="5534330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Low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5772BFF0-38E3-3743-BAFC-27960BB4D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6" y="6187533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Non-Diabetic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50F49BA3-C57A-6B41-8540-79E926ED0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893" y="6234753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    Diabetic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DB622-AB99-DE43-A1BC-951CD04917E0}"/>
              </a:ext>
            </a:extLst>
          </p:cNvPr>
          <p:cNvSpPr txBox="1"/>
          <p:nvPr/>
        </p:nvSpPr>
        <p:spPr>
          <a:xfrm>
            <a:off x="5813639" y="3254129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Root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74D68-B662-B04F-9191-5A0D256A42AE}"/>
              </a:ext>
            </a:extLst>
          </p:cNvPr>
          <p:cNvSpPr txBox="1"/>
          <p:nvPr/>
        </p:nvSpPr>
        <p:spPr>
          <a:xfrm>
            <a:off x="4816339" y="4815633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An Decision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2ACC3C-50E4-C749-94CD-FF936E59EF0B}"/>
              </a:ext>
            </a:extLst>
          </p:cNvPr>
          <p:cNvSpPr txBox="1"/>
          <p:nvPr/>
        </p:nvSpPr>
        <p:spPr>
          <a:xfrm>
            <a:off x="5442738" y="4022285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Female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423F5-E8E3-AB4F-AB12-78457AFE88EC}"/>
              </a:ext>
            </a:extLst>
          </p:cNvPr>
          <p:cNvSpPr txBox="1"/>
          <p:nvPr/>
        </p:nvSpPr>
        <p:spPr>
          <a:xfrm>
            <a:off x="9876826" y="4904604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 Leaf Node</a:t>
            </a:r>
          </a:p>
        </p:txBody>
      </p:sp>
    </p:spTree>
    <p:extLst>
      <p:ext uri="{BB962C8B-B14F-4D97-AF65-F5344CB8AC3E}">
        <p14:creationId xmlns:p14="http://schemas.microsoft.com/office/powerpoint/2010/main" val="159303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123C8-437B-C24B-BD4C-F925B983B0B7}"/>
              </a:ext>
            </a:extLst>
          </p:cNvPr>
          <p:cNvSpPr txBox="1"/>
          <p:nvPr/>
        </p:nvSpPr>
        <p:spPr>
          <a:xfrm>
            <a:off x="400594" y="174171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Gini Impurity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AC2D1-9B86-BA43-8F52-9863CEF74E0A}"/>
              </a:ext>
            </a:extLst>
          </p:cNvPr>
          <p:cNvSpPr txBox="1"/>
          <p:nvPr/>
        </p:nvSpPr>
        <p:spPr>
          <a:xfrm>
            <a:off x="452846" y="862149"/>
            <a:ext cx="692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Gini Impurity is a measure of the impurity or uncertainty of a dataset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A3CF8-6B84-9C49-865F-712A35E6DF22}"/>
              </a:ext>
            </a:extLst>
          </p:cNvPr>
          <p:cNvSpPr txBox="1"/>
          <p:nvPr/>
        </p:nvSpPr>
        <p:spPr>
          <a:xfrm>
            <a:off x="557349" y="1396239"/>
            <a:ext cx="614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Formula:</a:t>
            </a:r>
            <a:endParaRPr lang="en-IN" dirty="0"/>
          </a:p>
          <a:p>
            <a:pPr lvl="2"/>
            <a:r>
              <a:rPr lang="en-IN" dirty="0"/>
              <a:t>Gini Impurity (G) = 1 - ∑(p^2)</a:t>
            </a:r>
          </a:p>
          <a:p>
            <a:pPr lvl="2"/>
            <a:r>
              <a:rPr lang="en-IN" dirty="0"/>
              <a:t>where p is the proportion of each class in the dataset.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8CEBD7-229B-1E4F-9708-4FC84926B7F9}"/>
              </a:ext>
            </a:extLst>
          </p:cNvPr>
          <p:cNvSpPr/>
          <p:nvPr/>
        </p:nvSpPr>
        <p:spPr>
          <a:xfrm>
            <a:off x="400594" y="2426233"/>
            <a:ext cx="1054608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i="0" dirty="0">
                <a:solidFill>
                  <a:srgbClr val="1F2937"/>
                </a:solidFill>
                <a:effectLst/>
                <a:latin typeface="Source Sans Pro"/>
              </a:rPr>
              <a:t>Example:</a:t>
            </a:r>
            <a:endParaRPr lang="en-IN" b="0" i="0" dirty="0">
              <a:solidFill>
                <a:srgbClr val="1F2937"/>
              </a:solidFill>
              <a:effectLst/>
              <a:latin typeface="Source Sans Pro"/>
            </a:endParaRP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Suppose we have a dataset with two classes, A and B, with 60% and 40% of the samples, respectively.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Gini Impurity (G) = 1 - (0.6^2 + 0.4^2) = 1 - (0.36 + 0.16) = 1 - 0.52 = 0.48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A Gini Impurity of 0.48 indicates that the dataset is somewhat impure, but not highly impure.</a:t>
            </a:r>
          </a:p>
          <a:p>
            <a:pPr>
              <a:lnSpc>
                <a:spcPct val="150000"/>
              </a:lnSpc>
            </a:pPr>
            <a:r>
              <a:rPr lang="en-IN" b="1" i="0" dirty="0">
                <a:solidFill>
                  <a:srgbClr val="1F2937"/>
                </a:solidFill>
                <a:effectLst/>
                <a:latin typeface="Source Sans Pro"/>
              </a:rPr>
              <a:t>Interpretation:</a:t>
            </a:r>
            <a:endParaRPr lang="en-IN" b="0" i="0" dirty="0">
              <a:solidFill>
                <a:srgbClr val="1F2937"/>
              </a:solidFill>
              <a:effectLst/>
              <a:latin typeface="Source Sans Pro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A Gini Impurity of 0 indicates a pure dataset (all samples belong to the same class).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A Gini Impurity of close to 1 indicates a highly impure dataset (samples are evenly distributed across all classes).</a:t>
            </a:r>
          </a:p>
        </p:txBody>
      </p:sp>
    </p:spTree>
    <p:extLst>
      <p:ext uri="{BB962C8B-B14F-4D97-AF65-F5344CB8AC3E}">
        <p14:creationId xmlns:p14="http://schemas.microsoft.com/office/powerpoint/2010/main" val="93621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E583A-40D9-6449-A78C-89A2576891EE}"/>
              </a:ext>
            </a:extLst>
          </p:cNvPr>
          <p:cNvSpPr txBox="1"/>
          <p:nvPr/>
        </p:nvSpPr>
        <p:spPr>
          <a:xfrm>
            <a:off x="391886" y="301117"/>
            <a:ext cx="135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Entropy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DCFDA-A27B-5E44-B4C4-BFC8151E49DA}"/>
              </a:ext>
            </a:extLst>
          </p:cNvPr>
          <p:cNvSpPr txBox="1"/>
          <p:nvPr/>
        </p:nvSpPr>
        <p:spPr>
          <a:xfrm>
            <a:off x="391886" y="975360"/>
            <a:ext cx="661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Entropy is a measure of the uncertainty or randomness of a dataset.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11F7B-4D35-D740-BFD5-496D53F123DC}"/>
              </a:ext>
            </a:extLst>
          </p:cNvPr>
          <p:cNvSpPr txBox="1"/>
          <p:nvPr/>
        </p:nvSpPr>
        <p:spPr>
          <a:xfrm>
            <a:off x="461554" y="2452688"/>
            <a:ext cx="967771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Example:</a:t>
            </a:r>
            <a:endParaRPr lang="en-IN" dirty="0"/>
          </a:p>
          <a:p>
            <a:r>
              <a:rPr lang="en-IN" dirty="0"/>
              <a:t>Suppose we have a dataset with two classes, A and B, with 60% and 40% of the samples, respectively.</a:t>
            </a:r>
          </a:p>
          <a:p>
            <a:pPr>
              <a:lnSpc>
                <a:spcPct val="150000"/>
              </a:lnSpc>
            </a:pPr>
            <a:r>
              <a:rPr lang="en-IN" dirty="0"/>
              <a:t>Entropy (H) = - (0.6 * log2(0.6) + 0.4 * log2(0.4))</a:t>
            </a:r>
            <a:br>
              <a:rPr lang="en-IN" dirty="0"/>
            </a:br>
            <a:r>
              <a:rPr lang="en-IN" dirty="0"/>
              <a:t>= - (-446 - 0.529)</a:t>
            </a:r>
            <a:br>
              <a:rPr lang="en-IN" dirty="0"/>
            </a:br>
            <a:r>
              <a:rPr lang="en-IN" dirty="0"/>
              <a:t>= 0.970</a:t>
            </a:r>
          </a:p>
          <a:p>
            <a:r>
              <a:rPr lang="en-IN" dirty="0"/>
              <a:t>An entropy of 0.97 suggests a mixed dataset that can benefit from a good split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91415-02FA-A042-95FF-0C3DA5FAE6DC}"/>
              </a:ext>
            </a:extLst>
          </p:cNvPr>
          <p:cNvSpPr txBox="1"/>
          <p:nvPr/>
        </p:nvSpPr>
        <p:spPr>
          <a:xfrm>
            <a:off x="522515" y="1495715"/>
            <a:ext cx="661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Formula:</a:t>
            </a:r>
            <a:endParaRPr lang="en-IN" dirty="0"/>
          </a:p>
          <a:p>
            <a:pPr lvl="3"/>
            <a:r>
              <a:rPr lang="en-IN" dirty="0"/>
              <a:t>Entropy (H) = -∑(p * log2(p))</a:t>
            </a:r>
          </a:p>
          <a:p>
            <a:pPr lvl="3"/>
            <a:r>
              <a:rPr lang="en-IN" dirty="0"/>
              <a:t>where p is the proportion of each class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73839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CDC0C-108B-D047-8169-28212DD753A8}"/>
              </a:ext>
            </a:extLst>
          </p:cNvPr>
          <p:cNvSpPr/>
          <p:nvPr/>
        </p:nvSpPr>
        <p:spPr>
          <a:xfrm>
            <a:off x="557347" y="1026642"/>
            <a:ext cx="8543109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1F2937"/>
                </a:solidFill>
                <a:effectLst/>
                <a:latin typeface="Source Sans Pro"/>
              </a:rPr>
              <a:t>Easy to Interpret</a:t>
            </a: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: Decision trees are simple to understand and visualize, making them a great choice for explaining complex data.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1F2937"/>
                </a:solidFill>
                <a:effectLst/>
                <a:latin typeface="Source Sans Pro"/>
              </a:rPr>
              <a:t>Handling Missing Values</a:t>
            </a: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: Decision trees can handle missing values by using surrogate splits or imputation.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1F2937"/>
                </a:solidFill>
                <a:effectLst/>
                <a:latin typeface="Source Sans Pro"/>
              </a:rPr>
              <a:t>Handling Non-Linear Relationships</a:t>
            </a: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: Decision trees can capture non-linear relationships between features and targets.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2A77E-8F86-E442-BDF7-1D489BF8CF4F}"/>
              </a:ext>
            </a:extLst>
          </p:cNvPr>
          <p:cNvSpPr txBox="1"/>
          <p:nvPr/>
        </p:nvSpPr>
        <p:spPr>
          <a:xfrm>
            <a:off x="461554" y="226423"/>
            <a:ext cx="53024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ource Sans Pro"/>
              </a:rPr>
              <a:t>Advantages of Decision Trees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8EF04-B70A-9646-851F-FAE37AA4C14B}"/>
              </a:ext>
            </a:extLst>
          </p:cNvPr>
          <p:cNvSpPr/>
          <p:nvPr/>
        </p:nvSpPr>
        <p:spPr>
          <a:xfrm>
            <a:off x="461554" y="4360888"/>
            <a:ext cx="10128069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1F2937"/>
                </a:solidFill>
                <a:effectLst/>
                <a:latin typeface="Source Sans Pro"/>
              </a:rPr>
              <a:t>Overfitting</a:t>
            </a: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: Decision trees can suffer from overfitting, especially when they are deep or have a large number of features.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1F2937"/>
                </a:solidFill>
                <a:effectLst/>
                <a:latin typeface="Source Sans Pro"/>
              </a:rPr>
              <a:t>Greedy Algorithm</a:t>
            </a:r>
            <a:r>
              <a:rPr lang="en-IN" b="0" i="0" dirty="0">
                <a:solidFill>
                  <a:srgbClr val="1F2937"/>
                </a:solidFill>
                <a:effectLst/>
                <a:latin typeface="Source Sans Pro"/>
              </a:rPr>
              <a:t>: The algorithm is greedy, which means it may not always find the optimal solution.</a:t>
            </a:r>
          </a:p>
          <a:p>
            <a:pPr>
              <a:lnSpc>
                <a:spcPct val="150000"/>
              </a:lnSpc>
            </a:pPr>
            <a:br>
              <a:rPr lang="en-IN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EF957-69E0-1643-90DC-068803E055F6}"/>
              </a:ext>
            </a:extLst>
          </p:cNvPr>
          <p:cNvSpPr txBox="1"/>
          <p:nvPr/>
        </p:nvSpPr>
        <p:spPr>
          <a:xfrm>
            <a:off x="461554" y="3694328"/>
            <a:ext cx="60029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ource Sans Pro"/>
              </a:rPr>
              <a:t>Disadvantages of Decision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7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CDC0C-108B-D047-8169-28212DD753A8}"/>
              </a:ext>
            </a:extLst>
          </p:cNvPr>
          <p:cNvSpPr/>
          <p:nvPr/>
        </p:nvSpPr>
        <p:spPr>
          <a:xfrm>
            <a:off x="557347" y="1026642"/>
            <a:ext cx="85431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Classification Trees</a:t>
            </a:r>
            <a:r>
              <a:rPr lang="en-IN" dirty="0"/>
              <a:t>: Used for categorical targets, where the goal is to predict a class label.</a:t>
            </a:r>
          </a:p>
          <a:p>
            <a:r>
              <a:rPr lang="en-IN" b="1" dirty="0"/>
              <a:t>Regression Trees</a:t>
            </a:r>
            <a:r>
              <a:rPr lang="en-IN" dirty="0"/>
              <a:t>: Used for continuous targets, where the goal is to predict a numerical value.</a:t>
            </a:r>
          </a:p>
          <a:p>
            <a:br>
              <a:rPr lang="en-IN" dirty="0"/>
            </a:br>
            <a:br>
              <a:rPr lang="en-IN" dirty="0"/>
            </a:br>
            <a:endParaRPr lang="en-IN" b="0" i="0" dirty="0">
              <a:solidFill>
                <a:srgbClr val="1F2937"/>
              </a:solidFill>
              <a:effectLst/>
              <a:latin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2A77E-8F86-E442-BDF7-1D489BF8CF4F}"/>
              </a:ext>
            </a:extLst>
          </p:cNvPr>
          <p:cNvSpPr txBox="1"/>
          <p:nvPr/>
        </p:nvSpPr>
        <p:spPr>
          <a:xfrm>
            <a:off x="461554" y="226423"/>
            <a:ext cx="36391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Types of Decision Trees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A9273-D52D-C44A-ACA6-81A540497D97}"/>
              </a:ext>
            </a:extLst>
          </p:cNvPr>
          <p:cNvSpPr txBox="1"/>
          <p:nvPr/>
        </p:nvSpPr>
        <p:spPr>
          <a:xfrm>
            <a:off x="1227909" y="4702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C0E2D-3CE0-814C-AB3A-27E3200C00BE}"/>
              </a:ext>
            </a:extLst>
          </p:cNvPr>
          <p:cNvSpPr txBox="1"/>
          <p:nvPr/>
        </p:nvSpPr>
        <p:spPr>
          <a:xfrm>
            <a:off x="439167" y="3581187"/>
            <a:ext cx="11752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Customer Segmentation</a:t>
            </a:r>
            <a:r>
              <a:rPr lang="en-IN" dirty="0"/>
              <a:t>: Decision trees can be used to segment customers based on demographic and </a:t>
            </a:r>
            <a:r>
              <a:rPr lang="en-IN" dirty="0" err="1"/>
              <a:t>behavioral</a:t>
            </a:r>
            <a:r>
              <a:rPr lang="en-IN" dirty="0"/>
              <a:t> features.</a:t>
            </a:r>
          </a:p>
          <a:p>
            <a:r>
              <a:rPr lang="en-IN" b="1" dirty="0"/>
              <a:t>Credit Risk Assessment</a:t>
            </a:r>
            <a:r>
              <a:rPr lang="en-IN" dirty="0"/>
              <a:t>: Decision trees can be used to assess credit risk based on features such as credit score, income.</a:t>
            </a:r>
          </a:p>
          <a:p>
            <a:r>
              <a:rPr lang="en-IN" b="1" dirty="0"/>
              <a:t>Recommendation Systems</a:t>
            </a:r>
            <a:r>
              <a:rPr lang="en-IN" dirty="0"/>
              <a:t>: Decision trees can be used to build recommendation systems based on user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DB4F8-5580-A14D-A7F9-89685064FB92}"/>
              </a:ext>
            </a:extLst>
          </p:cNvPr>
          <p:cNvSpPr txBox="1"/>
          <p:nvPr/>
        </p:nvSpPr>
        <p:spPr>
          <a:xfrm>
            <a:off x="461554" y="2621799"/>
            <a:ext cx="60622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Common Applications of Decision Trees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6200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{A35EA874-DA3B-F242-85FD-D408D8ED3DE8}tf10001124</Template>
  <TotalTime>1530</TotalTime>
  <Words>655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Source Sans Pro</vt:lpstr>
      <vt:lpstr>Wingdings 2</vt:lpstr>
      <vt:lpstr>Frame</vt:lpstr>
      <vt:lpstr>Office Theme</vt:lpstr>
      <vt:lpstr>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Venkata1 B</dc:creator>
  <cp:lastModifiedBy>Venkata1 B</cp:lastModifiedBy>
  <cp:revision>7</cp:revision>
  <dcterms:created xsi:type="dcterms:W3CDTF">2024-06-10T07:26:30Z</dcterms:created>
  <dcterms:modified xsi:type="dcterms:W3CDTF">2024-06-11T08:56:32Z</dcterms:modified>
</cp:coreProperties>
</file>