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9" r:id="rId13"/>
    <p:sldId id="266" r:id="rId14"/>
    <p:sldId id="268" r:id="rId15"/>
    <p:sldId id="270" r:id="rId16"/>
    <p:sldId id="284" r:id="rId17"/>
    <p:sldId id="285" r:id="rId18"/>
    <p:sldId id="279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18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1397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8442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956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66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1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082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79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80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876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39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980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ED653-7AD4-4E2D-9904-00641ACB4CA5}" type="datetimeFigureOut">
              <a:rPr lang="ru-UA" smtClean="0"/>
              <a:t>12/16/2021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0B5E89-36A7-4B48-83CC-B7CABF7F833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26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B4D5D-C14A-4035-B304-1FB46988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322" y="1287132"/>
            <a:ext cx="10393356" cy="404164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uk-UA" sz="6000" dirty="0"/>
              <a:t>Захист </a:t>
            </a:r>
            <a:br>
              <a:rPr lang="uk-UA" sz="6000" dirty="0"/>
            </a:br>
            <a:r>
              <a:rPr lang="uk-UA" sz="6000" dirty="0"/>
              <a:t>курсової роботи</a:t>
            </a:r>
            <a:br>
              <a:rPr lang="uk-UA" dirty="0"/>
            </a:br>
            <a:r>
              <a:rPr lang="uk-UA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 дисципліни</a:t>
            </a:r>
            <a:br>
              <a:rPr lang="ru-UA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«Основи об'єктно-орієнтованого програмування» </a:t>
            </a:r>
            <a:br>
              <a:rPr lang="ru-UA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тему: «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швидкості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витікання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ідеального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газу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посудини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тиском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використанням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мови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програмування</a:t>
            </a:r>
            <a:r>
              <a:rPr lang="ru-RU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С++»</a:t>
            </a:r>
            <a:r>
              <a:rPr lang="uk-UA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UA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sz="27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F353E7-62CF-44DD-9789-455A17BD85E0}"/>
              </a:ext>
            </a:extLst>
          </p:cNvPr>
          <p:cNvSpPr/>
          <p:nvPr/>
        </p:nvSpPr>
        <p:spPr>
          <a:xfrm>
            <a:off x="3772293" y="5920033"/>
            <a:ext cx="4647414" cy="9379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Підготував студент групи ІН-01</a:t>
            </a:r>
            <a:r>
              <a:rPr lang="en-US" dirty="0">
                <a:solidFill>
                  <a:schemeClr val="tx1"/>
                </a:solidFill>
              </a:rPr>
              <a:t>/2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Безрук Владислав</a:t>
            </a:r>
            <a:endParaRPr lang="ru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0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DBB3E3B-D301-43FE-992A-4577D3F9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D6D50-3FB6-440B-AAE7-9FB588C60852}"/>
              </a:ext>
            </a:extLst>
          </p:cNvPr>
          <p:cNvSpPr txBox="1"/>
          <p:nvPr/>
        </p:nvSpPr>
        <p:spPr>
          <a:xfrm>
            <a:off x="120592" y="1013235"/>
            <a:ext cx="610385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Блок-схема функції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main():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AE4BB1-7C15-4E9B-8C3A-687B0E44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0" y="1549370"/>
            <a:ext cx="2417201" cy="50295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76B90A-59F8-40A8-A5F8-B529C32B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75" y="1525242"/>
            <a:ext cx="2625535" cy="50778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6B06E-61E8-4B10-96E1-618C23C4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226" y="1568753"/>
            <a:ext cx="3313499" cy="39249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5AAB4FC-23C2-448D-BF50-B79BA115D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927" y="2936038"/>
            <a:ext cx="3087773" cy="3753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724AF9-0716-4034-AA54-686B41620D5C}"/>
              </a:ext>
            </a:extLst>
          </p:cNvPr>
          <p:cNvSpPr txBox="1"/>
          <p:nvPr/>
        </p:nvSpPr>
        <p:spPr>
          <a:xfrm>
            <a:off x="6224446" y="1040289"/>
            <a:ext cx="610385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функції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main():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425865-7A5C-40CF-9B34-8E93EBE0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B025F-8860-4A07-9E66-31901F3DA5E1}"/>
              </a:ext>
            </a:extLst>
          </p:cNvPr>
          <p:cNvSpPr txBox="1"/>
          <p:nvPr/>
        </p:nvSpPr>
        <p:spPr>
          <a:xfrm>
            <a:off x="609318" y="1352824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54FF6-40F9-4740-8AC0-23FB723960DB}"/>
              </a:ext>
            </a:extLst>
          </p:cNvPr>
          <p:cNvSpPr txBox="1"/>
          <p:nvPr/>
        </p:nvSpPr>
        <p:spPr>
          <a:xfrm>
            <a:off x="3693477" y="1077630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56B6D-E447-4C6D-8966-65DE2DEB3C12}"/>
              </a:ext>
            </a:extLst>
          </p:cNvPr>
          <p:cNvSpPr txBox="1"/>
          <p:nvPr/>
        </p:nvSpPr>
        <p:spPr>
          <a:xfrm>
            <a:off x="3726971" y="4535209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B47CA1-C3F0-4BE6-B312-42117509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98" y="1472286"/>
            <a:ext cx="2374200" cy="30121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00FA6-86A5-43EE-8B4E-761A1E199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4" y="1857266"/>
            <a:ext cx="2538160" cy="446903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F9BB71-2D68-4E8B-A33C-AB0937483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0" y="4993002"/>
            <a:ext cx="2728216" cy="16586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297768-D81A-4B1F-BD24-9F32F3949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91" y="1606913"/>
            <a:ext cx="4864395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425865-7A5C-40CF-9B34-8E93EBE0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B025F-8860-4A07-9E66-31901F3DA5E1}"/>
              </a:ext>
            </a:extLst>
          </p:cNvPr>
          <p:cNvSpPr txBox="1"/>
          <p:nvPr/>
        </p:nvSpPr>
        <p:spPr>
          <a:xfrm>
            <a:off x="851471" y="1160775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checkParams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B5D49-D7FA-45C3-AD36-19CE813D8F21}"/>
              </a:ext>
            </a:extLst>
          </p:cNvPr>
          <p:cNvSpPr txBox="1"/>
          <p:nvPr/>
        </p:nvSpPr>
        <p:spPr>
          <a:xfrm>
            <a:off x="4676873" y="1163582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calcKg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AA914E-CB04-4D4B-B98B-8065CEE9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7" y="1694924"/>
            <a:ext cx="1657350" cy="1390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91F1ED-CA8D-4C40-B706-811DCC515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3" y="4141157"/>
            <a:ext cx="3524250" cy="13525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BE87B7-FB5E-4B81-8ED1-6E325D0C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1" y="1771328"/>
            <a:ext cx="3829050" cy="1609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112534-AF39-4D52-963C-DEE8223C2CDB}"/>
              </a:ext>
            </a:extLst>
          </p:cNvPr>
          <p:cNvSpPr txBox="1"/>
          <p:nvPr/>
        </p:nvSpPr>
        <p:spPr>
          <a:xfrm>
            <a:off x="1003871" y="3584571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getResult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2766C4-25A5-490B-B131-1E9667642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38"/>
          <a:stretch/>
        </p:blipFill>
        <p:spPr>
          <a:xfrm>
            <a:off x="4906677" y="4279100"/>
            <a:ext cx="6200404" cy="242921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4F7986-B85A-4E1E-BC9E-746FC2F8D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547" y="3113817"/>
            <a:ext cx="507753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4CDF02A-9182-43A5-899E-CCFA6894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3B122-5533-4E45-BA79-7F6BF28C4E4C}"/>
              </a:ext>
            </a:extLst>
          </p:cNvPr>
          <p:cNvSpPr txBox="1"/>
          <p:nvPr/>
        </p:nvSpPr>
        <p:spPr>
          <a:xfrm>
            <a:off x="619409" y="984468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3149A0-668C-4AAE-A61E-6D7CE43A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" y="1404279"/>
            <a:ext cx="1798663" cy="53497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7E20E3-CCB3-4C27-97A3-C0BFF6F7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0" y="1404279"/>
            <a:ext cx="6435166" cy="51907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E08E1F-2FB7-4F62-B899-9B594FD61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648"/>
          <a:stretch/>
        </p:blipFill>
        <p:spPr>
          <a:xfrm>
            <a:off x="6605082" y="1916483"/>
            <a:ext cx="4581728" cy="49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312C2A4-9F75-4016-8023-CFFC1EC7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u="sng" dirty="0"/>
            </a:br>
            <a:br>
              <a:rPr lang="uk-UA" u="sng" dirty="0"/>
            </a:br>
            <a:endParaRPr lang="ru-UA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62B80-9A5B-443D-9095-CC6EF16C2E48}"/>
              </a:ext>
            </a:extLst>
          </p:cNvPr>
          <p:cNvSpPr txBox="1"/>
          <p:nvPr/>
        </p:nvSpPr>
        <p:spPr>
          <a:xfrm>
            <a:off x="1178014" y="957258"/>
            <a:ext cx="283825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tabulate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46D9A-A022-4A63-9111-64118F2D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" y="1364293"/>
            <a:ext cx="3723325" cy="5355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7BB82B-1704-4C2F-8A56-8E4B6FF67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5"/>
          <a:stretch/>
        </p:blipFill>
        <p:spPr>
          <a:xfrm>
            <a:off x="4682512" y="1508931"/>
            <a:ext cx="6519808" cy="50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998A073-58C4-4497-8E02-DB63F710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8873A-F101-4C1E-B46B-DA2047B549B3}"/>
              </a:ext>
            </a:extLst>
          </p:cNvPr>
          <p:cNvSpPr txBox="1"/>
          <p:nvPr/>
        </p:nvSpPr>
        <p:spPr>
          <a:xfrm>
            <a:off x="412421" y="946873"/>
            <a:ext cx="10221013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Перевантажені оператори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F56858-D971-474C-B4CB-22428A59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6" y="1699625"/>
            <a:ext cx="6392167" cy="49346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3D1354-583C-48FC-BC48-1D7E62D6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13" y="946873"/>
            <a:ext cx="3365841" cy="57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998A073-58C4-4497-8E02-DB63F710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8873A-F101-4C1E-B46B-DA2047B549B3}"/>
              </a:ext>
            </a:extLst>
          </p:cNvPr>
          <p:cNvSpPr txBox="1"/>
          <p:nvPr/>
        </p:nvSpPr>
        <p:spPr>
          <a:xfrm>
            <a:off x="276234" y="1081616"/>
            <a:ext cx="10221013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CompObj</a:t>
            </a: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PerfectGas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E8486E-A893-4996-A903-091DB9D4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03" y="1735094"/>
            <a:ext cx="697327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998A073-58C4-4497-8E02-DB63F710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6429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Алгоритм роботи програми</a:t>
            </a:r>
            <a:br>
              <a:rPr lang="uk-UA" dirty="0"/>
            </a:b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8873A-F101-4C1E-B46B-DA2047B549B3}"/>
              </a:ext>
            </a:extLst>
          </p:cNvPr>
          <p:cNvSpPr txBox="1"/>
          <p:nvPr/>
        </p:nvSpPr>
        <p:spPr>
          <a:xfrm>
            <a:off x="276234" y="1081616"/>
            <a:ext cx="10221013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Макровизначення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BDD825-C6DC-4F03-89AD-C6A60DD3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1" y="1832370"/>
            <a:ext cx="6860370" cy="46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Приклад роботи програми</a:t>
            </a:r>
            <a:br>
              <a:rPr lang="uk-UA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66302" y="1342655"/>
            <a:ext cx="10363826" cy="3424107"/>
          </a:xfrm>
        </p:spPr>
        <p:txBody>
          <a:bodyPr/>
          <a:lstStyle/>
          <a:p>
            <a:r>
              <a:rPr lang="uk-UA" b="1" dirty="0"/>
              <a:t>Вигляд командного рядка</a:t>
            </a:r>
            <a:r>
              <a:rPr lang="en-US" b="1" dirty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501CE5-0C71-4099-ACA5-38C1E6C2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" y="1691322"/>
            <a:ext cx="5620534" cy="43916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32CD11-7467-406D-8CE7-DF7D6331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1322"/>
            <a:ext cx="5063278" cy="45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4979" y="216149"/>
            <a:ext cx="2475358" cy="388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Вміст файлу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input.txt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4979" y="1553336"/>
            <a:ext cx="5489195" cy="388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Вміст файлу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 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після виконання програми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516BE6-B6E6-47FA-AD4A-E9C5508B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11" y="410497"/>
            <a:ext cx="2676525" cy="981075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CDBA3E5-C067-4801-87B1-DA7E4EA8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63" y="2103796"/>
            <a:ext cx="1942019" cy="47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A7C2-87B4-4C70-ABB0-C101411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041" y="160420"/>
            <a:ext cx="7801917" cy="927477"/>
          </a:xfrm>
        </p:spPr>
        <p:txBody>
          <a:bodyPr/>
          <a:lstStyle/>
          <a:p>
            <a:pPr algn="ctr"/>
            <a:r>
              <a:rPr lang="uk-UA" dirty="0"/>
              <a:t>ЗМІСТ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FCA76-85EA-4E98-8EB0-26C97468F5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6" y="1376946"/>
            <a:ext cx="10363826" cy="38412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Постановка задачі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Теоретичний матеріал із теми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Опис структури даних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Алгоритм роботи програми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Опис функцій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Приклад роботи програми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Графіки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/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8388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9663" y="363632"/>
            <a:ext cx="1709071" cy="388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tabLst>
                <a:tab pos="228600" algn="l"/>
              </a:tabLst>
            </a:pPr>
            <a:r>
              <a:rPr lang="ru-UA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  <a:endParaRPr lang="en-US" sz="20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BC99ED-CF70-4104-BC91-9F5CF164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0" y="950068"/>
            <a:ext cx="96697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957" y="249845"/>
            <a:ext cx="9692640" cy="1013459"/>
          </a:xfrm>
        </p:spPr>
        <p:txBody>
          <a:bodyPr/>
          <a:lstStyle/>
          <a:p>
            <a:pPr algn="ctr"/>
            <a:r>
              <a:rPr lang="uk-UA" dirty="0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Головною метою написання курсової роботи було закріплення та поглиблення теоретичних знань, оволодіння практичними навичками щодо розроблення алгоритмів, розв’язування задач за математичним описом для вирішення конкретних завдань, а також їх реалізація мовою програмування С++, закріплення навичок самостійної роботи шляхом пошуку, аналізу та активного засвоювання інформації із різних джерел.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результаті виконання курсової роботи було розроблено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прогаму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із використанням алгоритмічної мови програмування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будує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графік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швидкісті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витікання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ідеального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газу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посудини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тиском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допоміжних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бібліотек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графікою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введенням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виведенням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інформації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рядок та файл, 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математичними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Розробивши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отримали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графік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швидкісті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витікання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ідеального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газу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посудини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тиском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протабульовану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Результат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міститься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вихідному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EE28E-8892-429B-9BD0-433F6E23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4523"/>
            <a:ext cx="9692640" cy="1325562"/>
          </a:xfrm>
        </p:spPr>
        <p:txBody>
          <a:bodyPr/>
          <a:lstStyle/>
          <a:p>
            <a:pPr algn="ctr"/>
            <a:r>
              <a:rPr lang="uk-UA" sz="4400" dirty="0"/>
              <a:t>Постановка задачі</a:t>
            </a:r>
            <a:br>
              <a:rPr lang="uk-UA" sz="4400" dirty="0"/>
            </a:b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16350-9147-4E58-AC75-FA6478D12460}"/>
              </a:ext>
            </a:extLst>
          </p:cNvPr>
          <p:cNvSpPr txBox="1"/>
          <p:nvPr/>
        </p:nvSpPr>
        <p:spPr>
          <a:xfrm>
            <a:off x="665480" y="1062885"/>
            <a:ext cx="9779000" cy="6007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Описати абстрактний клас «</a:t>
            </a:r>
            <a:r>
              <a:rPr lang="uk-UA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Об’єкт_обчислення</a:t>
            </a: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з елементом даних «</a:t>
            </a:r>
            <a:r>
              <a:rPr lang="uk-UA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Обчислюваний_параметр</a:t>
            </a: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Передбачити чисті віртуальні функції: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Введення даних.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Розрахунок обчислювального параметру.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Виведення вхідних даних і результату.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Описати клас «</a:t>
            </a:r>
            <a:r>
              <a:rPr lang="uk-UA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Ідеальний_газ</a:t>
            </a: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похідний від абстрактного класу. В ньому додати елементи даних: 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 T, </a:t>
            </a:r>
            <a:r>
              <a:rPr lang="en-US" sz="19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K_g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M, p, p_0.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Крім віртуальних функцій передбачити перевантажені операції присвоєння, порівняння (==,!=,&lt;,&lt;=,&gt;,&gt;=), а також конструктори: пустий, з ініціалізацією і копіювання.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Привести приклад програми, в якій застосовуються усі конструктори, члени-функції і перевантажені оператори.</a:t>
            </a:r>
            <a:endParaRPr lang="en-US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Обрати один, будь- який параметр, що має вказаний діапазон значень, та </a:t>
            </a:r>
            <a:r>
              <a:rPr lang="uk-UA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протабулювати</a:t>
            </a:r>
            <a:r>
              <a:rPr lang="uk-UA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«Обчислювальний параметр»  при зміні параметра від початкового значення до кінцевого з кроком  Δ. Результати обчислень вивести у файл. Побудувати графік отриманої залежності</a:t>
            </a:r>
            <a:endParaRPr lang="uk-UA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endParaRPr lang="ru-U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5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F438B3-6C28-49BC-90D1-A6A323EF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4523"/>
            <a:ext cx="9692640" cy="1325562"/>
          </a:xfrm>
        </p:spPr>
        <p:txBody>
          <a:bodyPr/>
          <a:lstStyle/>
          <a:p>
            <a:pPr algn="ctr"/>
            <a:r>
              <a:rPr lang="uk-UA" sz="4400" dirty="0"/>
              <a:t>Постановка задачі</a:t>
            </a:r>
            <a:br>
              <a:rPr lang="uk-UA" sz="4400" dirty="0"/>
            </a:b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9ADDB-380C-4C3B-9FE5-4136F5957105}"/>
              </a:ext>
            </a:extLst>
          </p:cNvPr>
          <p:cNvSpPr txBox="1"/>
          <p:nvPr/>
        </p:nvSpPr>
        <p:spPr>
          <a:xfrm>
            <a:off x="169682" y="1174718"/>
            <a:ext cx="9292629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Формули для обчислення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221393-4955-4173-9C83-413D6A3B23F6}"/>
                  </a:ext>
                </a:extLst>
              </p:cNvPr>
              <p:cNvSpPr txBox="1"/>
              <p:nvPr/>
            </p:nvSpPr>
            <p:spPr>
              <a:xfrm>
                <a:off x="858520" y="1615850"/>
                <a:ext cx="9941560" cy="4574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l">
                  <a:lnSpc>
                    <a:spcPct val="130000"/>
                  </a:lnSpc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Швидкість витікання ідеального газу із посудини під тиском обчислюється по формулі:</a:t>
                </a:r>
              </a:p>
              <a:p>
                <a:pPr indent="450215" algn="l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𝜔</m:t>
                      </m:r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2∙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∙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∙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∙[1−</m:t>
                          </m:r>
                          <m:sSup>
                            <m:sSupPr>
                              <m:ctrlP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uk-U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sup>
                          </m:sSup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]</m:t>
                          </m:r>
                        </m:e>
                      </m:rad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uk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l">
                  <a:lnSpc>
                    <a:spcPct val="130000"/>
                  </a:lnSpc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де: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універсальна газова константа;</a:t>
                </a:r>
              </a:p>
              <a:p>
                <a:pPr indent="450215" algn="l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𝑀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молекулярна маса газу;</a:t>
                </a:r>
              </a:p>
              <a:p>
                <a:pPr indent="450215" algn="l">
                  <a:lnSpc>
                    <a:spcPct val="130000"/>
                  </a:lnSpc>
                </a:pP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температура в посудині;</a:t>
                </a:r>
              </a:p>
              <a:p>
                <a:pPr indent="450215" algn="l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тиск газу в посудині;</a:t>
                </a:r>
              </a:p>
              <a:p>
                <a:pPr indent="450215" algn="l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зовнішній тиск.</a:t>
                </a:r>
              </a:p>
              <a:p>
                <a:pPr indent="450215" algn="l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𝐾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𝐾</m:t>
                          </m:r>
                        </m:den>
                      </m:f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uk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indent="450215" algn="l">
                  <a:lnSpc>
                    <a:spcPct val="130000"/>
                  </a:lnSpc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𝐾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𝜗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відношення теплоємності при постійному тиску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і постійному об’ємі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𝜗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221393-4955-4173-9C83-413D6A3B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20" y="1615850"/>
                <a:ext cx="9941560" cy="4574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4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6B8F56-9B08-4859-BB2C-CA23A6ED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4523"/>
            <a:ext cx="9692640" cy="1325562"/>
          </a:xfrm>
        </p:spPr>
        <p:txBody>
          <a:bodyPr/>
          <a:lstStyle/>
          <a:p>
            <a:pPr algn="ctr"/>
            <a:r>
              <a:rPr lang="uk-UA" sz="4400" dirty="0"/>
              <a:t>Постановка задачі</a:t>
            </a:r>
            <a:br>
              <a:rPr lang="uk-UA" sz="4400" dirty="0"/>
            </a:b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572D7-A785-47D8-8FB8-C13C4D60291D}"/>
              </a:ext>
            </a:extLst>
          </p:cNvPr>
          <p:cNvSpPr txBox="1"/>
          <p:nvPr/>
        </p:nvSpPr>
        <p:spPr>
          <a:xfrm>
            <a:off x="537328" y="1252142"/>
            <a:ext cx="9292629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uk-UA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Вхідні дані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E7EF6-D210-4DA3-A767-71ED6F0A2E17}"/>
                  </a:ext>
                </a:extLst>
              </p:cNvPr>
              <p:cNvSpPr txBox="1"/>
              <p:nvPr/>
            </p:nvSpPr>
            <p:spPr>
              <a:xfrm>
                <a:off x="1157088" y="2577704"/>
                <a:ext cx="11123629" cy="3150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При виведенні даних слід мати на увазі: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𝑀</m:t>
                      </m:r>
                      <m:r>
                        <a:rPr lang="uk-UA" i="1"/>
                        <m:t>=28,96,  </m:t>
                      </m:r>
                      <m:r>
                        <a:rPr lang="uk-UA" i="1"/>
                        <m:t>𝐾</m:t>
                      </m:r>
                      <m:r>
                        <a:rPr lang="uk-UA" i="1"/>
                        <m:t>=1,402,  </m:t>
                      </m:r>
                      <m:r>
                        <a:rPr lang="uk-UA" i="1"/>
                        <m:t>𝑅</m:t>
                      </m:r>
                      <m:r>
                        <a:rPr lang="uk-UA" i="1"/>
                        <m:t>=8,31696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ru-RU" i="1"/>
                            <m:t>Дж</m:t>
                          </m:r>
                        </m:num>
                        <m:den>
                          <m:r>
                            <a:rPr lang="ru-RU" i="1"/>
                            <m:t>град</m:t>
                          </m:r>
                        </m:den>
                      </m:f>
                      <m:r>
                        <a:rPr lang="ru-RU" i="1"/>
                        <m:t>∙моль.</m:t>
                      </m:r>
                    </m:oMath>
                  </m:oMathPara>
                </a14:m>
                <a:endParaRPr lang="uk-UA" dirty="0"/>
              </a:p>
              <a:p>
                <a:r>
                  <a:rPr lang="uk-UA" dirty="0"/>
                  <a:t>Порядок значень інших параметрів: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uk-UA" i="1"/>
                            <m:t>𝑝</m:t>
                          </m:r>
                        </m:e>
                        <m:sub>
                          <m:r>
                            <a:rPr lang="uk-UA" i="1"/>
                            <m:t>0</m:t>
                          </m:r>
                        </m:sub>
                      </m:sSub>
                      <m:r>
                        <a:rPr lang="uk-UA" i="1"/>
                        <m:t>=від 3 до 5 ата,</m:t>
                      </m:r>
                    </m:oMath>
                  </m:oMathPara>
                </a14:m>
                <a:endParaRPr lang="en-US" dirty="0"/>
              </a:p>
              <a:p>
                <a:endParaRPr lang="uk-U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𝑝</m:t>
                      </m:r>
                      <m:r>
                        <a:rPr lang="uk-UA" i="1"/>
                        <m:t>=1 ата,</m:t>
                      </m:r>
                    </m:oMath>
                  </m:oMathPara>
                </a14:m>
                <a:endParaRPr lang="en-US" dirty="0"/>
              </a:p>
              <a:p>
                <a:endParaRPr lang="uk-U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/>
                        <m:t>𝑇</m:t>
                      </m:r>
                      <m:r>
                        <a:rPr lang="uk-UA" i="1"/>
                        <m:t>=від 400 до 600 °К.</m:t>
                      </m:r>
                    </m:oMath>
                  </m:oMathPara>
                </a14:m>
                <a:endParaRPr lang="en-US" dirty="0"/>
              </a:p>
              <a:p>
                <a:endParaRPr lang="uk-UA" dirty="0"/>
              </a:p>
              <a:p>
                <a:r>
                  <a:rPr lang="uk-UA" dirty="0"/>
                  <a:t>Дані читати з файлу, а результат розрахунку вивести на екран.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E7EF6-D210-4DA3-A767-71ED6F0A2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88" y="2577704"/>
                <a:ext cx="11123629" cy="3150478"/>
              </a:xfrm>
              <a:prstGeom prst="rect">
                <a:avLst/>
              </a:prstGeom>
              <a:blipFill>
                <a:blip r:embed="rId2"/>
                <a:stretch>
                  <a:fillRect l="-493" t="-1161" b="-212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8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4767CC-3D91-4E4F-B41D-8D54F93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5097"/>
            <a:ext cx="9692640" cy="1325562"/>
          </a:xfrm>
        </p:spPr>
        <p:txBody>
          <a:bodyPr/>
          <a:lstStyle/>
          <a:p>
            <a:pPr algn="ctr"/>
            <a:r>
              <a:rPr lang="uk-UA" sz="4400" dirty="0"/>
              <a:t>Теоретичний матеріал із теми</a:t>
            </a:r>
            <a:br>
              <a:rPr lang="uk-UA" sz="4400" dirty="0"/>
            </a:b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DA27-422D-49F9-B0F9-1A90E6AAF2C5}"/>
              </a:ext>
            </a:extLst>
          </p:cNvPr>
          <p:cNvSpPr txBox="1"/>
          <p:nvPr/>
        </p:nvSpPr>
        <p:spPr>
          <a:xfrm>
            <a:off x="463277" y="1026476"/>
            <a:ext cx="10567446" cy="2520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UA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ороткі відомості про мову С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 — мова програмування загального призначення з підтримкою кількох парадигм програмування: об'єктно-орієнтованої, узагальненої, процедурної та інших.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Назва «Сі++» була вигадана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Ріком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Масситті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вперше була використана в грудні 1983 року. Раніше, на етапі розробки, нова мова називалася «Сі з класами». Ім'я, що вийшло у результаті, походить від оператора Сі «++» (збільшення значення змінної на одиницю) і поширеному способу присвоєння нових імен комп'ютерним програмам, що полягає в додаванні до імені символу «+» для позначення поліпшень.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8A5FF-CDD6-485B-B519-089E574D8892}"/>
              </a:ext>
            </a:extLst>
          </p:cNvPr>
          <p:cNvSpPr txBox="1"/>
          <p:nvPr/>
        </p:nvSpPr>
        <p:spPr>
          <a:xfrm>
            <a:off x="463277" y="3132697"/>
            <a:ext cx="9787379" cy="3985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Основні визначення, що були використані в програмі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 окремі незалежні блоки коду, які виконують ряд зумовлених команд.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Оператори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дозволяють використовувати об'єкти типу класу з операторами, визначеними у класі та маніпулювати ними так само інтуїтивно, як об'єктами вбудованих типів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 сукупність даних, які розміщені на зовнішньому носії, зокрема на жорсткому диску. 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uk-UA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 визначений користувачем тип або структура даних, оголошена ключовим словом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яка містить дані (поля) і функції (методи) як свої члени, доступ до якої регулюється трьома специфікаторами доступу: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Макроозначення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це вираз, який при компіляції файлу з кодом програми підставляється замість імені, що визначає дану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макропідстановку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Макровизначення обробляються препроцесором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Маніпулятори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використовують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параметрів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форматування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потоку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введення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виведення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uk-UA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4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404E4B-E4C9-435B-AB5F-4F2A5C8E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4212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Опис структури даних</a:t>
            </a: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14BDF-A417-4D40-B270-B97F31ADF89A}"/>
              </a:ext>
            </a:extLst>
          </p:cNvPr>
          <p:cNvSpPr txBox="1"/>
          <p:nvPr/>
        </p:nvSpPr>
        <p:spPr>
          <a:xfrm>
            <a:off x="563251" y="1005453"/>
            <a:ext cx="6103854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Використані змінні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19DA2-2691-4EDE-AEA0-9C961FD20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739341"/>
              </p:ext>
            </p:extLst>
          </p:nvPr>
        </p:nvGraphicFramePr>
        <p:xfrm>
          <a:off x="1555004" y="2185457"/>
          <a:ext cx="8634952" cy="373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483">
                  <a:extLst>
                    <a:ext uri="{9D8B030D-6E8A-4147-A177-3AD203B41FA5}">
                      <a16:colId xmlns:a16="http://schemas.microsoft.com/office/drawing/2014/main" val="249759472"/>
                    </a:ext>
                  </a:extLst>
                </a:gridCol>
                <a:gridCol w="1924165">
                  <a:extLst>
                    <a:ext uri="{9D8B030D-6E8A-4147-A177-3AD203B41FA5}">
                      <a16:colId xmlns:a16="http://schemas.microsoft.com/office/drawing/2014/main" val="3186018113"/>
                    </a:ext>
                  </a:extLst>
                </a:gridCol>
                <a:gridCol w="1932221">
                  <a:extLst>
                    <a:ext uri="{9D8B030D-6E8A-4147-A177-3AD203B41FA5}">
                      <a16:colId xmlns:a16="http://schemas.microsoft.com/office/drawing/2014/main" val="505312283"/>
                    </a:ext>
                  </a:extLst>
                </a:gridCol>
                <a:gridCol w="2843083">
                  <a:extLst>
                    <a:ext uri="{9D8B030D-6E8A-4147-A177-3AD203B41FA5}">
                      <a16:colId xmlns:a16="http://schemas.microsoft.com/office/drawing/2014/main" val="4073223500"/>
                    </a:ext>
                  </a:extLst>
                </a:gridCol>
              </a:tblGrid>
              <a:tr h="125460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Ім’я</a:t>
                      </a:r>
                      <a:r>
                        <a:rPr lang="ru-RU" sz="2000" u="none" strike="noStrike" dirty="0">
                          <a:effectLst/>
                        </a:rPr>
                        <a:t> параметра у </a:t>
                      </a:r>
                      <a:r>
                        <a:rPr lang="ru-RU" sz="2000" u="none" strike="noStrike" dirty="0" err="1">
                          <a:effectLst/>
                        </a:rPr>
                        <a:t>формулі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Назва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Тип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Призначення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952274146"/>
                  </a:ext>
                </a:extLst>
              </a:tr>
              <a:tr h="42740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 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a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PerfectGas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об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’</a:t>
                      </a:r>
                      <a:r>
                        <a:rPr lang="uk-UA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єкт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обчислення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4141156948"/>
                  </a:ext>
                </a:extLst>
              </a:tr>
              <a:tr h="42740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dp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double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крок </a:t>
                      </a:r>
                      <a:r>
                        <a:rPr lang="ru-RU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табулювання</a:t>
                      </a:r>
                      <a:endParaRPr lang="uk-UA" sz="20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29695"/>
                  </a:ext>
                </a:extLst>
              </a:tr>
              <a:tr h="42740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p0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double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початкове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значення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p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569789842"/>
                  </a:ext>
                </a:extLst>
              </a:tr>
              <a:tr h="34756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p1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double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кінцеве</a:t>
                      </a:r>
                      <a:r>
                        <a:rPr lang="ru-RU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значення</a:t>
                      </a:r>
                      <a:r>
                        <a:rPr lang="ru-RU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uk-UA" sz="20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310523"/>
                  </a:ext>
                </a:extLst>
              </a:tr>
              <a:tr h="42740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 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ifs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ifstream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вхідний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потік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файлу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282674985"/>
                  </a:ext>
                </a:extLst>
              </a:tr>
              <a:tr h="42740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 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ofs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ofstream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вихідний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потік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файлу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3926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1F5102-C959-4CF7-9975-23B34DEE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4212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Опис структури даних</a:t>
            </a: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21DAF-0DA3-421C-B8E3-1C6453F93600}"/>
              </a:ext>
            </a:extLst>
          </p:cNvPr>
          <p:cNvSpPr txBox="1"/>
          <p:nvPr/>
        </p:nvSpPr>
        <p:spPr>
          <a:xfrm>
            <a:off x="563251" y="1005453"/>
            <a:ext cx="6103854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 класу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CompObj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D760E05-CF33-445E-AEEF-62043655B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339022"/>
              </p:ext>
            </p:extLst>
          </p:nvPr>
        </p:nvGraphicFramePr>
        <p:xfrm>
          <a:off x="1097280" y="1607292"/>
          <a:ext cx="9692639" cy="5075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59713482"/>
                    </a:ext>
                  </a:extLst>
                </a:gridCol>
                <a:gridCol w="2887101">
                  <a:extLst>
                    <a:ext uri="{9D8B030D-6E8A-4147-A177-3AD203B41FA5}">
                      <a16:colId xmlns:a16="http://schemas.microsoft.com/office/drawing/2014/main" val="2730821645"/>
                    </a:ext>
                  </a:extLst>
                </a:gridCol>
                <a:gridCol w="1861609">
                  <a:extLst>
                    <a:ext uri="{9D8B030D-6E8A-4147-A177-3AD203B41FA5}">
                      <a16:colId xmlns:a16="http://schemas.microsoft.com/office/drawing/2014/main" val="1737888354"/>
                    </a:ext>
                  </a:extLst>
                </a:gridCol>
                <a:gridCol w="3191329">
                  <a:extLst>
                    <a:ext uri="{9D8B030D-6E8A-4147-A177-3AD203B41FA5}">
                      <a16:colId xmlns:a16="http://schemas.microsoft.com/office/drawing/2014/main" val="2854863509"/>
                    </a:ext>
                  </a:extLst>
                </a:gridCol>
              </a:tblGrid>
              <a:tr h="943909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Ім’я</a:t>
                      </a:r>
                      <a:r>
                        <a:rPr lang="ru-RU" sz="2000" u="none" strike="noStrike" dirty="0">
                          <a:effectLst/>
                        </a:rPr>
                        <a:t> параметра у </a:t>
                      </a:r>
                      <a:r>
                        <a:rPr lang="ru-RU" sz="2000" u="none" strike="noStrike" dirty="0" err="1">
                          <a:effectLst/>
                        </a:rPr>
                        <a:t>формулі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Назва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Тип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Призначення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2683511449"/>
                  </a:ext>
                </a:extLst>
              </a:tr>
              <a:tr h="53732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calcPar</a:t>
                      </a:r>
                      <a:endParaRPr lang="uk-UA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none" strike="noStrike">
                          <a:effectLst/>
                          <a:latin typeface="Century Schoolbook (Основной текст)"/>
                        </a:rPr>
                        <a:t>double</a:t>
                      </a:r>
                      <a:endParaRPr lang="en-US" sz="1800" b="0" i="0" u="none" strike="noStrike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8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обчислювальний параметр</a:t>
                      </a:r>
                      <a:endParaRPr lang="uk-UA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785463"/>
                  </a:ext>
                </a:extLst>
              </a:tr>
              <a:tr h="56688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set()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virtual void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віртуальна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функція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введення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значень</a:t>
                      </a:r>
                      <a:endParaRPr lang="ru-RU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545229366"/>
                  </a:ext>
                </a:extLst>
              </a:tr>
              <a:tr h="56688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ar-AE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get()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virtual void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віртуальна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функція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виведення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значень</a:t>
                      </a:r>
                      <a:endParaRPr lang="ru-RU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311347230"/>
                  </a:ext>
                </a:extLst>
              </a:tr>
              <a:tr h="112723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ar-AE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calc()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virtual void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віртуальна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функція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обрахування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обчислювального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параметру</a:t>
                      </a:r>
                      <a:endParaRPr lang="ru-RU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78928876"/>
                  </a:ext>
                </a:extLst>
              </a:tr>
              <a:tr h="112723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ar-AE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getResult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()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virtual void</a:t>
                      </a:r>
                      <a:endParaRPr lang="en-US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віртуальна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фукнція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виведення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обчислювального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параметру</a:t>
                      </a:r>
                      <a:endParaRPr lang="ru-RU" sz="18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2517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4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353F7B-6C62-4362-A342-0F00263E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4212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Опис структури даних</a:t>
            </a:r>
            <a:br>
              <a:rPr lang="uk-UA" dirty="0"/>
            </a:br>
            <a:br>
              <a:rPr lang="uk-UA" dirty="0"/>
            </a:b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3C345-3B8C-46A2-A7B9-6E7F1F489D41}"/>
              </a:ext>
            </a:extLst>
          </p:cNvPr>
          <p:cNvSpPr txBox="1"/>
          <p:nvPr/>
        </p:nvSpPr>
        <p:spPr>
          <a:xfrm>
            <a:off x="563251" y="1005453"/>
            <a:ext cx="6103854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 класу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PerfectGas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A0FB2C9-1A57-46C3-8E1D-DA365BDCD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95733"/>
              </p:ext>
            </p:extLst>
          </p:nvPr>
        </p:nvGraphicFramePr>
        <p:xfrm>
          <a:off x="1661159" y="1598064"/>
          <a:ext cx="8483495" cy="5180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012">
                  <a:extLst>
                    <a:ext uri="{9D8B030D-6E8A-4147-A177-3AD203B41FA5}">
                      <a16:colId xmlns:a16="http://schemas.microsoft.com/office/drawing/2014/main" val="4293355167"/>
                    </a:ext>
                  </a:extLst>
                </a:gridCol>
                <a:gridCol w="2269893">
                  <a:extLst>
                    <a:ext uri="{9D8B030D-6E8A-4147-A177-3AD203B41FA5}">
                      <a16:colId xmlns:a16="http://schemas.microsoft.com/office/drawing/2014/main" val="3842124610"/>
                    </a:ext>
                  </a:extLst>
                </a:gridCol>
                <a:gridCol w="1629376">
                  <a:extLst>
                    <a:ext uri="{9D8B030D-6E8A-4147-A177-3AD203B41FA5}">
                      <a16:colId xmlns:a16="http://schemas.microsoft.com/office/drawing/2014/main" val="73984891"/>
                    </a:ext>
                  </a:extLst>
                </a:gridCol>
                <a:gridCol w="2793214">
                  <a:extLst>
                    <a:ext uri="{9D8B030D-6E8A-4147-A177-3AD203B41FA5}">
                      <a16:colId xmlns:a16="http://schemas.microsoft.com/office/drawing/2014/main" val="4127052827"/>
                    </a:ext>
                  </a:extLst>
                </a:gridCol>
              </a:tblGrid>
              <a:tr h="91544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Ім’я</a:t>
                      </a:r>
                      <a:r>
                        <a:rPr lang="ru-RU" sz="2000" u="none" strike="noStrike" dirty="0">
                          <a:effectLst/>
                        </a:rPr>
                        <a:t> параметра у </a:t>
                      </a:r>
                      <a:r>
                        <a:rPr lang="ru-RU" sz="2000" u="none" strike="noStrike" dirty="0" err="1">
                          <a:effectLst/>
                        </a:rPr>
                        <a:t>формулі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Назва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Тип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 err="1">
                          <a:effectLst/>
                        </a:rPr>
                        <a:t>Призначення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val="2465213176"/>
                  </a:ext>
                </a:extLst>
              </a:tr>
              <a:tr h="61265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R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effectLst/>
                          <a:latin typeface="Century Schoolbook (Основной текст)"/>
                        </a:rPr>
                        <a:t>R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універсальна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газова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константа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136031877"/>
                  </a:ext>
                </a:extLst>
              </a:tr>
              <a:tr h="61265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strike="noStrike" dirty="0">
                          <a:effectLst/>
                          <a:latin typeface="Century Schoolbook (Основной текст)"/>
                        </a:rPr>
                        <a:t>T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температура в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посудині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90231866"/>
                  </a:ext>
                </a:extLst>
              </a:tr>
              <a:tr h="5807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Kg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Kg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</a:t>
                      </a:r>
                      <a:r>
                        <a:rPr lang="uk-UA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ефіціент</a:t>
                      </a:r>
                      <a:r>
                        <a:rPr lang="uk-UA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відношення</a:t>
                      </a:r>
                      <a:r>
                        <a:rPr lang="ru-RU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20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964942"/>
                  </a:ext>
                </a:extLst>
              </a:tr>
              <a:tr h="61265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M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M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молекулярна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маса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газу</a:t>
                      </a:r>
                      <a:endParaRPr lang="ru-RU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121915989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p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зовнішній</a:t>
                      </a:r>
                      <a:r>
                        <a:rPr lang="en-US" sz="2000" dirty="0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entury Schoolbook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тиск</a:t>
                      </a:r>
                      <a:endParaRPr lang="uk-UA" sz="20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190250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p0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p0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тиск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 газу в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посудині</a:t>
                      </a:r>
                      <a:endParaRPr lang="en-US" sz="2000" b="0" i="0" u="none" strike="noStrike" dirty="0">
                        <a:effectLst/>
                        <a:latin typeface="Century Schoolbook (Основной текст)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108939090"/>
                  </a:ext>
                </a:extLst>
              </a:tr>
              <a:tr h="85601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>
                          <a:effectLst/>
                        </a:rPr>
                        <a:t>K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K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entury Schoolbook (Основной текст)"/>
                        </a:rPr>
                        <a:t>double</a:t>
                      </a: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r>
                        <a:rPr lang="uk-UA" sz="2000" kern="1200" dirty="0">
                          <a:solidFill>
                            <a:schemeClr val="dk1"/>
                          </a:solidFill>
                          <a:effectLst/>
                          <a:latin typeface="Century Schoolbook (Основной текст)"/>
                          <a:ea typeface="+mn-ea"/>
                          <a:cs typeface="+mn-cs"/>
                        </a:rPr>
                        <a:t>відношення теплоємності при постійному тиску</a:t>
                      </a: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1816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5945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1409</TotalTime>
  <Words>1050</Words>
  <Application>Microsoft Office PowerPoint</Application>
  <PresentationFormat>Широкоэкранный</PresentationFormat>
  <Paragraphs>171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 Schoolbook</vt:lpstr>
      <vt:lpstr>Century Schoolbook (Основной текст)</vt:lpstr>
      <vt:lpstr>Times New Roman</vt:lpstr>
      <vt:lpstr>Wingdings</vt:lpstr>
      <vt:lpstr>Wingdings 2</vt:lpstr>
      <vt:lpstr>Вид</vt:lpstr>
      <vt:lpstr>Захист  курсової роботи з дисципліни  «Основи об'єктно-орієнтованого програмування»  на тему: «Обчислення швидкості витікання ідеального газу із посудини під тиском з використанням мови програмування С++»» </vt:lpstr>
      <vt:lpstr>ЗМІСТ</vt:lpstr>
      <vt:lpstr>Постановка задачі </vt:lpstr>
      <vt:lpstr>Постановка задачі </vt:lpstr>
      <vt:lpstr>Постановка задачі </vt:lpstr>
      <vt:lpstr>Теоретичний матеріал із теми </vt:lpstr>
      <vt:lpstr>Опис структури даних  </vt:lpstr>
      <vt:lpstr>Опис структури даних  </vt:lpstr>
      <vt:lpstr>Опис структури даних  </vt:lpstr>
      <vt:lpstr>Алгоритм роботи програми   </vt:lpstr>
      <vt:lpstr>Алгоритм роботи програми   </vt:lpstr>
      <vt:lpstr>Алгоритм роботи програми   </vt:lpstr>
      <vt:lpstr>Алгоритм роботи програми   </vt:lpstr>
      <vt:lpstr>Алгоритм роботи програми   </vt:lpstr>
      <vt:lpstr>Алгоритм роботи програми   </vt:lpstr>
      <vt:lpstr>Алгоритм роботи програми   </vt:lpstr>
      <vt:lpstr>Алгоритм роботи програми   </vt:lpstr>
      <vt:lpstr>Приклад роботи програми </vt:lpstr>
      <vt:lpstr>Презентация PowerPoint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 курсової роботи з дисципліни  «Програмування»  на тему: «Обчислення зміни періоду власних коливань контура з використанням мови програмування С»</dc:title>
  <dc:creator>Владислав Безрук</dc:creator>
  <cp:lastModifiedBy>Владислав Безрук</cp:lastModifiedBy>
  <cp:revision>4</cp:revision>
  <dcterms:created xsi:type="dcterms:W3CDTF">2021-05-06T08:23:08Z</dcterms:created>
  <dcterms:modified xsi:type="dcterms:W3CDTF">2021-12-15T23:34:08Z</dcterms:modified>
</cp:coreProperties>
</file>