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0" r:id="rId6"/>
    <p:sldId id="263" r:id="rId7"/>
    <p:sldId id="269" r:id="rId8"/>
    <p:sldId id="271" r:id="rId9"/>
    <p:sldId id="264" r:id="rId10"/>
    <p:sldId id="267" r:id="rId11"/>
    <p:sldId id="268" r:id="rId12"/>
    <p:sldId id="274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28A"/>
    <a:srgbClr val="7030A0"/>
    <a:srgbClr val="FF0066"/>
    <a:srgbClr val="CC3300"/>
    <a:srgbClr val="344529"/>
    <a:srgbClr val="2B3922"/>
    <a:srgbClr val="2E3722"/>
    <a:srgbClr val="FCF7F1"/>
    <a:srgbClr val="B8D233"/>
    <a:srgbClr val="5C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6071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EDA Project –wine quality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JAN 2021 cohort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Vishnupriya Bhakthavatsalam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6F2863B-581D-40BC-AF0E-07C2FA39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643" y="0"/>
            <a:ext cx="58477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1168"/>
    </mc:Choice>
    <mc:Fallback xmlns="">
      <p:transition spd="slow" advTm="51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B3E-5A59-41D7-92AF-E7135DD3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2587"/>
            <a:ext cx="10058400" cy="1371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Are these wines old world style?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7BA2A-F3CA-4F6B-8C18-7E828B39E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47" y="1559508"/>
            <a:ext cx="6859391" cy="3843472"/>
          </a:xfrm>
        </p:spPr>
      </p:pic>
      <p:sp>
        <p:nvSpPr>
          <p:cNvPr id="4" name="TextBox 3"/>
          <p:cNvSpPr txBox="1"/>
          <p:nvPr/>
        </p:nvSpPr>
        <p:spPr>
          <a:xfrm>
            <a:off x="5117910" y="4948294"/>
            <a:ext cx="6536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Strong correlation of pH with fixed acidity in turn to softness  of wine are explored. What we see are a few well balanced above pH 3.4 wines, while majority are highly acidic wines, (pH of 3.1 3.3). Very much </a:t>
            </a:r>
            <a:r>
              <a:rPr lang="en-US" sz="1600" b="1" dirty="0">
                <a:solidFill>
                  <a:srgbClr val="00B050"/>
                </a:solidFill>
              </a:rPr>
              <a:t>old style wines</a:t>
            </a:r>
            <a:r>
              <a:rPr lang="en-US" sz="1600" dirty="0">
                <a:solidFill>
                  <a:srgbClr val="00B050"/>
                </a:solidFill>
              </a:rPr>
              <a:t>. 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642" y="1805065"/>
            <a:ext cx="4506905" cy="4276790"/>
            <a:chOff x="377965" y="1870379"/>
            <a:chExt cx="5139035" cy="38267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276" y="1870379"/>
              <a:ext cx="5019724" cy="352949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7965" y="4953597"/>
              <a:ext cx="5139035" cy="743558"/>
            </a:xfrm>
            <a:prstGeom prst="rect">
              <a:avLst/>
            </a:prstGeom>
            <a:pattFill prst="pct25">
              <a:fgClr>
                <a:srgbClr val="7030A0"/>
              </a:fgClr>
              <a:bgClr>
                <a:schemeClr val="bg1"/>
              </a:bgClr>
            </a:patt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600" b="1" dirty="0"/>
            </a:p>
            <a:p>
              <a:r>
                <a:rPr lang="en-US" sz="1600" b="1" dirty="0"/>
                <a:t>Dataset’s wines are quite tart red category ,light bodied and with low alcohol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6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31E9-0613-46CB-B9A1-EC71F810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47294"/>
            <a:ext cx="10058400" cy="13716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0845-3280-4C25-8321-AD5875C2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1" y="1089087"/>
            <a:ext cx="11191875" cy="437502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Conclusions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F0"/>
                </a:solidFill>
                <a:latin typeface="+mj-lt"/>
              </a:rPr>
              <a:t>Overall the wines are old world style with which</a:t>
            </a:r>
            <a:r>
              <a:rPr lang="en-US" sz="1400" b="1" dirty="0">
                <a:solidFill>
                  <a:srgbClr val="00B0F0"/>
                </a:solidFill>
              </a:rPr>
              <a:t> are highly acidic ,light bodied and with low alcohol </a:t>
            </a:r>
            <a:endParaRPr lang="en-US" sz="1400" b="1" i="0" dirty="0">
              <a:solidFill>
                <a:srgbClr val="00B0F0"/>
              </a:solidFill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B050"/>
                </a:solidFill>
                <a:effectLst/>
                <a:latin typeface="+mj-lt"/>
              </a:rPr>
              <a:t>Using Exploratory data analysis we understood the variable distribution patterns in all wines taken for sensory studies to make quality rating exercise and feel unnecessary variables could be dropped.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B0F0"/>
                </a:solidFill>
                <a:effectLst/>
                <a:latin typeface="+mj-lt"/>
              </a:rPr>
              <a:t>The features are understood using univariate, bivariate and multivariate analysis, and slicing and dicing the dataset</a:t>
            </a:r>
          </a:p>
          <a:p>
            <a:pPr marL="0" indent="0" algn="l" rtl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9.2 Actionable Insights</a:t>
            </a:r>
          </a:p>
          <a:p>
            <a:r>
              <a:rPr lang="en-US" sz="1400" b="1" dirty="0">
                <a:solidFill>
                  <a:srgbClr val="00B050"/>
                </a:solidFill>
                <a:latin typeface="+mj-lt"/>
              </a:rPr>
              <a:t>Most of the wines are tart wines having low content of alcohols and sugar in dataset, these go well with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tomato-laced dishes .It goes nicely with chicken and salmon as it is light bodied,  It may even work nicely with roasted red meats, steaks, and stews. However, most of these </a:t>
            </a:r>
            <a:r>
              <a:rPr lang="en-US" sz="1400" b="1" dirty="0">
                <a:solidFill>
                  <a:srgbClr val="00B050"/>
                </a:solidFill>
                <a:latin typeface="+mj-lt"/>
              </a:rPr>
              <a:t>are not desert wines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and neither of these can </a:t>
            </a:r>
            <a:r>
              <a:rPr lang="en-US" sz="1400" b="1" dirty="0">
                <a:solidFill>
                  <a:srgbClr val="00B050"/>
                </a:solidFill>
                <a:latin typeface="+mj-lt"/>
              </a:rPr>
              <a:t>be paired with delicate foods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. So, cant be priced very high.</a:t>
            </a:r>
            <a:endParaRPr lang="en-US" sz="1400" b="0" i="0" dirty="0">
              <a:solidFill>
                <a:srgbClr val="00B05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Dataset has wines with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acidity that’s too high.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For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wines which are too acidic and sour, 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+mj-lt"/>
              </a:rPr>
              <a:t>malolactic fermentation is suggested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. It converts harsh malic acid, the kind found in green apples, into softer lactic acid, This can help wines to </a:t>
            </a:r>
            <a:r>
              <a:rPr lang="en-US" sz="1400" b="1" i="0" dirty="0">
                <a:solidFill>
                  <a:srgbClr val="0070C0"/>
                </a:solidFill>
                <a:effectLst/>
                <a:latin typeface="+mj-lt"/>
              </a:rPr>
              <a:t>achieve softness and well rounded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+mj-lt"/>
              </a:rPr>
              <a:t> taste.</a:t>
            </a:r>
            <a:endParaRPr lang="en-US" sz="1400" dirty="0">
              <a:solidFill>
                <a:srgbClr val="0070C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B050"/>
                </a:solidFill>
                <a:effectLst/>
                <a:latin typeface="+mj-lt"/>
              </a:rPr>
              <a:t>Quality rating of wines are dictated by higher alcohol ,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high alcohol level</a:t>
            </a:r>
            <a:r>
              <a:rPr lang="en-US" sz="1400" b="1" dirty="0">
                <a:solidFill>
                  <a:srgbClr val="00B050"/>
                </a:solidFill>
                <a:latin typeface="+mj-lt"/>
              </a:rPr>
              <a:t> (over 12) fetches good ratings,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fermenatation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/fortification using </a:t>
            </a:r>
            <a:r>
              <a:rPr lang="en-IN" sz="1400" i="1" dirty="0">
                <a:solidFill>
                  <a:srgbClr val="00B050"/>
                </a:solidFill>
                <a:effectLst/>
                <a:latin typeface="+mj-lt"/>
              </a:rPr>
              <a:t>distilled grape brandy </a:t>
            </a:r>
            <a:r>
              <a:rPr lang="en-IN" sz="1600" dirty="0">
                <a:solidFill>
                  <a:srgbClr val="00B050"/>
                </a:solidFill>
                <a:effectLst/>
                <a:latin typeface="+mj-lt"/>
              </a:rPr>
              <a:t>can help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B0F0"/>
                </a:solidFill>
                <a:effectLst/>
                <a:latin typeface="+mj-lt"/>
              </a:rPr>
              <a:t>Wineries needs </a:t>
            </a:r>
            <a:r>
              <a:rPr lang="en-US" sz="1400" b="1" i="0" dirty="0">
                <a:solidFill>
                  <a:srgbClr val="00B0F0"/>
                </a:solidFill>
                <a:effectLst/>
                <a:latin typeface="+mj-lt"/>
              </a:rPr>
              <a:t>to avoid the use of salt water for grapes irrigation</a:t>
            </a:r>
            <a:r>
              <a:rPr lang="en-US" sz="1400" b="0" i="0" dirty="0">
                <a:solidFill>
                  <a:srgbClr val="00B0F0"/>
                </a:solidFill>
                <a:effectLst/>
                <a:latin typeface="+mj-lt"/>
              </a:rPr>
              <a:t>, as it increase chlorides which in turn increase the density of wines , bringing down the quality rating </a:t>
            </a:r>
            <a:r>
              <a:rPr lang="en-US" sz="1400" b="1" i="0" dirty="0">
                <a:solidFill>
                  <a:srgbClr val="00B0F0"/>
                </a:solidFill>
                <a:effectLst/>
                <a:latin typeface="+mj-lt"/>
              </a:rPr>
              <a:t>due to bitterness in taste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+mj-lt"/>
              </a:rPr>
              <a:t>Overall, if wines are brought from old world style to new world style it can fetch higher price</a:t>
            </a:r>
            <a:endParaRPr lang="en-US" sz="1400" b="1" i="0" dirty="0">
              <a:solidFill>
                <a:srgbClr val="00B050"/>
              </a:solidFill>
              <a:effectLst/>
              <a:latin typeface="+mj-lt"/>
            </a:endParaRPr>
          </a:p>
          <a:p>
            <a:pPr marL="0" indent="0" algn="l" rtl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150-C13C-44DC-B4EA-8DA678B0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119"/>
            <a:ext cx="10534650" cy="13716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Problem Statement-wine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47CF-8328-48DB-B389-C3716596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7134"/>
            <a:ext cx="11001374" cy="4091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+mj-lt"/>
              </a:rPr>
              <a:t>R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+mj-lt"/>
              </a:rPr>
              <a:t>everse engineer a exact wine that will suit palates of younger generation, </a:t>
            </a:r>
            <a:r>
              <a:rPr lang="en-US" sz="1800" i="0" dirty="0">
                <a:solidFill>
                  <a:srgbClr val="7030A0"/>
                </a:solidFill>
                <a:effectLst/>
                <a:latin typeface="+mj-lt"/>
              </a:rPr>
              <a:t>If a new wine is to be introduced in the market what parameters will fetch the new wine highe</a:t>
            </a:r>
            <a:r>
              <a:rPr lang="en-US" sz="1800" dirty="0">
                <a:solidFill>
                  <a:srgbClr val="7030A0"/>
                </a:solidFill>
                <a:latin typeface="+mj-lt"/>
              </a:rPr>
              <a:t>r quality rating and how  can we arrive at those parameters with the dataset in hand? 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B0F0"/>
                </a:solidFill>
                <a:effectLst/>
                <a:latin typeface="+mj-lt"/>
              </a:rPr>
              <a:t>Some questions which were explored in the dataset are:</a:t>
            </a:r>
          </a:p>
          <a:p>
            <a:r>
              <a:rPr lang="en-US" sz="1800" i="0" dirty="0">
                <a:solidFill>
                  <a:srgbClr val="00B050"/>
                </a:solidFill>
                <a:effectLst/>
                <a:latin typeface="+mj-lt"/>
              </a:rPr>
              <a:t>How many wines have that particular quality rating from 3-9?</a:t>
            </a:r>
          </a:p>
          <a:p>
            <a:r>
              <a:rPr lang="en-US" sz="1800" i="0" dirty="0">
                <a:solidFill>
                  <a:srgbClr val="00B0F0"/>
                </a:solidFill>
                <a:effectLst/>
                <a:latin typeface="+mj-lt"/>
              </a:rPr>
              <a:t>How Sour are these Wines?</a:t>
            </a:r>
          </a:p>
          <a:p>
            <a:r>
              <a:rPr lang="en-US" sz="1800" dirty="0">
                <a:solidFill>
                  <a:srgbClr val="00B050"/>
                </a:solidFill>
                <a:latin typeface="+mj-lt"/>
              </a:rPr>
              <a:t>Is the wine softer and subtle enough to suit all food? Observed relationship of Fixed acidity to pH and how is this a contributing factor to softness ?</a:t>
            </a:r>
            <a:endParaRPr lang="en-US" sz="1800" i="0" dirty="0">
              <a:solidFill>
                <a:srgbClr val="00B050"/>
              </a:solidFill>
              <a:effectLst/>
              <a:latin typeface="+mj-lt"/>
            </a:endParaRPr>
          </a:p>
          <a:p>
            <a:r>
              <a:rPr lang="en-US" sz="1800" i="0" dirty="0">
                <a:solidFill>
                  <a:srgbClr val="00B0F0"/>
                </a:solidFill>
                <a:effectLst/>
                <a:latin typeface="+mj-lt"/>
              </a:rPr>
              <a:t>Alcohol distribution in these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wines and</a:t>
            </a:r>
            <a:r>
              <a:rPr lang="en-IN" sz="1800" i="0" dirty="0">
                <a:solidFill>
                  <a:srgbClr val="00B0F0"/>
                </a:solidFill>
                <a:effectLst/>
                <a:latin typeface="+mj-lt"/>
              </a:rPr>
              <a:t> differences-between-medium-bodied-and-light-bodied-wine?</a:t>
            </a:r>
            <a:endParaRPr lang="en-US" sz="1800" i="0" dirty="0">
              <a:solidFill>
                <a:srgbClr val="00B0F0"/>
              </a:solidFill>
              <a:effectLst/>
              <a:latin typeface="+mj-lt"/>
            </a:endParaRPr>
          </a:p>
          <a:p>
            <a:r>
              <a:rPr lang="en-US" sz="1800" dirty="0">
                <a:solidFill>
                  <a:srgbClr val="00B050"/>
                </a:solidFill>
                <a:latin typeface="+mj-lt"/>
              </a:rPr>
              <a:t>How much of these</a:t>
            </a:r>
            <a:r>
              <a:rPr lang="en-US" sz="1800" i="0" dirty="0">
                <a:solidFill>
                  <a:srgbClr val="00B050"/>
                </a:solidFill>
                <a:effectLst/>
                <a:latin typeface="+mj-lt"/>
              </a:rPr>
              <a:t> wines are dry, medium dry, medium in sweetness?</a:t>
            </a: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What is the relationship of residual sugar to denser wines? Is it Citric acid which is giving freshness to wine?</a:t>
            </a:r>
          </a:p>
          <a:p>
            <a:r>
              <a:rPr lang="en-IN" sz="1800" dirty="0">
                <a:solidFill>
                  <a:srgbClr val="00B050"/>
                </a:solidFill>
                <a:latin typeface="+mj-lt"/>
              </a:rPr>
              <a:t>Are these wines old world style? Meaning suitability of these wines to current market?</a:t>
            </a:r>
            <a:endParaRPr lang="en-US" sz="1800" i="0" dirty="0">
              <a:solidFill>
                <a:srgbClr val="00B05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18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151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8A3B-2ADC-4125-9F20-9A3C4FA7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How many wines have that particular quality rating from 3-9?</a:t>
            </a:r>
            <a:br>
              <a:rPr lang="en-US" dirty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5C2C2F-FD93-4249-AC87-993980420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565" y="964051"/>
            <a:ext cx="5673635" cy="5673635"/>
          </a:xfrm>
        </p:spPr>
      </p:pic>
      <p:sp>
        <p:nvSpPr>
          <p:cNvPr id="7" name="Rectangle 6"/>
          <p:cNvSpPr/>
          <p:nvPr/>
        </p:nvSpPr>
        <p:spPr>
          <a:xfrm>
            <a:off x="554636" y="2335650"/>
            <a:ext cx="46019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j-lt"/>
              </a:rPr>
              <a:t>While,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4074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wines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are falling into medium rating of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5 &amp; 6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,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rest of the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1003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are rated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as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7 to 9.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Among the several features, which are contributing ones to quality? How much differences are there in features such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as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sweetness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sourness, body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of the  highly rated wines ? </a:t>
            </a:r>
          </a:p>
          <a:p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6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CCF0-B915-4CC6-8B6F-28BADA7D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362507"/>
            <a:ext cx="10648950" cy="1371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entury Gothic" panose="020B0502020202020204" pitchFamily="34" charset="0"/>
              </a:rPr>
              <a:t>Multivariate Correlation- which are contributing features to quality? </a:t>
            </a:r>
            <a:br>
              <a:rPr lang="en-US" sz="3200" i="0" dirty="0">
                <a:solidFill>
                  <a:srgbClr val="00B0F0"/>
                </a:solidFill>
                <a:effectLst/>
                <a:latin typeface="Century Gothic" panose="020B0502020202020204" pitchFamily="34" charset="0"/>
              </a:rPr>
            </a:br>
            <a:endParaRPr lang="en-IN" sz="3200" dirty="0">
              <a:solidFill>
                <a:srgbClr val="00B0F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B6EC-F570-4147-88C3-8F66BEDB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1" y="1188139"/>
            <a:ext cx="7597269" cy="5307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A9BC1-A1A0-4684-8E88-EB70851E2624}"/>
              </a:ext>
            </a:extLst>
          </p:cNvPr>
          <p:cNvSpPr txBox="1"/>
          <p:nvPr/>
        </p:nvSpPr>
        <p:spPr>
          <a:xfrm>
            <a:off x="7863968" y="2687654"/>
            <a:ext cx="40386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Observations: </a:t>
            </a:r>
            <a:r>
              <a:rPr lang="en-US" dirty="0">
                <a:solidFill>
                  <a:srgbClr val="00B050"/>
                </a:solidFill>
              </a:rPr>
              <a:t>Quality and Alcohol </a:t>
            </a:r>
            <a:r>
              <a:rPr lang="en-US" dirty="0">
                <a:solidFill>
                  <a:srgbClr val="00B0F0"/>
                </a:solidFill>
              </a:rPr>
              <a:t>(positively correlated),</a:t>
            </a:r>
            <a:r>
              <a:rPr lang="en-US" dirty="0">
                <a:solidFill>
                  <a:srgbClr val="00B050"/>
                </a:solidFill>
              </a:rPr>
              <a:t>Density, chlorides and Acidity </a:t>
            </a:r>
            <a:r>
              <a:rPr lang="en-US" dirty="0">
                <a:solidFill>
                  <a:srgbClr val="00B0F0"/>
                </a:solidFill>
              </a:rPr>
              <a:t>(positively correlated)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Density and Alcohol </a:t>
            </a:r>
            <a:r>
              <a:rPr lang="en-US" dirty="0">
                <a:solidFill>
                  <a:srgbClr val="00B0F0"/>
                </a:solidFill>
              </a:rPr>
              <a:t>(negatively correlated)</a:t>
            </a:r>
            <a:r>
              <a:rPr lang="en-US" dirty="0">
                <a:solidFill>
                  <a:srgbClr val="00B050"/>
                </a:solidFill>
              </a:rPr>
              <a:t>,Free SO2 and Total SO2 </a:t>
            </a:r>
            <a:r>
              <a:rPr lang="en-US" dirty="0">
                <a:solidFill>
                  <a:srgbClr val="00B0F0"/>
                </a:solidFill>
              </a:rPr>
              <a:t>(positively correlated)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Acidity and pH </a:t>
            </a:r>
            <a:r>
              <a:rPr lang="en-US" dirty="0">
                <a:solidFill>
                  <a:srgbClr val="00B0F0"/>
                </a:solidFill>
              </a:rPr>
              <a:t>(negatively correlated)</a:t>
            </a:r>
          </a:p>
        </p:txBody>
      </p:sp>
    </p:spTree>
    <p:extLst>
      <p:ext uri="{BB962C8B-B14F-4D97-AF65-F5344CB8AC3E}">
        <p14:creationId xmlns:p14="http://schemas.microsoft.com/office/powerpoint/2010/main" val="323185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7058"/>
            <a:ext cx="10058400" cy="1371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Count of Sour and Sweet wines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897" y="5973520"/>
            <a:ext cx="1148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These are tart red wines with most of them in &lt;3.2 pH, best red wines are with a </a:t>
            </a:r>
            <a:r>
              <a:rPr lang="en-US" sz="1600" b="1" dirty="0">
                <a:solidFill>
                  <a:srgbClr val="00B050"/>
                </a:solidFill>
              </a:rPr>
              <a:t>pH of 3.3 to 3.6, 1283 </a:t>
            </a:r>
            <a:r>
              <a:rPr lang="en-US" sz="1600" dirty="0">
                <a:solidFill>
                  <a:srgbClr val="00B050"/>
                </a:solidFill>
              </a:rPr>
              <a:t>fall into that category.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IN" sz="1600" b="1" i="0" dirty="0">
                <a:solidFill>
                  <a:srgbClr val="00B050"/>
                </a:solidFill>
                <a:effectLst/>
                <a:latin typeface="Helvetica Neue"/>
              </a:rPr>
              <a:t>2355</a:t>
            </a:r>
            <a:r>
              <a:rPr lang="en-IN" sz="1600" b="0" i="0" dirty="0">
                <a:solidFill>
                  <a:srgbClr val="00B050"/>
                </a:solidFill>
                <a:effectLst/>
                <a:latin typeface="Helvetica Neue"/>
              </a:rPr>
              <a:t> </a:t>
            </a:r>
            <a:r>
              <a:rPr lang="en-US" sz="1600" i="0" dirty="0">
                <a:solidFill>
                  <a:srgbClr val="00B050"/>
                </a:solidFill>
                <a:effectLst/>
                <a:latin typeface="Helvetica Neue"/>
              </a:rPr>
              <a:t>wines</a:t>
            </a:r>
            <a:r>
              <a:rPr lang="en-US" sz="1600" dirty="0">
                <a:solidFill>
                  <a:srgbClr val="00B050"/>
                </a:solidFill>
              </a:rPr>
              <a:t> are with low fruit (sugar content)</a:t>
            </a:r>
            <a:r>
              <a:rPr lang="en-US" sz="1600" b="1" dirty="0">
                <a:solidFill>
                  <a:srgbClr val="00B050"/>
                </a:solidFill>
              </a:rPr>
              <a:t> `2g -6g </a:t>
            </a:r>
            <a:r>
              <a:rPr lang="en-US" sz="1600" dirty="0">
                <a:solidFill>
                  <a:srgbClr val="00B050"/>
                </a:solidFill>
              </a:rPr>
              <a:t>after outliers removal fall into dry wines category. 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782C2F-0888-4E8D-B462-48064FD159F3}"/>
              </a:ext>
            </a:extLst>
          </p:cNvPr>
          <p:cNvGrpSpPr/>
          <p:nvPr/>
        </p:nvGrpSpPr>
        <p:grpSpPr>
          <a:xfrm>
            <a:off x="1071563" y="1588365"/>
            <a:ext cx="10725149" cy="4436396"/>
            <a:chOff x="1062281" y="1516869"/>
            <a:chExt cx="10653470" cy="4698537"/>
          </a:xfrm>
        </p:grpSpPr>
        <p:grpSp>
          <p:nvGrpSpPr>
            <p:cNvPr id="9" name="Group 8"/>
            <p:cNvGrpSpPr/>
            <p:nvPr/>
          </p:nvGrpSpPr>
          <p:grpSpPr>
            <a:xfrm>
              <a:off x="6417397" y="1516869"/>
              <a:ext cx="5298354" cy="4698537"/>
              <a:chOff x="6400801" y="1926066"/>
              <a:chExt cx="4180114" cy="455796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3E4AEB8-7DA5-4EA5-BC2F-721247490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0801" y="2303920"/>
                <a:ext cx="4180114" cy="4180114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6884090" y="1926066"/>
                <a:ext cx="3362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  <a:latin typeface="Helvetica Neue"/>
                  </a:rPr>
                  <a:t>How Sweet are these Wines?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A748F6-8BF0-45AC-86BE-2B8610702FE7}"/>
                </a:ext>
              </a:extLst>
            </p:cNvPr>
            <p:cNvSpPr/>
            <p:nvPr/>
          </p:nvSpPr>
          <p:spPr>
            <a:xfrm>
              <a:off x="1062281" y="1516869"/>
              <a:ext cx="3264067" cy="39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Helvetica Neue"/>
                </a:rPr>
                <a:t>How Crisp are these Wines?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A8277C74-1E04-4A00-AD1C-503CD797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3041"/>
            <a:ext cx="5925937" cy="40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F4C0-63FF-4BC6-87DB-9A11F05D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418715"/>
            <a:ext cx="11115674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Alcohol distribution in wines and</a:t>
            </a:r>
            <a:r>
              <a:rPr lang="en-IN" dirty="0">
                <a:solidFill>
                  <a:srgbClr val="00B0F0"/>
                </a:solidFill>
              </a:rPr>
              <a:t> differences-between-medium-bodied-and-light-bodied-wine</a:t>
            </a:r>
            <a:br>
              <a:rPr lang="en-US" dirty="0">
                <a:solidFill>
                  <a:srgbClr val="00B0F0"/>
                </a:solidFill>
              </a:rPr>
            </a:b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160" y="5870690"/>
            <a:ext cx="1085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Majority of these are </a:t>
            </a:r>
            <a:r>
              <a:rPr lang="en-US" sz="1600" b="1" dirty="0">
                <a:solidFill>
                  <a:srgbClr val="00B050"/>
                </a:solidFill>
              </a:rPr>
              <a:t>light bodied wines with low alcohol content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b="1" dirty="0">
                <a:solidFill>
                  <a:srgbClr val="00B050"/>
                </a:solidFill>
              </a:rPr>
              <a:t>305</a:t>
            </a:r>
            <a:r>
              <a:rPr lang="en-US" sz="1600" dirty="0">
                <a:solidFill>
                  <a:srgbClr val="00B050"/>
                </a:solidFill>
              </a:rPr>
              <a:t> wines are in medium category(12.5 to13.5%) are </a:t>
            </a:r>
            <a:r>
              <a:rPr lang="en-US" sz="1600" b="1" dirty="0">
                <a:solidFill>
                  <a:srgbClr val="00B050"/>
                </a:solidFill>
              </a:rPr>
              <a:t>bubbly</a:t>
            </a:r>
            <a:r>
              <a:rPr lang="en-US" sz="1600" dirty="0">
                <a:solidFill>
                  <a:srgbClr val="00B050"/>
                </a:solidFill>
              </a:rPr>
              <a:t> wines , as you can see only </a:t>
            </a:r>
            <a:r>
              <a:rPr lang="en-US" sz="1600" b="1" dirty="0">
                <a:solidFill>
                  <a:srgbClr val="00B050"/>
                </a:solidFill>
              </a:rPr>
              <a:t>23 </a:t>
            </a:r>
            <a:r>
              <a:rPr lang="en-US" sz="1600" dirty="0">
                <a:solidFill>
                  <a:srgbClr val="00B050"/>
                </a:solidFill>
              </a:rPr>
              <a:t>are wines above 13.5 to 14% alcohol content.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1B8F60-A2BF-4B47-8E7F-90E249457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651112"/>
            <a:ext cx="4467225" cy="41023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21563" y="775546"/>
            <a:ext cx="3614528" cy="548366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B3B01ED-574F-4165-858A-E7E39770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90" y="1447800"/>
            <a:ext cx="6742235" cy="43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9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0B89-62C3-4E80-ACE1-0969C226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094"/>
            <a:ext cx="10058400" cy="13716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Lower the Chlorides higher the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31101-B195-46FE-BC1B-52131410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95475"/>
            <a:ext cx="6775154" cy="426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8538" y="2359176"/>
            <a:ext cx="4519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The experts perceived salty flavors that were positively </a:t>
            </a:r>
            <a:r>
              <a:rPr lang="en-US" dirty="0">
                <a:solidFill>
                  <a:srgbClr val="00B0F0"/>
                </a:solidFill>
              </a:rPr>
              <a:t>associated with bitterness in wines </a:t>
            </a:r>
            <a:r>
              <a:rPr lang="en-US" dirty="0">
                <a:solidFill>
                  <a:srgbClr val="00B050"/>
                </a:solidFill>
              </a:rPr>
              <a:t>from districts with saline soil As you can see wines with 7 to 9 ratings has lower chlorides </a:t>
            </a:r>
            <a:r>
              <a:rPr lang="en-US" dirty="0">
                <a:solidFill>
                  <a:srgbClr val="00B0F0"/>
                </a:solidFill>
              </a:rPr>
              <a:t>Interesting to note</a:t>
            </a:r>
            <a:r>
              <a:rPr lang="en-US" dirty="0">
                <a:solidFill>
                  <a:srgbClr val="00B050"/>
                </a:solidFill>
              </a:rPr>
              <a:t>, out of the 5 wines of rating 9 have </a:t>
            </a:r>
            <a:r>
              <a:rPr lang="en-US" dirty="0">
                <a:solidFill>
                  <a:srgbClr val="00B0F0"/>
                </a:solidFill>
              </a:rPr>
              <a:t>bimodal distribution </a:t>
            </a:r>
            <a:r>
              <a:rPr lang="en-US" dirty="0">
                <a:solidFill>
                  <a:srgbClr val="00B050"/>
                </a:solidFill>
              </a:rPr>
              <a:t>curve indicating that even </a:t>
            </a:r>
            <a:r>
              <a:rPr lang="en-US" dirty="0">
                <a:solidFill>
                  <a:srgbClr val="00B0F0"/>
                </a:solidFill>
              </a:rPr>
              <a:t>lowest chlorides content</a:t>
            </a:r>
            <a:r>
              <a:rPr lang="en-US" dirty="0">
                <a:solidFill>
                  <a:srgbClr val="00B050"/>
                </a:solidFill>
              </a:rPr>
              <a:t> are present in couple of wines in its population .</a:t>
            </a:r>
          </a:p>
        </p:txBody>
      </p:sp>
    </p:spTree>
    <p:extLst>
      <p:ext uri="{BB962C8B-B14F-4D97-AF65-F5344CB8AC3E}">
        <p14:creationId xmlns:p14="http://schemas.microsoft.com/office/powerpoint/2010/main" val="256394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7E8-D7EC-4478-BA94-F855F2CA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19429"/>
            <a:ext cx="10058400" cy="13716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How fresh are these wines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3BC7-BE17-4B2C-9A38-BCB39D6D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4" y="1563354"/>
            <a:ext cx="4848225" cy="484822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AE64C-68CE-4C92-87F6-6F6BF3808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6586" y="5019113"/>
            <a:ext cx="2438400" cy="141344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8D6259E-0EF8-4501-A219-E7CEF314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63354"/>
            <a:ext cx="6106758" cy="43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07DD0-DB24-4269-A05F-1802FAD6BD44}"/>
              </a:ext>
            </a:extLst>
          </p:cNvPr>
          <p:cNvSpPr txBox="1"/>
          <p:nvPr/>
        </p:nvSpPr>
        <p:spPr>
          <a:xfrm flipH="1">
            <a:off x="419101" y="5892240"/>
            <a:ext cx="931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Sensory testers seems to be </a:t>
            </a:r>
            <a:r>
              <a:rPr lang="en-IN" b="1" dirty="0">
                <a:solidFill>
                  <a:srgbClr val="00B050"/>
                </a:solidFill>
              </a:rPr>
              <a:t>increased liking to citric acid</a:t>
            </a:r>
            <a:r>
              <a:rPr lang="en-IN" dirty="0">
                <a:solidFill>
                  <a:srgbClr val="00B050"/>
                </a:solidFill>
              </a:rPr>
              <a:t>, hence they give high rating to freshness of citric acid  </a:t>
            </a:r>
          </a:p>
        </p:txBody>
      </p:sp>
    </p:spTree>
    <p:extLst>
      <p:ext uri="{BB962C8B-B14F-4D97-AF65-F5344CB8AC3E}">
        <p14:creationId xmlns:p14="http://schemas.microsoft.com/office/powerpoint/2010/main" val="160373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68B4-7857-4EB0-9347-056635C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1594"/>
            <a:ext cx="10058400" cy="1371600"/>
          </a:xfrm>
        </p:spPr>
        <p:txBody>
          <a:bodyPr/>
          <a:lstStyle/>
          <a:p>
            <a:r>
              <a:rPr lang="en-US" sz="4000" dirty="0">
                <a:solidFill>
                  <a:srgbClr val="00B0F0"/>
                </a:solidFill>
              </a:rPr>
              <a:t>What is the relationship of residual sugar to denser wines? </a:t>
            </a:r>
            <a:endParaRPr lang="en-IN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BAE5A55-438C-429C-BBF4-A6101094E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6668"/>
            <a:ext cx="5715000" cy="507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EB5F6-B0B6-4AC1-870F-67EE8B372C44}"/>
              </a:ext>
            </a:extLst>
          </p:cNvPr>
          <p:cNvSpPr txBox="1"/>
          <p:nvPr/>
        </p:nvSpPr>
        <p:spPr>
          <a:xfrm>
            <a:off x="6534150" y="1998920"/>
            <a:ext cx="50196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Helvetica Neue"/>
              </a:rPr>
              <a:t>Interesting to note that residual sugar seems highly correlated to density.</a:t>
            </a:r>
            <a:endParaRPr lang="en-US" b="0" i="0" dirty="0">
              <a:solidFill>
                <a:srgbClr val="00B05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Also fixed acidity is having positive correlation to density as mixture of acids exist due to fermentation.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Density has </a:t>
            </a:r>
            <a:r>
              <a:rPr lang="en-US" b="1" i="0" dirty="0">
                <a:solidFill>
                  <a:srgbClr val="00B050"/>
                </a:solidFill>
                <a:effectLst/>
                <a:latin typeface="Helvetica Neue"/>
              </a:rPr>
              <a:t>high negative correlation</a:t>
            </a:r>
            <a:r>
              <a:rPr lang="en-US" b="0" i="0" dirty="0">
                <a:solidFill>
                  <a:srgbClr val="00B050"/>
                </a:solidFill>
                <a:effectLst/>
                <a:latin typeface="Helvetica Neue"/>
              </a:rPr>
              <a:t> to alcohol.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Chlorides are also influencing density </a:t>
            </a:r>
            <a:r>
              <a:rPr lang="en-US" b="1" i="0" dirty="0">
                <a:solidFill>
                  <a:srgbClr val="00B0F0"/>
                </a:solidFill>
                <a:effectLst/>
                <a:latin typeface="Helvetica Neue"/>
              </a:rPr>
              <a:t>due to salty water irrigation of grapes</a:t>
            </a:r>
            <a:endParaRPr lang="en-US" b="0" i="0" dirty="0">
              <a:solidFill>
                <a:srgbClr val="00B0F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8608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{AF5BDA9B-3EA8-45D8-B677-66A54667BB22}tf78438558_win32</Template>
  <TotalTime>2862</TotalTime>
  <Words>940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Helvetica Neue</vt:lpstr>
      <vt:lpstr>SavonVTI</vt:lpstr>
      <vt:lpstr> EDA Project –wine quality JAN 2021 cohort</vt:lpstr>
      <vt:lpstr>Problem Statement-wine quality dataset</vt:lpstr>
      <vt:lpstr>How many wines have that particular quality rating from 3-9? </vt:lpstr>
      <vt:lpstr>Multivariate Correlation- which are contributing features to quality?  </vt:lpstr>
      <vt:lpstr>Count of Sour and Sweet wines </vt:lpstr>
      <vt:lpstr>Alcohol distribution in wines and differences-between-medium-bodied-and-light-bodied-wine </vt:lpstr>
      <vt:lpstr>Lower the Chlorides higher the quality</vt:lpstr>
      <vt:lpstr>How fresh are these wines</vt:lpstr>
      <vt:lpstr>What is the relationship of residual sugar to denser wines? </vt:lpstr>
      <vt:lpstr>Are these wines old world style? 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vbhaktha13@gmail.com;vish.bhakthavatsalam@gmail.com</dc:creator>
  <cp:lastModifiedBy>vbhaktha13@gmail.com</cp:lastModifiedBy>
  <cp:revision>55</cp:revision>
  <dcterms:created xsi:type="dcterms:W3CDTF">2021-04-16T02:55:10Z</dcterms:created>
  <dcterms:modified xsi:type="dcterms:W3CDTF">2021-04-19T11:51:04Z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