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8" autoAdjust="0"/>
    <p:restoredTop sz="94660"/>
  </p:normalViewPr>
  <p:slideViewPr>
    <p:cSldViewPr snapToGrid="0">
      <p:cViewPr varScale="1">
        <p:scale>
          <a:sx n="87" d="100"/>
          <a:sy n="87" d="100"/>
        </p:scale>
        <p:origin x="8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C4FBF97-5085-4C89-9697-CD8166A42E5C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1C9FB9D-BE92-4DC2-9B5D-8A6BB9BC3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23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FBF97-5085-4C89-9697-CD8166A42E5C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FB9D-BE92-4DC2-9B5D-8A6BB9BC3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027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FBF97-5085-4C89-9697-CD8166A42E5C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FB9D-BE92-4DC2-9B5D-8A6BB9BC3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958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FBF97-5085-4C89-9697-CD8166A42E5C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FB9D-BE92-4DC2-9B5D-8A6BB9BC3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82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FBF97-5085-4C89-9697-CD8166A42E5C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FB9D-BE92-4DC2-9B5D-8A6BB9BC3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489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FBF97-5085-4C89-9697-CD8166A42E5C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FB9D-BE92-4DC2-9B5D-8A6BB9BC3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5715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FBF97-5085-4C89-9697-CD8166A42E5C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FB9D-BE92-4DC2-9B5D-8A6BB9BC3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415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C4FBF97-5085-4C89-9697-CD8166A42E5C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FB9D-BE92-4DC2-9B5D-8A6BB9BC3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77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C4FBF97-5085-4C89-9697-CD8166A42E5C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FB9D-BE92-4DC2-9B5D-8A6BB9BC3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407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FBF97-5085-4C89-9697-CD8166A42E5C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FB9D-BE92-4DC2-9B5D-8A6BB9BC3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077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FBF97-5085-4C89-9697-CD8166A42E5C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FB9D-BE92-4DC2-9B5D-8A6BB9BC3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53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FBF97-5085-4C89-9697-CD8166A42E5C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FB9D-BE92-4DC2-9B5D-8A6BB9BC3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56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FBF97-5085-4C89-9697-CD8166A42E5C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FB9D-BE92-4DC2-9B5D-8A6BB9BC3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390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FBF97-5085-4C89-9697-CD8166A42E5C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FB9D-BE92-4DC2-9B5D-8A6BB9BC3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729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FBF97-5085-4C89-9697-CD8166A42E5C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FB9D-BE92-4DC2-9B5D-8A6BB9BC3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5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FBF97-5085-4C89-9697-CD8166A42E5C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FB9D-BE92-4DC2-9B5D-8A6BB9BC3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256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FBF97-5085-4C89-9697-CD8166A42E5C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FB9D-BE92-4DC2-9B5D-8A6BB9BC3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999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C4FBF97-5085-4C89-9697-CD8166A42E5C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1C9FB9D-BE92-4DC2-9B5D-8A6BB9BC3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30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623EF-3FC9-4616-A745-DE6009892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1183294"/>
          </a:xfrm>
        </p:spPr>
        <p:txBody>
          <a:bodyPr/>
          <a:lstStyle/>
          <a:p>
            <a:r>
              <a:rPr lang="en-US" dirty="0"/>
              <a:t>Population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4AE6E6-2AB3-4E2A-80D4-EEF6BDFE8F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3372" y="4803354"/>
            <a:ext cx="8464627" cy="454446"/>
          </a:xfrm>
        </p:spPr>
        <p:txBody>
          <a:bodyPr>
            <a:normAutofit/>
          </a:bodyPr>
          <a:lstStyle/>
          <a:p>
            <a:r>
              <a:rPr lang="en-US" dirty="0"/>
              <a:t>										Bhanu Sudheer </a:t>
            </a:r>
            <a:r>
              <a:rPr lang="en-US" dirty="0" err="1"/>
              <a:t>Vallurupalli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230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9670C-69B4-4CC2-9703-77B7EBC9C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Top States with highest population in 2019</a:t>
            </a:r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C0EEE016-5867-4B0D-B607-2C358FCFE5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7490758"/>
              </p:ext>
            </p:extLst>
          </p:nvPr>
        </p:nvGraphicFramePr>
        <p:xfrm>
          <a:off x="1155700" y="2603500"/>
          <a:ext cx="8824911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751">
                  <a:extLst>
                    <a:ext uri="{9D8B030D-6E8A-4147-A177-3AD203B41FA5}">
                      <a16:colId xmlns:a16="http://schemas.microsoft.com/office/drawing/2014/main" val="1280893"/>
                    </a:ext>
                  </a:extLst>
                </a:gridCol>
                <a:gridCol w="4358523">
                  <a:extLst>
                    <a:ext uri="{9D8B030D-6E8A-4147-A177-3AD203B41FA5}">
                      <a16:colId xmlns:a16="http://schemas.microsoft.com/office/drawing/2014/main" val="2259716992"/>
                    </a:ext>
                  </a:extLst>
                </a:gridCol>
                <a:gridCol w="2941637">
                  <a:extLst>
                    <a:ext uri="{9D8B030D-6E8A-4147-A177-3AD203B41FA5}">
                      <a16:colId xmlns:a16="http://schemas.microsoft.com/office/drawing/2014/main" val="3412408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 Name</a:t>
                      </a:r>
                    </a:p>
                  </a:txBody>
                  <a:tcPr marL="7994" marR="7994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Population Delta</a:t>
                      </a:r>
                    </a:p>
                  </a:txBody>
                  <a:tcPr marL="7994" marR="7994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Population Percentage</a:t>
                      </a:r>
                    </a:p>
                  </a:txBody>
                  <a:tcPr marL="7994" marR="7994" marT="9525" marB="0" anchor="b"/>
                </a:tc>
                <a:extLst>
                  <a:ext uri="{0D108BD9-81ED-4DB2-BD59-A6C34878D82A}">
                    <a16:rowId xmlns:a16="http://schemas.microsoft.com/office/drawing/2014/main" val="232059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California</a:t>
                      </a:r>
                    </a:p>
                  </a:txBody>
                  <a:tcPr marL="7994" marR="7994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0,407739,762283,995025,1323666,1489579,1624316,1686842</a:t>
                      </a:r>
                    </a:p>
                  </a:txBody>
                  <a:tcPr marL="7994" marR="7994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0.00%,1.08%,2.02%,2.64%,3.51%,3.96%,4.31%,4.48%</a:t>
                      </a:r>
                    </a:p>
                  </a:txBody>
                  <a:tcPr marL="7994" marR="7994" marT="9525" marB="0" anchor="b"/>
                </a:tc>
                <a:extLst>
                  <a:ext uri="{0D108BD9-81ED-4DB2-BD59-A6C34878D82A}">
                    <a16:rowId xmlns:a16="http://schemas.microsoft.com/office/drawing/2014/main" val="8847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Texas</a:t>
                      </a:r>
                    </a:p>
                  </a:txBody>
                  <a:tcPr marL="7994" marR="7994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0,452660,899241,1317062,1780239,2245822,2621483,2996069</a:t>
                      </a:r>
                    </a:p>
                  </a:txBody>
                  <a:tcPr marL="7994" marR="7994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0.00%,1.77%,3.51%,5.14%,6.94%,8.76%,10.22%,11.69%</a:t>
                      </a:r>
                    </a:p>
                  </a:txBody>
                  <a:tcPr marL="7994" marR="7994" marT="9525" marB="0" anchor="b"/>
                </a:tc>
                <a:extLst>
                  <a:ext uri="{0D108BD9-81ED-4DB2-BD59-A6C34878D82A}">
                    <a16:rowId xmlns:a16="http://schemas.microsoft.com/office/drawing/2014/main" val="3281319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Florida</a:t>
                      </a:r>
                    </a:p>
                  </a:txBody>
                  <a:tcPr marL="7994" marR="7994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0,270636,554616,843295,1187291,1506983,1810480,2125768</a:t>
                      </a:r>
                    </a:p>
                  </a:txBody>
                  <a:tcPr marL="7994" marR="7994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0.00%,1.42%,2.91%,4.42%,6.22%,7.89%,9.48%,11.13%</a:t>
                      </a:r>
                    </a:p>
                  </a:txBody>
                  <a:tcPr marL="7994" marR="7994" marT="9525" marB="0" anchor="b"/>
                </a:tc>
                <a:extLst>
                  <a:ext uri="{0D108BD9-81ED-4DB2-BD59-A6C34878D82A}">
                    <a16:rowId xmlns:a16="http://schemas.microsoft.com/office/drawing/2014/main" val="362693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York</a:t>
                      </a:r>
                    </a:p>
                  </a:txBody>
                  <a:tcPr marL="7994" marR="7994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0,107277,186121,210404,311175,131400,85266,27796</a:t>
                      </a:r>
                    </a:p>
                  </a:txBody>
                  <a:tcPr marL="7994" marR="7994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0.00%,0.55%,0.96%,1.08%,1.60%,0.67%,0.44%,0.14%</a:t>
                      </a:r>
                    </a:p>
                  </a:txBody>
                  <a:tcPr marL="7994" marR="7994" marT="9525" marB="0" anchor="b"/>
                </a:tc>
                <a:extLst>
                  <a:ext uri="{0D108BD9-81ED-4DB2-BD59-A6C34878D82A}">
                    <a16:rowId xmlns:a16="http://schemas.microsoft.com/office/drawing/2014/main" val="1629403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Illinois</a:t>
                      </a:r>
                    </a:p>
                  </a:txBody>
                  <a:tcPr marL="7994" marR="7994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0,20193,25207,3130,5972,-27057,-77923,-132390</a:t>
                      </a:r>
                    </a:p>
                  </a:txBody>
                  <a:tcPr marL="7994" marR="7994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0.00%,0.16%,0.20%,0.02%,0.05%,-0.21%,-0.61%,-1.03%</a:t>
                      </a:r>
                    </a:p>
                  </a:txBody>
                  <a:tcPr marL="7994" marR="7994" marT="9525" marB="0" anchor="b"/>
                </a:tc>
                <a:extLst>
                  <a:ext uri="{0D108BD9-81ED-4DB2-BD59-A6C34878D82A}">
                    <a16:rowId xmlns:a16="http://schemas.microsoft.com/office/drawing/2014/main" val="1671244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Pennsylvania</a:t>
                      </a:r>
                    </a:p>
                  </a:txBody>
                  <a:tcPr marL="7994" marR="7994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0,27348,48178,52596,59124,59800,60149,63504</a:t>
                      </a:r>
                    </a:p>
                  </a:txBody>
                  <a:tcPr marL="7994" marR="7994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0.00%,0.21%,0.38%,0.41%,0.46%,0.47%,0.47%,0.50%</a:t>
                      </a:r>
                    </a:p>
                  </a:txBody>
                  <a:tcPr marL="7994" marR="7994" marT="9525" marB="0" anchor="b"/>
                </a:tc>
                <a:extLst>
                  <a:ext uri="{0D108BD9-81ED-4DB2-BD59-A6C34878D82A}">
                    <a16:rowId xmlns:a16="http://schemas.microsoft.com/office/drawing/2014/main" val="13133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Ohio</a:t>
                      </a:r>
                    </a:p>
                  </a:txBody>
                  <a:tcPr marL="7994" marR="7994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0,10790,26387,37351,60166,92289,105807,125685</a:t>
                      </a:r>
                    </a:p>
                  </a:txBody>
                  <a:tcPr marL="7994" marR="7994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0.00%,0.09%,0.23%,0.32%,0.52%,0.80%,0.92%,1.09%</a:t>
                      </a:r>
                    </a:p>
                  </a:txBody>
                  <a:tcPr marL="7994" marR="7994" marT="9525" marB="0" anchor="b"/>
                </a:tc>
                <a:extLst>
                  <a:ext uri="{0D108BD9-81ED-4DB2-BD59-A6C34878D82A}">
                    <a16:rowId xmlns:a16="http://schemas.microsoft.com/office/drawing/2014/main" val="3468760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Georgia</a:t>
                      </a:r>
                    </a:p>
                  </a:txBody>
                  <a:tcPr marL="7994" marR="7994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0,97339,196276,288903,391218,487067,593430,706162</a:t>
                      </a:r>
                    </a:p>
                  </a:txBody>
                  <a:tcPr marL="7994" marR="7994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0.00%,0.99%,2.00%,2.94%,3.99%,4.96%,6.05%,7.20%</a:t>
                      </a:r>
                    </a:p>
                  </a:txBody>
                  <a:tcPr marL="7994" marR="7994" marT="9525" marB="0" anchor="b"/>
                </a:tc>
                <a:extLst>
                  <a:ext uri="{0D108BD9-81ED-4DB2-BD59-A6C34878D82A}">
                    <a16:rowId xmlns:a16="http://schemas.microsoft.com/office/drawing/2014/main" val="813924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 Carolina</a:t>
                      </a:r>
                    </a:p>
                  </a:txBody>
                  <a:tcPr marL="7994" marR="7994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0,99025,193953,289448,401184,504244,613496,734847</a:t>
                      </a:r>
                    </a:p>
                  </a:txBody>
                  <a:tcPr marL="7994" marR="7994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0.00%,1.03%,2.01%,3.00%,4.16%,5.22%,6.36%,7.61%</a:t>
                      </a:r>
                    </a:p>
                  </a:txBody>
                  <a:tcPr marL="7994" marR="7994" marT="9525" marB="0" anchor="b"/>
                </a:tc>
                <a:extLst>
                  <a:ext uri="{0D108BD9-81ED-4DB2-BD59-A6C34878D82A}">
                    <a16:rowId xmlns:a16="http://schemas.microsoft.com/office/drawing/2014/main" val="3920163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Michigan</a:t>
                      </a:r>
                    </a:p>
                  </a:txBody>
                  <a:tcPr marL="7994" marR="7994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0,2929,14476,23505,39473,71393,79170,87812</a:t>
                      </a:r>
                    </a:p>
                  </a:txBody>
                  <a:tcPr marL="7994" marR="7994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0.00%,0.03%,0.15%,0.24%,0.40%,0.72%,0.80%,0.89%</a:t>
                      </a:r>
                    </a:p>
                  </a:txBody>
                  <a:tcPr marL="7994" marR="7994" marT="9525" marB="0" anchor="b"/>
                </a:tc>
                <a:extLst>
                  <a:ext uri="{0D108BD9-81ED-4DB2-BD59-A6C34878D82A}">
                    <a16:rowId xmlns:a16="http://schemas.microsoft.com/office/drawing/2014/main" val="3314533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5886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7BD86-1EB8-425B-BE83-C3176FE7C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73DD7-C1D8-441B-ACDD-433E1AA2E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California ranks first in highest population and Wyoming  stands last in the total population according to 2019 reports.</a:t>
            </a:r>
          </a:p>
          <a:p>
            <a:r>
              <a:rPr lang="en-US" dirty="0"/>
              <a:t>Texas and Florida stands next in line to California </a:t>
            </a:r>
          </a:p>
          <a:p>
            <a:r>
              <a:rPr lang="en-US" dirty="0"/>
              <a:t>Puerto Rico  is declining its population year by year and has -11.6% Population Percentage.</a:t>
            </a:r>
          </a:p>
          <a:p>
            <a:r>
              <a:rPr lang="en-US" dirty="0"/>
              <a:t>West Virginia  and Illinois are next in line to Puerto Rico.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1844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</TotalTime>
  <Words>275</Words>
  <Application>Microsoft Office PowerPoint</Application>
  <PresentationFormat>Widescreen</PresentationFormat>
  <Paragraphs>41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Gothic</vt:lpstr>
      <vt:lpstr>Wingdings 3</vt:lpstr>
      <vt:lpstr>Ion Boardroom</vt:lpstr>
      <vt:lpstr>Population Data</vt:lpstr>
      <vt:lpstr>Top States with highest population in 2019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Population Data</dc:title>
  <dc:creator>DANDAMUDI Mounika</dc:creator>
  <cp:lastModifiedBy>DANDAMUDI Mounika</cp:lastModifiedBy>
  <cp:revision>3</cp:revision>
  <dcterms:created xsi:type="dcterms:W3CDTF">2023-04-14T15:44:33Z</dcterms:created>
  <dcterms:modified xsi:type="dcterms:W3CDTF">2023-04-14T15:49:49Z</dcterms:modified>
</cp:coreProperties>
</file>