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03097-1C76-4C5A-A325-4DEC9AFC7E65}" v="1033" dt="2020-07-01T09:14:57.661"/>
    <p1510:client id="{C10D5FD2-0C94-44C2-B611-859E92307858}" v="57" dt="2020-06-26T09:18:18.445"/>
    <p1510:client id="{CF63B7FA-4A2D-4C2F-A720-DD5CF39F7846}" v="7467" dt="2020-06-25T14:41:04.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slide" Target="slides/slide17.xml" Id="rId18" /><Relationship Type="http://schemas.openxmlformats.org/officeDocument/2006/relationships/slide" Target="slides/slide2.xml" Id="rId3" /><Relationship Type="http://schemas.openxmlformats.org/officeDocument/2006/relationships/viewProps" Target="viewProps.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6.xml" Id="rId17" /><Relationship Type="http://schemas.microsoft.com/office/2015/10/relationships/revisionInfo" Target="revisionInfo.xml" Id="rId25" /><Relationship Type="http://schemas.openxmlformats.org/officeDocument/2006/relationships/slide" Target="slides/slide1.xml" Id="rId2" /><Relationship Type="http://schemas.openxmlformats.org/officeDocument/2006/relationships/slide" Target="slides/slide15.xml" Id="rId16" /><Relationship Type="http://schemas.openxmlformats.org/officeDocument/2006/relationships/presProps" Target="presProps.xml" Id="rId20"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tableStyles" Target="tableStyles.xml" Id="rId23" /><Relationship Type="http://schemas.openxmlformats.org/officeDocument/2006/relationships/slide" Target="slides/slide9.xml" Id="rId10" /><Relationship Type="http://schemas.openxmlformats.org/officeDocument/2006/relationships/slide" Target="slides/slide18.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 Type="http://schemas.openxmlformats.org/officeDocument/2006/relationships/theme" Target="theme/theme1.xml" Id="rId22"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D706CA-BD91-4E12-B329-E4F3B56ECDE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631868B-78CE-4CBA-89C1-14C4B946911F}">
      <dgm:prSet/>
      <dgm:spPr/>
      <dgm:t>
        <a:bodyPr/>
        <a:lstStyle/>
        <a:p>
          <a:pPr rtl="0"/>
          <a:r>
            <a:rPr lang="en-US" dirty="0"/>
            <a:t>The following plot represents the counting of students who are returned for </a:t>
          </a:r>
          <a:r>
            <a:rPr lang="en-US" dirty="0">
              <a:latin typeface="Corbel" panose="020B0503020204020204"/>
            </a:rPr>
            <a:t>First Sem in </a:t>
          </a:r>
          <a:r>
            <a:rPr lang="en-US" dirty="0"/>
            <a:t>2nd year based on their background.</a:t>
          </a:r>
        </a:p>
      </dgm:t>
    </dgm:pt>
    <dgm:pt modelId="{249838E7-5A1E-4231-96A9-973A60E0D993}" type="parTrans" cxnId="{EDE66865-4A3A-4463-A735-5A2B24D57030}">
      <dgm:prSet/>
      <dgm:spPr/>
      <dgm:t>
        <a:bodyPr/>
        <a:lstStyle/>
        <a:p>
          <a:endParaRPr lang="en-US"/>
        </a:p>
      </dgm:t>
    </dgm:pt>
    <dgm:pt modelId="{E7869635-B47D-4D38-AF18-E73A0A1CA6AE}" type="sibTrans" cxnId="{EDE66865-4A3A-4463-A735-5A2B24D57030}">
      <dgm:prSet/>
      <dgm:spPr/>
      <dgm:t>
        <a:bodyPr/>
        <a:lstStyle/>
        <a:p>
          <a:endParaRPr lang="en-US"/>
        </a:p>
      </dgm:t>
    </dgm:pt>
    <dgm:pt modelId="{0044FC9A-9D86-439E-A1EB-855FECAF98AF}">
      <dgm:prSet/>
      <dgm:spPr/>
      <dgm:t>
        <a:bodyPr/>
        <a:lstStyle/>
        <a:p>
          <a:r>
            <a:rPr lang="en-US" dirty="0"/>
            <a:t>BGD1 category shows more attrition rate where  as BGD5 shows less.</a:t>
          </a:r>
        </a:p>
      </dgm:t>
    </dgm:pt>
    <dgm:pt modelId="{452059ED-84C8-4E06-8DED-A1706B6E90C1}" type="parTrans" cxnId="{532A7A81-59DB-47EF-AF3C-7A62D8796A97}">
      <dgm:prSet/>
      <dgm:spPr/>
      <dgm:t>
        <a:bodyPr/>
        <a:lstStyle/>
        <a:p>
          <a:endParaRPr lang="en-US"/>
        </a:p>
      </dgm:t>
    </dgm:pt>
    <dgm:pt modelId="{39C14A1B-E9E9-43D8-9D57-31E55AC13F16}" type="sibTrans" cxnId="{532A7A81-59DB-47EF-AF3C-7A62D8796A97}">
      <dgm:prSet/>
      <dgm:spPr/>
      <dgm:t>
        <a:bodyPr/>
        <a:lstStyle/>
        <a:p>
          <a:endParaRPr lang="en-US"/>
        </a:p>
      </dgm:t>
    </dgm:pt>
    <dgm:pt modelId="{D3080913-0D64-4377-BA1E-D81DEDE21728}" type="pres">
      <dgm:prSet presAssocID="{33D706CA-BD91-4E12-B329-E4F3B56ECDE3}" presName="hierChild1" presStyleCnt="0">
        <dgm:presLayoutVars>
          <dgm:chPref val="1"/>
          <dgm:dir/>
          <dgm:animOne val="branch"/>
          <dgm:animLvl val="lvl"/>
          <dgm:resizeHandles/>
        </dgm:presLayoutVars>
      </dgm:prSet>
      <dgm:spPr/>
    </dgm:pt>
    <dgm:pt modelId="{EB26CE2D-58A4-40A8-ABFB-62A64208C5CA}" type="pres">
      <dgm:prSet presAssocID="{0631868B-78CE-4CBA-89C1-14C4B946911F}" presName="hierRoot1" presStyleCnt="0"/>
      <dgm:spPr/>
    </dgm:pt>
    <dgm:pt modelId="{65A372E7-ADD2-4684-BCA6-D54B22F7D4D3}" type="pres">
      <dgm:prSet presAssocID="{0631868B-78CE-4CBA-89C1-14C4B946911F}" presName="composite" presStyleCnt="0"/>
      <dgm:spPr/>
    </dgm:pt>
    <dgm:pt modelId="{0DA0E388-BB6A-4C6D-92C3-FEBDA36B0CCE}" type="pres">
      <dgm:prSet presAssocID="{0631868B-78CE-4CBA-89C1-14C4B946911F}" presName="background" presStyleLbl="node0" presStyleIdx="0" presStyleCnt="2"/>
      <dgm:spPr/>
    </dgm:pt>
    <dgm:pt modelId="{C3A24DD2-DE8B-4ACB-86F3-9AEBE936BE71}" type="pres">
      <dgm:prSet presAssocID="{0631868B-78CE-4CBA-89C1-14C4B946911F}" presName="text" presStyleLbl="fgAcc0" presStyleIdx="0" presStyleCnt="2">
        <dgm:presLayoutVars>
          <dgm:chPref val="3"/>
        </dgm:presLayoutVars>
      </dgm:prSet>
      <dgm:spPr/>
    </dgm:pt>
    <dgm:pt modelId="{118AFB57-87D8-47FA-874A-3312EF8BC043}" type="pres">
      <dgm:prSet presAssocID="{0631868B-78CE-4CBA-89C1-14C4B946911F}" presName="hierChild2" presStyleCnt="0"/>
      <dgm:spPr/>
    </dgm:pt>
    <dgm:pt modelId="{48FBEE2D-B397-4DE0-B7A8-178D99BE7778}" type="pres">
      <dgm:prSet presAssocID="{0044FC9A-9D86-439E-A1EB-855FECAF98AF}" presName="hierRoot1" presStyleCnt="0"/>
      <dgm:spPr/>
    </dgm:pt>
    <dgm:pt modelId="{9C3DAFFD-7D44-4DF5-B827-DB9A997ED142}" type="pres">
      <dgm:prSet presAssocID="{0044FC9A-9D86-439E-A1EB-855FECAF98AF}" presName="composite" presStyleCnt="0"/>
      <dgm:spPr/>
    </dgm:pt>
    <dgm:pt modelId="{C25F21AD-4E5A-4A3A-AF87-97082FE90C2E}" type="pres">
      <dgm:prSet presAssocID="{0044FC9A-9D86-439E-A1EB-855FECAF98AF}" presName="background" presStyleLbl="node0" presStyleIdx="1" presStyleCnt="2"/>
      <dgm:spPr/>
    </dgm:pt>
    <dgm:pt modelId="{14B9428B-308D-4A1F-9A55-279DBBF5E012}" type="pres">
      <dgm:prSet presAssocID="{0044FC9A-9D86-439E-A1EB-855FECAF98AF}" presName="text" presStyleLbl="fgAcc0" presStyleIdx="1" presStyleCnt="2">
        <dgm:presLayoutVars>
          <dgm:chPref val="3"/>
        </dgm:presLayoutVars>
      </dgm:prSet>
      <dgm:spPr/>
    </dgm:pt>
    <dgm:pt modelId="{BA3A9A3E-EF75-4928-B6BE-46D6BD1B924D}" type="pres">
      <dgm:prSet presAssocID="{0044FC9A-9D86-439E-A1EB-855FECAF98AF}" presName="hierChild2" presStyleCnt="0"/>
      <dgm:spPr/>
    </dgm:pt>
  </dgm:ptLst>
  <dgm:cxnLst>
    <dgm:cxn modelId="{EDE66865-4A3A-4463-A735-5A2B24D57030}" srcId="{33D706CA-BD91-4E12-B329-E4F3B56ECDE3}" destId="{0631868B-78CE-4CBA-89C1-14C4B946911F}" srcOrd="0" destOrd="0" parTransId="{249838E7-5A1E-4231-96A9-973A60E0D993}" sibTransId="{E7869635-B47D-4D38-AF18-E73A0A1CA6AE}"/>
    <dgm:cxn modelId="{81289F4E-33B6-40A1-93B8-2BE4C7B6F0E6}" type="presOf" srcId="{0044FC9A-9D86-439E-A1EB-855FECAF98AF}" destId="{14B9428B-308D-4A1F-9A55-279DBBF5E012}" srcOrd="0" destOrd="0" presId="urn:microsoft.com/office/officeart/2005/8/layout/hierarchy1"/>
    <dgm:cxn modelId="{E8B79E78-24A2-43CB-B92F-374FA170B700}" type="presOf" srcId="{0631868B-78CE-4CBA-89C1-14C4B946911F}" destId="{C3A24DD2-DE8B-4ACB-86F3-9AEBE936BE71}" srcOrd="0" destOrd="0" presId="urn:microsoft.com/office/officeart/2005/8/layout/hierarchy1"/>
    <dgm:cxn modelId="{532A7A81-59DB-47EF-AF3C-7A62D8796A97}" srcId="{33D706CA-BD91-4E12-B329-E4F3B56ECDE3}" destId="{0044FC9A-9D86-439E-A1EB-855FECAF98AF}" srcOrd="1" destOrd="0" parTransId="{452059ED-84C8-4E06-8DED-A1706B6E90C1}" sibTransId="{39C14A1B-E9E9-43D8-9D57-31E55AC13F16}"/>
    <dgm:cxn modelId="{E6033794-C5A7-4671-8B3E-8538C115D667}" type="presOf" srcId="{33D706CA-BD91-4E12-B329-E4F3B56ECDE3}" destId="{D3080913-0D64-4377-BA1E-D81DEDE21728}" srcOrd="0" destOrd="0" presId="urn:microsoft.com/office/officeart/2005/8/layout/hierarchy1"/>
    <dgm:cxn modelId="{29827E6E-718F-4A38-B53B-540B54DB32F2}" type="presParOf" srcId="{D3080913-0D64-4377-BA1E-D81DEDE21728}" destId="{EB26CE2D-58A4-40A8-ABFB-62A64208C5CA}" srcOrd="0" destOrd="0" presId="urn:microsoft.com/office/officeart/2005/8/layout/hierarchy1"/>
    <dgm:cxn modelId="{90721C90-E7B6-4A20-B947-97EF3A7F24A0}" type="presParOf" srcId="{EB26CE2D-58A4-40A8-ABFB-62A64208C5CA}" destId="{65A372E7-ADD2-4684-BCA6-D54B22F7D4D3}" srcOrd="0" destOrd="0" presId="urn:microsoft.com/office/officeart/2005/8/layout/hierarchy1"/>
    <dgm:cxn modelId="{084B0C43-A4E2-4821-98F3-3771F4FB396B}" type="presParOf" srcId="{65A372E7-ADD2-4684-BCA6-D54B22F7D4D3}" destId="{0DA0E388-BB6A-4C6D-92C3-FEBDA36B0CCE}" srcOrd="0" destOrd="0" presId="urn:microsoft.com/office/officeart/2005/8/layout/hierarchy1"/>
    <dgm:cxn modelId="{4986DDAA-8C4E-4A54-8BE1-02F2EB5C6455}" type="presParOf" srcId="{65A372E7-ADD2-4684-BCA6-D54B22F7D4D3}" destId="{C3A24DD2-DE8B-4ACB-86F3-9AEBE936BE71}" srcOrd="1" destOrd="0" presId="urn:microsoft.com/office/officeart/2005/8/layout/hierarchy1"/>
    <dgm:cxn modelId="{0EE2D759-9021-49E3-9F82-B495EC8E3A34}" type="presParOf" srcId="{EB26CE2D-58A4-40A8-ABFB-62A64208C5CA}" destId="{118AFB57-87D8-47FA-874A-3312EF8BC043}" srcOrd="1" destOrd="0" presId="urn:microsoft.com/office/officeart/2005/8/layout/hierarchy1"/>
    <dgm:cxn modelId="{DAE1120A-A83C-4136-A29D-58B98C64507F}" type="presParOf" srcId="{D3080913-0D64-4377-BA1E-D81DEDE21728}" destId="{48FBEE2D-B397-4DE0-B7A8-178D99BE7778}" srcOrd="1" destOrd="0" presId="urn:microsoft.com/office/officeart/2005/8/layout/hierarchy1"/>
    <dgm:cxn modelId="{21838560-0178-4921-BA6E-4A130B97F2A3}" type="presParOf" srcId="{48FBEE2D-B397-4DE0-B7A8-178D99BE7778}" destId="{9C3DAFFD-7D44-4DF5-B827-DB9A997ED142}" srcOrd="0" destOrd="0" presId="urn:microsoft.com/office/officeart/2005/8/layout/hierarchy1"/>
    <dgm:cxn modelId="{B0B9A420-5A44-4215-8AD6-95B3B53492D3}" type="presParOf" srcId="{9C3DAFFD-7D44-4DF5-B827-DB9A997ED142}" destId="{C25F21AD-4E5A-4A3A-AF87-97082FE90C2E}" srcOrd="0" destOrd="0" presId="urn:microsoft.com/office/officeart/2005/8/layout/hierarchy1"/>
    <dgm:cxn modelId="{F0C0CF71-1445-406D-BE8E-B0CBFB3A1091}" type="presParOf" srcId="{9C3DAFFD-7D44-4DF5-B827-DB9A997ED142}" destId="{14B9428B-308D-4A1F-9A55-279DBBF5E012}" srcOrd="1" destOrd="0" presId="urn:microsoft.com/office/officeart/2005/8/layout/hierarchy1"/>
    <dgm:cxn modelId="{5AF26111-26C1-4676-9B5C-DE09F744B515}" type="presParOf" srcId="{48FBEE2D-B397-4DE0-B7A8-178D99BE7778}" destId="{BA3A9A3E-EF75-4928-B6BE-46D6BD1B924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3279BC-D917-44F2-9261-990DDE51C8A7}"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D0C3B107-F404-48C1-8DE6-4B89788B7613}">
      <dgm:prSet/>
      <dgm:spPr/>
      <dgm:t>
        <a:bodyPr/>
        <a:lstStyle/>
        <a:p>
          <a:r>
            <a:rPr lang="en-US"/>
            <a:t>The following figure describes Students who returned for College based on their Gender.</a:t>
          </a:r>
        </a:p>
      </dgm:t>
    </dgm:pt>
    <dgm:pt modelId="{DC1D7CB3-4FFD-42D9-8685-0079EB1A8AA3}" type="parTrans" cxnId="{282D02F2-E8B0-4B4E-9AD2-6C4719D71679}">
      <dgm:prSet/>
      <dgm:spPr/>
      <dgm:t>
        <a:bodyPr/>
        <a:lstStyle/>
        <a:p>
          <a:endParaRPr lang="en-US"/>
        </a:p>
      </dgm:t>
    </dgm:pt>
    <dgm:pt modelId="{5A041B21-D0E5-41E6-800D-82498CEF2BDE}" type="sibTrans" cxnId="{282D02F2-E8B0-4B4E-9AD2-6C4719D71679}">
      <dgm:prSet/>
      <dgm:spPr/>
      <dgm:t>
        <a:bodyPr/>
        <a:lstStyle/>
        <a:p>
          <a:endParaRPr lang="en-US"/>
        </a:p>
      </dgm:t>
    </dgm:pt>
    <dgm:pt modelId="{980D5C4C-894E-4F3B-AD81-D9B81DB44889}">
      <dgm:prSet/>
      <dgm:spPr/>
      <dgm:t>
        <a:bodyPr/>
        <a:lstStyle/>
        <a:p>
          <a:r>
            <a:rPr lang="en-US"/>
            <a:t>Where F represents female students.</a:t>
          </a:r>
        </a:p>
      </dgm:t>
    </dgm:pt>
    <dgm:pt modelId="{8F00C53F-455F-47C7-BAB8-2848272279BE}" type="parTrans" cxnId="{8DE64F1E-F54D-46A0-A53C-F05820AB9DBC}">
      <dgm:prSet/>
      <dgm:spPr/>
      <dgm:t>
        <a:bodyPr/>
        <a:lstStyle/>
        <a:p>
          <a:endParaRPr lang="en-US"/>
        </a:p>
      </dgm:t>
    </dgm:pt>
    <dgm:pt modelId="{12815CEE-AE63-420F-9B0C-DD013314A04F}" type="sibTrans" cxnId="{8DE64F1E-F54D-46A0-A53C-F05820AB9DBC}">
      <dgm:prSet/>
      <dgm:spPr/>
      <dgm:t>
        <a:bodyPr/>
        <a:lstStyle/>
        <a:p>
          <a:endParaRPr lang="en-US"/>
        </a:p>
      </dgm:t>
    </dgm:pt>
    <dgm:pt modelId="{4F29CD1F-36E2-4142-AF21-F44301E85301}">
      <dgm:prSet/>
      <dgm:spPr/>
      <dgm:t>
        <a:bodyPr/>
        <a:lstStyle/>
        <a:p>
          <a:r>
            <a:rPr lang="en-US"/>
            <a:t>M represents male students.</a:t>
          </a:r>
        </a:p>
      </dgm:t>
    </dgm:pt>
    <dgm:pt modelId="{A8F4A771-0951-40AE-A611-3060DE91DD0F}" type="parTrans" cxnId="{B9A02141-C028-4980-B4F1-AEE929AD698D}">
      <dgm:prSet/>
      <dgm:spPr/>
      <dgm:t>
        <a:bodyPr/>
        <a:lstStyle/>
        <a:p>
          <a:endParaRPr lang="en-US"/>
        </a:p>
      </dgm:t>
    </dgm:pt>
    <dgm:pt modelId="{D6FCEEE9-03A7-45DA-923E-4D359DEDF938}" type="sibTrans" cxnId="{B9A02141-C028-4980-B4F1-AEE929AD698D}">
      <dgm:prSet/>
      <dgm:spPr/>
      <dgm:t>
        <a:bodyPr/>
        <a:lstStyle/>
        <a:p>
          <a:endParaRPr lang="en-US"/>
        </a:p>
      </dgm:t>
    </dgm:pt>
    <dgm:pt modelId="{9FB9FBC6-374C-4647-BF67-B6910E316228}" type="pres">
      <dgm:prSet presAssocID="{B83279BC-D917-44F2-9261-990DDE51C8A7}" presName="Name0" presStyleCnt="0">
        <dgm:presLayoutVars>
          <dgm:dir/>
          <dgm:animLvl val="lvl"/>
          <dgm:resizeHandles val="exact"/>
        </dgm:presLayoutVars>
      </dgm:prSet>
      <dgm:spPr/>
    </dgm:pt>
    <dgm:pt modelId="{53C9618D-5A4D-4915-B678-F863BAD0AAD9}" type="pres">
      <dgm:prSet presAssocID="{4F29CD1F-36E2-4142-AF21-F44301E85301}" presName="boxAndChildren" presStyleCnt="0"/>
      <dgm:spPr/>
    </dgm:pt>
    <dgm:pt modelId="{D066DB81-2620-44F9-8457-F2C76639BBAC}" type="pres">
      <dgm:prSet presAssocID="{4F29CD1F-36E2-4142-AF21-F44301E85301}" presName="parentTextBox" presStyleLbl="node1" presStyleIdx="0" presStyleCnt="3"/>
      <dgm:spPr/>
    </dgm:pt>
    <dgm:pt modelId="{D824DF91-3B68-41B1-B8B0-10EF7A16FEF6}" type="pres">
      <dgm:prSet presAssocID="{12815CEE-AE63-420F-9B0C-DD013314A04F}" presName="sp" presStyleCnt="0"/>
      <dgm:spPr/>
    </dgm:pt>
    <dgm:pt modelId="{66D0DF1A-4FB2-4DFE-B35C-CFE63DBABB6C}" type="pres">
      <dgm:prSet presAssocID="{980D5C4C-894E-4F3B-AD81-D9B81DB44889}" presName="arrowAndChildren" presStyleCnt="0"/>
      <dgm:spPr/>
    </dgm:pt>
    <dgm:pt modelId="{DB5FCC16-2360-4718-81D2-346E4C09B29F}" type="pres">
      <dgm:prSet presAssocID="{980D5C4C-894E-4F3B-AD81-D9B81DB44889}" presName="parentTextArrow" presStyleLbl="node1" presStyleIdx="1" presStyleCnt="3"/>
      <dgm:spPr/>
    </dgm:pt>
    <dgm:pt modelId="{042ACCA0-CA9C-4310-ACBA-898DCDE291FE}" type="pres">
      <dgm:prSet presAssocID="{5A041B21-D0E5-41E6-800D-82498CEF2BDE}" presName="sp" presStyleCnt="0"/>
      <dgm:spPr/>
    </dgm:pt>
    <dgm:pt modelId="{C654B61F-CDF5-41D0-AB95-8687D49040F8}" type="pres">
      <dgm:prSet presAssocID="{D0C3B107-F404-48C1-8DE6-4B89788B7613}" presName="arrowAndChildren" presStyleCnt="0"/>
      <dgm:spPr/>
    </dgm:pt>
    <dgm:pt modelId="{37A2F367-5875-42E7-97E3-716A6145A1BC}" type="pres">
      <dgm:prSet presAssocID="{D0C3B107-F404-48C1-8DE6-4B89788B7613}" presName="parentTextArrow" presStyleLbl="node1" presStyleIdx="2" presStyleCnt="3"/>
      <dgm:spPr/>
    </dgm:pt>
  </dgm:ptLst>
  <dgm:cxnLst>
    <dgm:cxn modelId="{8DE64F1E-F54D-46A0-A53C-F05820AB9DBC}" srcId="{B83279BC-D917-44F2-9261-990DDE51C8A7}" destId="{980D5C4C-894E-4F3B-AD81-D9B81DB44889}" srcOrd="1" destOrd="0" parTransId="{8F00C53F-455F-47C7-BAB8-2848272279BE}" sibTransId="{12815CEE-AE63-420F-9B0C-DD013314A04F}"/>
    <dgm:cxn modelId="{B9A02141-C028-4980-B4F1-AEE929AD698D}" srcId="{B83279BC-D917-44F2-9261-990DDE51C8A7}" destId="{4F29CD1F-36E2-4142-AF21-F44301E85301}" srcOrd="2" destOrd="0" parTransId="{A8F4A771-0951-40AE-A611-3060DE91DD0F}" sibTransId="{D6FCEEE9-03A7-45DA-923E-4D359DEDF938}"/>
    <dgm:cxn modelId="{3F39AF6F-F286-48E7-8640-8C43801D5910}" type="presOf" srcId="{4F29CD1F-36E2-4142-AF21-F44301E85301}" destId="{D066DB81-2620-44F9-8457-F2C76639BBAC}" srcOrd="0" destOrd="0" presId="urn:microsoft.com/office/officeart/2005/8/layout/process4"/>
    <dgm:cxn modelId="{62B8DB56-E689-4BB2-8CC9-E811227F8A16}" type="presOf" srcId="{D0C3B107-F404-48C1-8DE6-4B89788B7613}" destId="{37A2F367-5875-42E7-97E3-716A6145A1BC}" srcOrd="0" destOrd="0" presId="urn:microsoft.com/office/officeart/2005/8/layout/process4"/>
    <dgm:cxn modelId="{3D18189A-E49E-4091-B88E-13F678C28C6A}" type="presOf" srcId="{B83279BC-D917-44F2-9261-990DDE51C8A7}" destId="{9FB9FBC6-374C-4647-BF67-B6910E316228}" srcOrd="0" destOrd="0" presId="urn:microsoft.com/office/officeart/2005/8/layout/process4"/>
    <dgm:cxn modelId="{C3B1ECD0-C31D-4A57-9C8F-0C3832A9F7E2}" type="presOf" srcId="{980D5C4C-894E-4F3B-AD81-D9B81DB44889}" destId="{DB5FCC16-2360-4718-81D2-346E4C09B29F}" srcOrd="0" destOrd="0" presId="urn:microsoft.com/office/officeart/2005/8/layout/process4"/>
    <dgm:cxn modelId="{282D02F2-E8B0-4B4E-9AD2-6C4719D71679}" srcId="{B83279BC-D917-44F2-9261-990DDE51C8A7}" destId="{D0C3B107-F404-48C1-8DE6-4B89788B7613}" srcOrd="0" destOrd="0" parTransId="{DC1D7CB3-4FFD-42D9-8685-0079EB1A8AA3}" sibTransId="{5A041B21-D0E5-41E6-800D-82498CEF2BDE}"/>
    <dgm:cxn modelId="{D7732F71-5224-4265-9888-0C05CA97592A}" type="presParOf" srcId="{9FB9FBC6-374C-4647-BF67-B6910E316228}" destId="{53C9618D-5A4D-4915-B678-F863BAD0AAD9}" srcOrd="0" destOrd="0" presId="urn:microsoft.com/office/officeart/2005/8/layout/process4"/>
    <dgm:cxn modelId="{B9312212-FDBC-49A9-8EAA-91828C2B1979}" type="presParOf" srcId="{53C9618D-5A4D-4915-B678-F863BAD0AAD9}" destId="{D066DB81-2620-44F9-8457-F2C76639BBAC}" srcOrd="0" destOrd="0" presId="urn:microsoft.com/office/officeart/2005/8/layout/process4"/>
    <dgm:cxn modelId="{61995D3C-F8C5-4B9D-910A-1F92B3DE6FDF}" type="presParOf" srcId="{9FB9FBC6-374C-4647-BF67-B6910E316228}" destId="{D824DF91-3B68-41B1-B8B0-10EF7A16FEF6}" srcOrd="1" destOrd="0" presId="urn:microsoft.com/office/officeart/2005/8/layout/process4"/>
    <dgm:cxn modelId="{7C9DBB94-FD37-42C1-A573-2AFA47EED97C}" type="presParOf" srcId="{9FB9FBC6-374C-4647-BF67-B6910E316228}" destId="{66D0DF1A-4FB2-4DFE-B35C-CFE63DBABB6C}" srcOrd="2" destOrd="0" presId="urn:microsoft.com/office/officeart/2005/8/layout/process4"/>
    <dgm:cxn modelId="{6DC3626B-EB10-450B-B4E6-DDAFB87D1B9E}" type="presParOf" srcId="{66D0DF1A-4FB2-4DFE-B35C-CFE63DBABB6C}" destId="{DB5FCC16-2360-4718-81D2-346E4C09B29F}" srcOrd="0" destOrd="0" presId="urn:microsoft.com/office/officeart/2005/8/layout/process4"/>
    <dgm:cxn modelId="{2631AC57-248E-4905-BF6A-C80FDECBDF8E}" type="presParOf" srcId="{9FB9FBC6-374C-4647-BF67-B6910E316228}" destId="{042ACCA0-CA9C-4310-ACBA-898DCDE291FE}" srcOrd="3" destOrd="0" presId="urn:microsoft.com/office/officeart/2005/8/layout/process4"/>
    <dgm:cxn modelId="{66CEA2EE-3239-49C2-9D4A-01F695375B8E}" type="presParOf" srcId="{9FB9FBC6-374C-4647-BF67-B6910E316228}" destId="{C654B61F-CDF5-41D0-AB95-8687D49040F8}" srcOrd="4" destOrd="0" presId="urn:microsoft.com/office/officeart/2005/8/layout/process4"/>
    <dgm:cxn modelId="{37CAAD88-107B-4DB2-BBD4-821775FA466E}" type="presParOf" srcId="{C654B61F-CDF5-41D0-AB95-8687D49040F8}" destId="{37A2F367-5875-42E7-97E3-716A6145A1B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0E388-BB6A-4C6D-92C3-FEBDA36B0CCE}">
      <dsp:nvSpPr>
        <dsp:cNvPr id="0" name=""/>
        <dsp:cNvSpPr/>
      </dsp:nvSpPr>
      <dsp:spPr>
        <a:xfrm>
          <a:off x="632" y="1633957"/>
          <a:ext cx="2220143" cy="1409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24DD2-DE8B-4ACB-86F3-9AEBE936BE71}">
      <dsp:nvSpPr>
        <dsp:cNvPr id="0" name=""/>
        <dsp:cNvSpPr/>
      </dsp:nvSpPr>
      <dsp:spPr>
        <a:xfrm>
          <a:off x="247315" y="1868306"/>
          <a:ext cx="2220143" cy="1409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rtl="0">
            <a:lnSpc>
              <a:spcPct val="90000"/>
            </a:lnSpc>
            <a:spcBef>
              <a:spcPct val="0"/>
            </a:spcBef>
            <a:spcAft>
              <a:spcPct val="35000"/>
            </a:spcAft>
            <a:buNone/>
          </a:pPr>
          <a:r>
            <a:rPr lang="en-US" sz="1400" kern="1200" dirty="0"/>
            <a:t>The following plot represents the counting of students who are returned for </a:t>
          </a:r>
          <a:r>
            <a:rPr lang="en-US" sz="1400" kern="1200" dirty="0">
              <a:latin typeface="Corbel" panose="020B0503020204020204"/>
            </a:rPr>
            <a:t>First Sem in </a:t>
          </a:r>
          <a:r>
            <a:rPr lang="en-US" sz="1400" kern="1200" dirty="0"/>
            <a:t>2nd year based on their background.</a:t>
          </a:r>
        </a:p>
      </dsp:txBody>
      <dsp:txXfrm>
        <a:off x="288606" y="1909597"/>
        <a:ext cx="2137561" cy="1327209"/>
      </dsp:txXfrm>
    </dsp:sp>
    <dsp:sp modelId="{C25F21AD-4E5A-4A3A-AF87-97082FE90C2E}">
      <dsp:nvSpPr>
        <dsp:cNvPr id="0" name=""/>
        <dsp:cNvSpPr/>
      </dsp:nvSpPr>
      <dsp:spPr>
        <a:xfrm>
          <a:off x="2714141" y="1633957"/>
          <a:ext cx="2220143" cy="140979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B9428B-308D-4A1F-9A55-279DBBF5E012}">
      <dsp:nvSpPr>
        <dsp:cNvPr id="0" name=""/>
        <dsp:cNvSpPr/>
      </dsp:nvSpPr>
      <dsp:spPr>
        <a:xfrm>
          <a:off x="2960823" y="1868306"/>
          <a:ext cx="2220143" cy="140979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BGD1 category shows more attrition rate where  as BGD5 shows less.</a:t>
          </a:r>
        </a:p>
      </dsp:txBody>
      <dsp:txXfrm>
        <a:off x="3002114" y="1909597"/>
        <a:ext cx="2137561" cy="1327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66DB81-2620-44F9-8457-F2C76639BBAC}">
      <dsp:nvSpPr>
        <dsp:cNvPr id="0" name=""/>
        <dsp:cNvSpPr/>
      </dsp:nvSpPr>
      <dsp:spPr>
        <a:xfrm>
          <a:off x="0" y="3610982"/>
          <a:ext cx="5181600" cy="118520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M represents male students.</a:t>
          </a:r>
        </a:p>
      </dsp:txBody>
      <dsp:txXfrm>
        <a:off x="0" y="3610982"/>
        <a:ext cx="5181600" cy="1185205"/>
      </dsp:txXfrm>
    </dsp:sp>
    <dsp:sp modelId="{DB5FCC16-2360-4718-81D2-346E4C09B29F}">
      <dsp:nvSpPr>
        <dsp:cNvPr id="0" name=""/>
        <dsp:cNvSpPr/>
      </dsp:nvSpPr>
      <dsp:spPr>
        <a:xfrm rot="10800000">
          <a:off x="0" y="1805915"/>
          <a:ext cx="5181600" cy="1822845"/>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Where F represents female students.</a:t>
          </a:r>
        </a:p>
      </dsp:txBody>
      <dsp:txXfrm rot="10800000">
        <a:off x="0" y="1805915"/>
        <a:ext cx="5181600" cy="1184430"/>
      </dsp:txXfrm>
    </dsp:sp>
    <dsp:sp modelId="{37A2F367-5875-42E7-97E3-716A6145A1BC}">
      <dsp:nvSpPr>
        <dsp:cNvPr id="0" name=""/>
        <dsp:cNvSpPr/>
      </dsp:nvSpPr>
      <dsp:spPr>
        <a:xfrm rot="10800000">
          <a:off x="0" y="847"/>
          <a:ext cx="5181600" cy="1822845"/>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a:t>The following figure describes Students who returned for College based on their Gender.</a:t>
          </a:r>
        </a:p>
      </dsp:txBody>
      <dsp:txXfrm rot="10800000">
        <a:off x="0" y="847"/>
        <a:ext cx="5181600" cy="11844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896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10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53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293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9151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9790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0387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004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570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1359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206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59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092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582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0937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0910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679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438672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316528" cy="1870015"/>
          </a:xfrm>
        </p:spPr>
        <p:txBody>
          <a:bodyPr>
            <a:normAutofit/>
          </a:bodyPr>
          <a:lstStyle/>
          <a:p>
            <a:r>
              <a:rPr lang="en-US" dirty="0">
                <a:solidFill>
                  <a:srgbClr val="00B0F0"/>
                </a:solidFill>
                <a:cs typeface="Calibri Light"/>
              </a:rPr>
              <a:t>JIGSAW CAPSTONE PROJECT</a:t>
            </a:r>
            <a:br>
              <a:rPr lang="en-US" dirty="0">
                <a:solidFill>
                  <a:srgbClr val="00B0F0"/>
                </a:solidFill>
                <a:cs typeface="Calibri Light"/>
              </a:rPr>
            </a:br>
            <a:r>
              <a:rPr lang="en-US" dirty="0">
                <a:solidFill>
                  <a:srgbClr val="00B0F0"/>
                </a:solidFill>
                <a:cs typeface="Calibri Light"/>
              </a:rPr>
              <a:t>PYTHON</a:t>
            </a:r>
            <a:endParaRPr lang="en-US">
              <a:solidFill>
                <a:srgbClr val="00B0F0"/>
              </a:solidFill>
              <a:cs typeface="Calibri Light"/>
            </a:endParaRPr>
          </a:p>
        </p:txBody>
      </p:sp>
      <p:sp>
        <p:nvSpPr>
          <p:cNvPr id="3" name="Subtitle 2"/>
          <p:cNvSpPr>
            <a:spLocks noGrp="1"/>
          </p:cNvSpPr>
          <p:nvPr>
            <p:ph type="subTitle" idx="1"/>
          </p:nvPr>
        </p:nvSpPr>
        <p:spPr>
          <a:xfrm>
            <a:off x="1524000" y="3256982"/>
            <a:ext cx="9144000" cy="1770781"/>
          </a:xfrm>
        </p:spPr>
        <p:txBody>
          <a:bodyPr vert="horz" lIns="91440" tIns="45720" rIns="91440" bIns="45720" rtlCol="0" anchor="t">
            <a:normAutofit/>
          </a:bodyPr>
          <a:lstStyle/>
          <a:p>
            <a:endParaRPr lang="en-US" sz="3000" b="1" dirty="0">
              <a:latin typeface="Times New Roman"/>
              <a:ea typeface="+mn-lt"/>
              <a:cs typeface="+mn-lt"/>
            </a:endParaRPr>
          </a:p>
          <a:p>
            <a:r>
              <a:rPr lang="en-US" sz="3000" b="1" dirty="0">
                <a:latin typeface="Times New Roman"/>
                <a:ea typeface="+mn-lt"/>
                <a:cs typeface="+mn-lt"/>
              </a:rPr>
              <a:t>Students’ Early Attrition Modelling for Clearwater State University</a:t>
            </a:r>
            <a:endParaRPr lang="en-US" sz="300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5E77-6F7F-4812-8907-9C9602B0EFDE}"/>
              </a:ext>
            </a:extLst>
          </p:cNvPr>
          <p:cNvSpPr>
            <a:spLocks noGrp="1"/>
          </p:cNvSpPr>
          <p:nvPr>
            <p:ph type="title"/>
          </p:nvPr>
        </p:nvSpPr>
        <p:spPr>
          <a:xfrm>
            <a:off x="838200" y="365125"/>
            <a:ext cx="10515600" cy="477300"/>
          </a:xfrm>
        </p:spPr>
        <p:txBody>
          <a:bodyPr>
            <a:normAutofit fontScale="90000"/>
          </a:bodyPr>
          <a:lstStyle/>
          <a:p>
            <a:r>
              <a:rPr lang="en-US" dirty="0">
                <a:cs typeface="Calibri Light"/>
              </a:rPr>
              <a:t>Continue.......</a:t>
            </a:r>
            <a:endParaRPr lang="en-US" dirty="0"/>
          </a:p>
        </p:txBody>
      </p:sp>
      <p:sp>
        <p:nvSpPr>
          <p:cNvPr id="3" name="Content Placeholder 2">
            <a:extLst>
              <a:ext uri="{FF2B5EF4-FFF2-40B4-BE49-F238E27FC236}">
                <a16:creationId xmlns:a16="http://schemas.microsoft.com/office/drawing/2014/main" id="{D9641A77-DBD4-4CFE-957E-0A6AC86F51FC}"/>
              </a:ext>
            </a:extLst>
          </p:cNvPr>
          <p:cNvSpPr>
            <a:spLocks noGrp="1"/>
          </p:cNvSpPr>
          <p:nvPr>
            <p:ph idx="1"/>
          </p:nvPr>
        </p:nvSpPr>
        <p:spPr>
          <a:xfrm>
            <a:off x="1614577" y="1193023"/>
            <a:ext cx="9739223" cy="4983940"/>
          </a:xfrm>
        </p:spPr>
        <p:txBody>
          <a:bodyPr vert="horz" lIns="91440" tIns="45720" rIns="91440" bIns="45720" rtlCol="0" anchor="t">
            <a:normAutofit/>
          </a:bodyPr>
          <a:lstStyle/>
          <a:p>
            <a:pPr marL="0" indent="0" algn="just">
              <a:buNone/>
            </a:pPr>
            <a:r>
              <a:rPr lang="en-US" b="1" dirty="0">
                <a:latin typeface="Times New Roman"/>
                <a:ea typeface="+mn-lt"/>
                <a:cs typeface="+mn-lt"/>
              </a:rPr>
              <a:t>2. Build a predictive model to identify students with higher early attrition risk.</a:t>
            </a:r>
            <a:endParaRPr lang="en-US" b="1">
              <a:latin typeface="Times New Roman"/>
              <a:cs typeface="Calibri"/>
            </a:endParaRPr>
          </a:p>
          <a:p>
            <a:pPr marL="0" indent="0" algn="just">
              <a:buNone/>
            </a:pPr>
            <a:r>
              <a:rPr lang="en-US" dirty="0">
                <a:latin typeface="Times New Roman"/>
                <a:cs typeface="Calibri"/>
              </a:rPr>
              <a:t>Ans: I have created a predictive model to identify students with higher early attrition risk. The model was created using "Gradient Boosting Classifier" algorithm and from the following model we calculated and look into the specific feature variables which are impacting our targeted variable in the model.</a:t>
            </a:r>
            <a:endParaRPr lang="en-US" b="1" dirty="0">
              <a:latin typeface="Times New Roman"/>
              <a:cs typeface="Calibri"/>
            </a:endParaRPr>
          </a:p>
          <a:p>
            <a:pPr marL="0" indent="0" algn="just">
              <a:buNone/>
            </a:pPr>
            <a:endParaRPr lang="en-US" dirty="0">
              <a:latin typeface="Times New Roman"/>
              <a:cs typeface="Calibri"/>
            </a:endParaRPr>
          </a:p>
          <a:p>
            <a:pPr marL="0" indent="0" algn="just">
              <a:buNone/>
            </a:pPr>
            <a:r>
              <a:rPr lang="en-US" dirty="0">
                <a:latin typeface="Times New Roman"/>
                <a:cs typeface="Calibri"/>
              </a:rPr>
              <a:t>Some of the key variables which are impacting the predictor variable are as follows:</a:t>
            </a:r>
          </a:p>
          <a:p>
            <a:pPr marL="0" indent="0" algn="just">
              <a:buNone/>
            </a:pPr>
            <a:endParaRPr lang="en-US" b="1" dirty="0">
              <a:cs typeface="Calibri"/>
            </a:endParaRPr>
          </a:p>
          <a:p>
            <a:endParaRPr lang="en-US" dirty="0">
              <a:cs typeface="Calibri"/>
            </a:endParaRPr>
          </a:p>
        </p:txBody>
      </p:sp>
    </p:spTree>
    <p:extLst>
      <p:ext uri="{BB962C8B-B14F-4D97-AF65-F5344CB8AC3E}">
        <p14:creationId xmlns:p14="http://schemas.microsoft.com/office/powerpoint/2010/main" val="667977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6F1C-3E79-4BFC-9B10-36E939DD4D36}"/>
              </a:ext>
            </a:extLst>
          </p:cNvPr>
          <p:cNvSpPr>
            <a:spLocks noGrp="1"/>
          </p:cNvSpPr>
          <p:nvPr>
            <p:ph type="title"/>
          </p:nvPr>
        </p:nvSpPr>
        <p:spPr>
          <a:xfrm>
            <a:off x="838200" y="365125"/>
            <a:ext cx="10515600" cy="721714"/>
          </a:xfrm>
        </p:spPr>
        <p:txBody>
          <a:bodyPr/>
          <a:lstStyle/>
          <a:p>
            <a:r>
              <a:rPr lang="en-US" dirty="0">
                <a:latin typeface="Times New Roman"/>
                <a:cs typeface="Calibri Light"/>
              </a:rPr>
              <a:t>Continued.......</a:t>
            </a:r>
            <a:endParaRPr lang="en-US">
              <a:latin typeface="Times New Roman"/>
              <a:cs typeface="Times New Roman"/>
            </a:endParaRPr>
          </a:p>
        </p:txBody>
      </p:sp>
      <p:pic>
        <p:nvPicPr>
          <p:cNvPr id="4" name="Picture 4" descr="A screenshot of a cell phone&#10;&#10;Description automatically generated">
            <a:extLst>
              <a:ext uri="{FF2B5EF4-FFF2-40B4-BE49-F238E27FC236}">
                <a16:creationId xmlns:a16="http://schemas.microsoft.com/office/drawing/2014/main" id="{8C08122F-687D-4C3B-855A-F7D023CBF36A}"/>
              </a:ext>
            </a:extLst>
          </p:cNvPr>
          <p:cNvPicPr>
            <a:picLocks noGrp="1" noChangeAspect="1"/>
          </p:cNvPicPr>
          <p:nvPr>
            <p:ph idx="1"/>
          </p:nvPr>
        </p:nvPicPr>
        <p:blipFill>
          <a:blip r:embed="rId2"/>
          <a:stretch>
            <a:fillRect/>
          </a:stretch>
        </p:blipFill>
        <p:spPr>
          <a:xfrm>
            <a:off x="1066291" y="1243642"/>
            <a:ext cx="10409059" cy="4878237"/>
          </a:xfrm>
        </p:spPr>
      </p:pic>
    </p:spTree>
    <p:extLst>
      <p:ext uri="{BB962C8B-B14F-4D97-AF65-F5344CB8AC3E}">
        <p14:creationId xmlns:p14="http://schemas.microsoft.com/office/powerpoint/2010/main" val="125930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FB46B-B154-45CC-8A72-D590AF62C223}"/>
              </a:ext>
            </a:extLst>
          </p:cNvPr>
          <p:cNvSpPr>
            <a:spLocks noGrp="1"/>
          </p:cNvSpPr>
          <p:nvPr>
            <p:ph type="title"/>
          </p:nvPr>
        </p:nvSpPr>
        <p:spPr>
          <a:xfrm>
            <a:off x="838200" y="365125"/>
            <a:ext cx="10515600" cy="506054"/>
          </a:xfrm>
        </p:spPr>
        <p:txBody>
          <a:bodyPr>
            <a:normAutofit fontScale="90000"/>
          </a:bodyPr>
          <a:lstStyle/>
          <a:p>
            <a:r>
              <a:rPr lang="en-US" dirty="0">
                <a:solidFill>
                  <a:srgbClr val="00B0F0"/>
                </a:solidFill>
                <a:latin typeface="Times New Roman"/>
                <a:cs typeface="Calibri Light"/>
              </a:rPr>
              <a:t>Students with higher attrition risk...</a:t>
            </a:r>
            <a:endParaRPr lang="en-US">
              <a:solidFill>
                <a:srgbClr val="00B0F0"/>
              </a:solidFill>
              <a:latin typeface="Times New Roman"/>
              <a:cs typeface="Times New Roman"/>
            </a:endParaRPr>
          </a:p>
        </p:txBody>
      </p:sp>
      <p:sp>
        <p:nvSpPr>
          <p:cNvPr id="3" name="Content Placeholder 2">
            <a:extLst>
              <a:ext uri="{FF2B5EF4-FFF2-40B4-BE49-F238E27FC236}">
                <a16:creationId xmlns:a16="http://schemas.microsoft.com/office/drawing/2014/main" id="{D5227D5B-A266-4DCF-92BB-C781EF3E46CA}"/>
              </a:ext>
            </a:extLst>
          </p:cNvPr>
          <p:cNvSpPr>
            <a:spLocks noGrp="1"/>
          </p:cNvSpPr>
          <p:nvPr>
            <p:ph idx="1"/>
          </p:nvPr>
        </p:nvSpPr>
        <p:spPr>
          <a:xfrm>
            <a:off x="838200" y="1135512"/>
            <a:ext cx="10515600" cy="5271488"/>
          </a:xfrm>
        </p:spPr>
        <p:txBody>
          <a:bodyPr vert="horz" lIns="91440" tIns="45720" rIns="91440" bIns="45720" rtlCol="0" anchor="t">
            <a:normAutofit/>
          </a:bodyPr>
          <a:lstStyle/>
          <a:p>
            <a:pPr algn="just"/>
            <a:r>
              <a:rPr lang="en-US" dirty="0">
                <a:latin typeface="Times New Roman"/>
                <a:cs typeface="Calibri"/>
              </a:rPr>
              <a:t>The model shows variable 2017_ENGL_A  has beta co-efficient of   0.115265 which means that a unit increase in the variable affects target variable by 0.115265 times.</a:t>
            </a:r>
          </a:p>
          <a:p>
            <a:pPr algn="just"/>
            <a:r>
              <a:rPr lang="en-US" dirty="0">
                <a:latin typeface="Times New Roman"/>
                <a:cs typeface="Calibri"/>
              </a:rPr>
              <a:t>Which means students who scored A grade in core course name 3 exam in which students studying subject English who took grade A where most likely to contribute for attrition. A unit change in this will increase attrition by 0.115265 units.</a:t>
            </a:r>
          </a:p>
          <a:p>
            <a:pPr algn="just"/>
            <a:r>
              <a:rPr lang="en-US" dirty="0">
                <a:latin typeface="Times New Roman"/>
                <a:cs typeface="Calibri"/>
              </a:rPr>
              <a:t>The model also shows that variable 'MALE' has beta co-efficient of 0.100052 .</a:t>
            </a:r>
          </a:p>
          <a:p>
            <a:pPr algn="just"/>
            <a:r>
              <a:rPr lang="en-US" dirty="0">
                <a:latin typeface="Times New Roman"/>
                <a:cs typeface="Calibri"/>
              </a:rPr>
              <a:t>Which male students are more likely to contribute for attrition than female students. A unit change in this variable will increase attrition by 0.100052 units.</a:t>
            </a:r>
          </a:p>
        </p:txBody>
      </p:sp>
    </p:spTree>
    <p:extLst>
      <p:ext uri="{BB962C8B-B14F-4D97-AF65-F5344CB8AC3E}">
        <p14:creationId xmlns:p14="http://schemas.microsoft.com/office/powerpoint/2010/main" val="325063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2A26-515A-4B25-BABC-99AB3B90EDF0}"/>
              </a:ext>
            </a:extLst>
          </p:cNvPr>
          <p:cNvSpPr>
            <a:spLocks noGrp="1"/>
          </p:cNvSpPr>
          <p:nvPr>
            <p:ph type="title"/>
          </p:nvPr>
        </p:nvSpPr>
        <p:spPr>
          <a:xfrm>
            <a:off x="838200" y="365125"/>
            <a:ext cx="10515600" cy="577941"/>
          </a:xfrm>
        </p:spPr>
        <p:txBody>
          <a:bodyPr>
            <a:normAutofit fontScale="90000"/>
          </a:bodyPr>
          <a:lstStyle/>
          <a:p>
            <a:r>
              <a:rPr lang="en-US" dirty="0">
                <a:latin typeface="Times New Roman"/>
                <a:cs typeface="Times New Roman"/>
              </a:rPr>
              <a:t>Continued.......</a:t>
            </a:r>
            <a:endParaRPr lang="en-US" dirty="0"/>
          </a:p>
        </p:txBody>
      </p:sp>
      <p:sp>
        <p:nvSpPr>
          <p:cNvPr id="3" name="Content Placeholder 2">
            <a:extLst>
              <a:ext uri="{FF2B5EF4-FFF2-40B4-BE49-F238E27FC236}">
                <a16:creationId xmlns:a16="http://schemas.microsoft.com/office/drawing/2014/main" id="{FEC75767-66F2-463D-AFF6-A082DEF3803A}"/>
              </a:ext>
            </a:extLst>
          </p:cNvPr>
          <p:cNvSpPr>
            <a:spLocks noGrp="1"/>
          </p:cNvSpPr>
          <p:nvPr>
            <p:ph idx="1"/>
          </p:nvPr>
        </p:nvSpPr>
        <p:spPr>
          <a:xfrm>
            <a:off x="838200" y="1250531"/>
            <a:ext cx="10515600" cy="4926432"/>
          </a:xfrm>
        </p:spPr>
        <p:txBody>
          <a:bodyPr vert="horz" lIns="91440" tIns="45720" rIns="91440" bIns="45720" rtlCol="0" anchor="t">
            <a:normAutofit lnSpcReduction="10000"/>
          </a:bodyPr>
          <a:lstStyle/>
          <a:p>
            <a:pPr algn="just"/>
            <a:r>
              <a:rPr lang="en-US" dirty="0">
                <a:latin typeface="Times New Roman"/>
                <a:cs typeface="Times New Roman"/>
              </a:rPr>
              <a:t>The model shows variable BGD 1  has beta co-efficient of   0.090599 which means that a unit increase in the variable affects target variable by 0.090599 times.</a:t>
            </a:r>
            <a:endParaRPr lang="en-US" dirty="0">
              <a:ea typeface="+mn-lt"/>
              <a:cs typeface="+mn-lt"/>
            </a:endParaRPr>
          </a:p>
          <a:p>
            <a:pPr algn="just"/>
            <a:r>
              <a:rPr lang="en-US" dirty="0">
                <a:latin typeface="Times New Roman"/>
                <a:cs typeface="Times New Roman"/>
              </a:rPr>
              <a:t>Which means students with background of category 1 where most likely to contribute for attrition. A unit change in this will increase attrition by 0.090599 units.</a:t>
            </a:r>
          </a:p>
          <a:p>
            <a:pPr algn="just"/>
            <a:r>
              <a:rPr lang="en-US" dirty="0">
                <a:latin typeface="Times New Roman"/>
                <a:cs typeface="Times New Roman"/>
              </a:rPr>
              <a:t>The model shows variable 2017_HIST_B  has beta co-efficient of   0.090554 which means that a unit increase in the variable affects target variable by 0.090554 times.</a:t>
            </a:r>
            <a:endParaRPr lang="en-US" dirty="0">
              <a:ea typeface="+mn-lt"/>
              <a:cs typeface="+mn-lt"/>
            </a:endParaRPr>
          </a:p>
          <a:p>
            <a:pPr algn="just"/>
            <a:r>
              <a:rPr lang="en-US" dirty="0">
                <a:latin typeface="Times New Roman"/>
                <a:cs typeface="Times New Roman"/>
              </a:rPr>
              <a:t>Which means students scored History subject with B grade in Core course grade 3 where most likely to contribute for attrition. A unit change in this will increase attrition by 0.090554 units.</a:t>
            </a:r>
            <a:endParaRPr lang="en-US" dirty="0">
              <a:ea typeface="+mn-lt"/>
              <a:cs typeface="+mn-lt"/>
            </a:endParaRPr>
          </a:p>
          <a:p>
            <a:pPr algn="just"/>
            <a:endParaRPr lang="en-US" dirty="0">
              <a:latin typeface="Times New Roman"/>
              <a:cs typeface="Times New Roman"/>
            </a:endParaRPr>
          </a:p>
        </p:txBody>
      </p:sp>
    </p:spTree>
    <p:extLst>
      <p:ext uri="{BB962C8B-B14F-4D97-AF65-F5344CB8AC3E}">
        <p14:creationId xmlns:p14="http://schemas.microsoft.com/office/powerpoint/2010/main" val="2679531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FACC6-8B09-4FAE-B8AD-269C6AEDF551}"/>
              </a:ext>
            </a:extLst>
          </p:cNvPr>
          <p:cNvSpPr>
            <a:spLocks noGrp="1"/>
          </p:cNvSpPr>
          <p:nvPr>
            <p:ph type="title"/>
          </p:nvPr>
        </p:nvSpPr>
        <p:spPr>
          <a:xfrm>
            <a:off x="838200" y="365125"/>
            <a:ext cx="10515600" cy="577941"/>
          </a:xfrm>
        </p:spPr>
        <p:txBody>
          <a:bodyPr>
            <a:normAutofit fontScale="90000"/>
          </a:bodyPr>
          <a:lstStyle/>
          <a:p>
            <a:r>
              <a:rPr lang="en-US" dirty="0">
                <a:solidFill>
                  <a:srgbClr val="00B0F0"/>
                </a:solidFill>
                <a:latin typeface="Times New Roman"/>
                <a:cs typeface="Times New Roman"/>
              </a:rPr>
              <a:t>Other key variables with more attrition risk factor</a:t>
            </a:r>
            <a:endParaRPr lang="en-US">
              <a:solidFill>
                <a:srgbClr val="00B0F0"/>
              </a:solidFill>
              <a:cs typeface="Calibri Light"/>
            </a:endParaRPr>
          </a:p>
        </p:txBody>
      </p:sp>
      <p:pic>
        <p:nvPicPr>
          <p:cNvPr id="4" name="Picture 4" descr="A screenshot of a cell phone&#10;&#10;Description automatically generated">
            <a:extLst>
              <a:ext uri="{FF2B5EF4-FFF2-40B4-BE49-F238E27FC236}">
                <a16:creationId xmlns:a16="http://schemas.microsoft.com/office/drawing/2014/main" id="{4DB86092-448A-4710-9BA7-C3E9680563DA}"/>
              </a:ext>
            </a:extLst>
          </p:cNvPr>
          <p:cNvPicPr>
            <a:picLocks noGrp="1" noChangeAspect="1"/>
          </p:cNvPicPr>
          <p:nvPr>
            <p:ph idx="1"/>
          </p:nvPr>
        </p:nvPicPr>
        <p:blipFill>
          <a:blip r:embed="rId2"/>
          <a:stretch>
            <a:fillRect/>
          </a:stretch>
        </p:blipFill>
        <p:spPr>
          <a:xfrm>
            <a:off x="1540743" y="1258019"/>
            <a:ext cx="9575173" cy="5180162"/>
          </a:xfrm>
        </p:spPr>
      </p:pic>
    </p:spTree>
    <p:extLst>
      <p:ext uri="{BB962C8B-B14F-4D97-AF65-F5344CB8AC3E}">
        <p14:creationId xmlns:p14="http://schemas.microsoft.com/office/powerpoint/2010/main" val="2396979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37DE-E909-40B5-9B22-1911E863D126}"/>
              </a:ext>
            </a:extLst>
          </p:cNvPr>
          <p:cNvSpPr>
            <a:spLocks noGrp="1"/>
          </p:cNvSpPr>
          <p:nvPr>
            <p:ph type="title"/>
          </p:nvPr>
        </p:nvSpPr>
        <p:spPr>
          <a:xfrm>
            <a:off x="838200" y="365125"/>
            <a:ext cx="10515600" cy="563563"/>
          </a:xfrm>
        </p:spPr>
        <p:txBody>
          <a:bodyPr>
            <a:normAutofit fontScale="90000"/>
          </a:bodyPr>
          <a:lstStyle/>
          <a:p>
            <a:r>
              <a:rPr lang="en-US" dirty="0">
                <a:latin typeface="Times New Roman"/>
                <a:cs typeface="Times New Roman"/>
              </a:rPr>
              <a:t>Continued......</a:t>
            </a:r>
            <a:endParaRPr lang="en-US" dirty="0"/>
          </a:p>
        </p:txBody>
      </p:sp>
      <p:sp>
        <p:nvSpPr>
          <p:cNvPr id="3" name="Content Placeholder 2">
            <a:extLst>
              <a:ext uri="{FF2B5EF4-FFF2-40B4-BE49-F238E27FC236}">
                <a16:creationId xmlns:a16="http://schemas.microsoft.com/office/drawing/2014/main" id="{0E0BBBE1-72C8-4CBD-8B21-1BB0378B3723}"/>
              </a:ext>
            </a:extLst>
          </p:cNvPr>
          <p:cNvSpPr>
            <a:spLocks noGrp="1"/>
          </p:cNvSpPr>
          <p:nvPr>
            <p:ph idx="1"/>
          </p:nvPr>
        </p:nvSpPr>
        <p:spPr>
          <a:xfrm>
            <a:off x="838200" y="1178644"/>
            <a:ext cx="10515600" cy="4998319"/>
          </a:xfrm>
        </p:spPr>
        <p:txBody>
          <a:bodyPr vert="horz" lIns="91440" tIns="45720" rIns="91440" bIns="45720" rtlCol="0" anchor="t">
            <a:normAutofit/>
          </a:bodyPr>
          <a:lstStyle/>
          <a:p>
            <a:pPr algn="just"/>
            <a:r>
              <a:rPr lang="en-US" b="1" dirty="0">
                <a:latin typeface="Times New Roman"/>
                <a:ea typeface="+mn-lt"/>
                <a:cs typeface="+mn-lt"/>
              </a:rPr>
              <a:t>3. Recommend appropriate interventions based on the analysis</a:t>
            </a:r>
            <a:endParaRPr lang="en-US" b="1" dirty="0">
              <a:latin typeface="Times New Roman"/>
              <a:cs typeface="Calibri"/>
            </a:endParaRPr>
          </a:p>
          <a:p>
            <a:pPr marL="0" indent="0" algn="just">
              <a:buNone/>
            </a:pPr>
            <a:r>
              <a:rPr lang="en-US" dirty="0">
                <a:latin typeface="Times New Roman"/>
                <a:cs typeface="Calibri"/>
              </a:rPr>
              <a:t>Based on the model we developed the following measures can be taken.</a:t>
            </a:r>
          </a:p>
          <a:p>
            <a:pPr marL="514350" indent="-514350" algn="just">
              <a:buAutoNum type="arabicPeriod"/>
            </a:pPr>
            <a:r>
              <a:rPr lang="en-US" dirty="0">
                <a:latin typeface="Times New Roman"/>
                <a:cs typeface="Calibri"/>
              </a:rPr>
              <a:t>University must focus on students who obtained A grade in English subject in core course name 3 exam in 2017 batch. Because based on the model statistically they are highly likely to contribute for attrition. Therefore the following students must be taken care very well as well as improving the course curriculum and teaching methodology will be key for improving retention in admission for the upcoming years.</a:t>
            </a:r>
          </a:p>
        </p:txBody>
      </p:sp>
    </p:spTree>
    <p:extLst>
      <p:ext uri="{BB962C8B-B14F-4D97-AF65-F5344CB8AC3E}">
        <p14:creationId xmlns:p14="http://schemas.microsoft.com/office/powerpoint/2010/main" val="601846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C974-D7EF-4F45-AC5E-53BDC61173B0}"/>
              </a:ext>
            </a:extLst>
          </p:cNvPr>
          <p:cNvSpPr>
            <a:spLocks noGrp="1"/>
          </p:cNvSpPr>
          <p:nvPr>
            <p:ph type="title"/>
          </p:nvPr>
        </p:nvSpPr>
        <p:spPr>
          <a:xfrm>
            <a:off x="838200" y="365125"/>
            <a:ext cx="10515600" cy="462922"/>
          </a:xfrm>
        </p:spPr>
        <p:txBody>
          <a:bodyPr>
            <a:normAutofit fontScale="90000"/>
          </a:bodyPr>
          <a:lstStyle/>
          <a:p>
            <a:r>
              <a:rPr lang="en-US" dirty="0">
                <a:latin typeface="Times New Roman"/>
                <a:cs typeface="Times New Roman"/>
              </a:rPr>
              <a:t>Continued...</a:t>
            </a:r>
            <a:endParaRPr lang="en-US" dirty="0"/>
          </a:p>
        </p:txBody>
      </p:sp>
      <p:sp>
        <p:nvSpPr>
          <p:cNvPr id="3" name="Content Placeholder 2">
            <a:extLst>
              <a:ext uri="{FF2B5EF4-FFF2-40B4-BE49-F238E27FC236}">
                <a16:creationId xmlns:a16="http://schemas.microsoft.com/office/drawing/2014/main" id="{AF1DC124-0F74-4096-9A69-02B93F5902E2}"/>
              </a:ext>
            </a:extLst>
          </p:cNvPr>
          <p:cNvSpPr>
            <a:spLocks noGrp="1"/>
          </p:cNvSpPr>
          <p:nvPr>
            <p:ph idx="1"/>
          </p:nvPr>
        </p:nvSpPr>
        <p:spPr>
          <a:xfrm>
            <a:off x="838200" y="1149890"/>
            <a:ext cx="10515600" cy="5027073"/>
          </a:xfrm>
        </p:spPr>
        <p:txBody>
          <a:bodyPr vert="horz" lIns="91440" tIns="45720" rIns="91440" bIns="45720" rtlCol="0" anchor="t">
            <a:normAutofit lnSpcReduction="10000"/>
          </a:bodyPr>
          <a:lstStyle/>
          <a:p>
            <a:pPr marL="0" indent="0" algn="just">
              <a:buNone/>
            </a:pPr>
            <a:r>
              <a:rPr lang="en-US" dirty="0">
                <a:latin typeface="Times New Roman"/>
                <a:cs typeface="Times New Roman"/>
              </a:rPr>
              <a:t>2. Also Male students were more likely to contribute for attrition. So Parents and University must primarily focus on male students with age 18, should be taken care of academically. Statistically they are contributing 0.100052 unit for students attrition.</a:t>
            </a:r>
          </a:p>
          <a:p>
            <a:pPr marL="342900" indent="-342900" algn="just"/>
            <a:r>
              <a:rPr lang="en-US" dirty="0">
                <a:latin typeface="Times New Roman"/>
                <a:cs typeface="Times New Roman"/>
              </a:rPr>
              <a:t>And also special classes and better faculty support can be given for them to improve their mental and physical will  and academic performance. Using technology can be helpful for them to understand better and learn in faster way.</a:t>
            </a:r>
            <a:endParaRPr lang="en-US"/>
          </a:p>
          <a:p>
            <a:pPr marL="0" indent="0" algn="just">
              <a:buNone/>
            </a:pPr>
            <a:endParaRPr lang="en-US" dirty="0">
              <a:latin typeface="Times New Roman"/>
              <a:cs typeface="Times New Roman"/>
            </a:endParaRPr>
          </a:p>
          <a:p>
            <a:pPr marL="0" indent="0" algn="just">
              <a:buNone/>
            </a:pPr>
            <a:r>
              <a:rPr lang="en-US" dirty="0">
                <a:latin typeface="Times New Roman"/>
                <a:cs typeface="Times New Roman"/>
              </a:rPr>
              <a:t>3. The model shows student with level 1 Background have more likely to contribute for attrition and therefore special provisions must be given to them. Especially financial need and academic support.</a:t>
            </a:r>
          </a:p>
          <a:p>
            <a:pPr marL="0" indent="0" algn="just">
              <a:buNone/>
            </a:pPr>
            <a:r>
              <a:rPr lang="en-US" dirty="0">
                <a:latin typeface="Times New Roman"/>
                <a:cs typeface="Times New Roman"/>
              </a:rPr>
              <a:t>By giving proper residential facility to them will stabilize them as well as improves the retention rate of the university.</a:t>
            </a:r>
          </a:p>
        </p:txBody>
      </p:sp>
    </p:spTree>
    <p:extLst>
      <p:ext uri="{BB962C8B-B14F-4D97-AF65-F5344CB8AC3E}">
        <p14:creationId xmlns:p14="http://schemas.microsoft.com/office/powerpoint/2010/main" val="148888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37EB-A4FC-40CD-B2A3-7D5EA3DFD2DD}"/>
              </a:ext>
            </a:extLst>
          </p:cNvPr>
          <p:cNvSpPr>
            <a:spLocks noGrp="1"/>
          </p:cNvSpPr>
          <p:nvPr>
            <p:ph type="title"/>
          </p:nvPr>
        </p:nvSpPr>
        <p:spPr>
          <a:xfrm>
            <a:off x="838200" y="365125"/>
            <a:ext cx="10515600" cy="621073"/>
          </a:xfrm>
        </p:spPr>
        <p:txBody>
          <a:bodyPr>
            <a:normAutofit fontScale="90000"/>
          </a:bodyPr>
          <a:lstStyle/>
          <a:p>
            <a:r>
              <a:rPr lang="en-US" dirty="0">
                <a:latin typeface="Times New Roman"/>
                <a:cs typeface="Times New Roman"/>
              </a:rPr>
              <a:t>Continued......</a:t>
            </a:r>
            <a:endParaRPr lang="en-US" dirty="0"/>
          </a:p>
        </p:txBody>
      </p:sp>
      <p:sp>
        <p:nvSpPr>
          <p:cNvPr id="3" name="Content Placeholder 2">
            <a:extLst>
              <a:ext uri="{FF2B5EF4-FFF2-40B4-BE49-F238E27FC236}">
                <a16:creationId xmlns:a16="http://schemas.microsoft.com/office/drawing/2014/main" id="{42F0D660-D642-4F6B-907E-E973DA390700}"/>
              </a:ext>
            </a:extLst>
          </p:cNvPr>
          <p:cNvSpPr>
            <a:spLocks noGrp="1"/>
          </p:cNvSpPr>
          <p:nvPr>
            <p:ph idx="1"/>
          </p:nvPr>
        </p:nvSpPr>
        <p:spPr>
          <a:xfrm>
            <a:off x="838200" y="1336795"/>
            <a:ext cx="10515600" cy="4840168"/>
          </a:xfrm>
        </p:spPr>
        <p:txBody>
          <a:bodyPr vert="horz" lIns="91440" tIns="45720" rIns="91440" bIns="45720" rtlCol="0" anchor="t">
            <a:normAutofit/>
          </a:bodyPr>
          <a:lstStyle/>
          <a:p>
            <a:pPr marL="0" indent="0" algn="just">
              <a:buNone/>
            </a:pPr>
            <a:r>
              <a:rPr lang="en-US" dirty="0">
                <a:latin typeface="Times New Roman"/>
                <a:cs typeface="Calibri" panose="020F0502020204030204"/>
              </a:rPr>
              <a:t>4.</a:t>
            </a:r>
            <a:r>
              <a:rPr lang="en-US" dirty="0">
                <a:latin typeface="Times New Roman"/>
                <a:cs typeface="Times New Roman"/>
              </a:rPr>
              <a:t>University must focus on students who opted History subject and secured B grade in core course name 3 and core course name1 exams in 2017  and 2015 batch respectively. Because based on the model they are likely to contribute for attrition. Therefore the following students must be taught very well as well as improving the course curriculum and teaching methodology will be key for improving retention in admission for the upcoming years.</a:t>
            </a:r>
            <a:endParaRPr lang="en-US">
              <a:latin typeface="Times New Roman"/>
              <a:ea typeface="+mn-lt"/>
              <a:cs typeface="+mn-lt"/>
            </a:endParaRPr>
          </a:p>
          <a:p>
            <a:pPr marL="0" indent="0" algn="just">
              <a:buNone/>
            </a:pPr>
            <a:r>
              <a:rPr lang="en-US" dirty="0">
                <a:latin typeface="Times New Roman"/>
                <a:cs typeface="Calibri" panose="020F0502020204030204"/>
              </a:rPr>
              <a:t>University must pick students whose parents having better educational background. And also students with native origin over far home students. Students with home outside locality will contribute more for attrition. Also parents with low educated background whose students are more likely contributing. Therefore university must focus on parents education as well.</a:t>
            </a:r>
          </a:p>
        </p:txBody>
      </p:sp>
    </p:spTree>
    <p:extLst>
      <p:ext uri="{BB962C8B-B14F-4D97-AF65-F5344CB8AC3E}">
        <p14:creationId xmlns:p14="http://schemas.microsoft.com/office/powerpoint/2010/main" val="1748602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F4B38-56AE-4102-B5A2-B4FDDCD4B87A}"/>
              </a:ext>
            </a:extLst>
          </p:cNvPr>
          <p:cNvSpPr>
            <a:spLocks noGrp="1"/>
          </p:cNvSpPr>
          <p:nvPr>
            <p:ph type="title"/>
          </p:nvPr>
        </p:nvSpPr>
        <p:spPr>
          <a:xfrm>
            <a:off x="838200" y="365125"/>
            <a:ext cx="4620883" cy="1253677"/>
          </a:xfrm>
        </p:spPr>
        <p:txBody>
          <a:bodyPr>
            <a:normAutofit/>
          </a:bodyPr>
          <a:lstStyle/>
          <a:p>
            <a:r>
              <a:rPr lang="en-US" dirty="0">
                <a:latin typeface="Times New Roman"/>
                <a:cs typeface="Calibri Light"/>
              </a:rPr>
              <a:t>*******</a:t>
            </a:r>
            <a:endParaRPr lang="en-US" dirty="0">
              <a:latin typeface="Times New Roman"/>
              <a:cs typeface="Times New Roman"/>
            </a:endParaRPr>
          </a:p>
        </p:txBody>
      </p:sp>
      <p:sp>
        <p:nvSpPr>
          <p:cNvPr id="3" name="Content Placeholder 2">
            <a:extLst>
              <a:ext uri="{FF2B5EF4-FFF2-40B4-BE49-F238E27FC236}">
                <a16:creationId xmlns:a16="http://schemas.microsoft.com/office/drawing/2014/main" id="{B6715CF4-ECBD-454A-ACE5-69F17DB6E763}"/>
              </a:ext>
            </a:extLst>
          </p:cNvPr>
          <p:cNvSpPr>
            <a:spLocks noGrp="1"/>
          </p:cNvSpPr>
          <p:nvPr>
            <p:ph idx="1"/>
          </p:nvPr>
        </p:nvSpPr>
        <p:spPr>
          <a:solidFill>
            <a:srgbClr val="ED7D31"/>
          </a:solidFill>
        </p:spPr>
        <p:txBody>
          <a:bodyPr vert="horz" lIns="91440" tIns="45720" rIns="91440" bIns="45720" rtlCol="0" anchor="t">
            <a:normAutofit/>
          </a:bodyPr>
          <a:lstStyle/>
          <a:p>
            <a:pPr marL="0" indent="0">
              <a:buNone/>
            </a:pPr>
            <a:endParaRPr lang="en-US" dirty="0">
              <a:solidFill>
                <a:srgbClr val="00B0F0"/>
              </a:solidFill>
              <a:cs typeface="Calibri"/>
            </a:endParaRPr>
          </a:p>
          <a:p>
            <a:pPr marL="0" indent="0">
              <a:buNone/>
            </a:pPr>
            <a:r>
              <a:rPr lang="en-US" sz="8000" dirty="0">
                <a:solidFill>
                  <a:srgbClr val="00B0F0"/>
                </a:solidFill>
                <a:latin typeface="Times New Roman"/>
                <a:cs typeface="Calibri"/>
              </a:rPr>
              <a:t>       THANK YOU</a:t>
            </a:r>
            <a:endParaRPr lang="en-US" dirty="0">
              <a:solidFill>
                <a:srgbClr val="00B0F0"/>
              </a:solidFill>
              <a:latin typeface="Corbel" panose="020B0503020204020204"/>
              <a:cs typeface="Calibri"/>
            </a:endParaRPr>
          </a:p>
        </p:txBody>
      </p:sp>
    </p:spTree>
    <p:extLst>
      <p:ext uri="{BB962C8B-B14F-4D97-AF65-F5344CB8AC3E}">
        <p14:creationId xmlns:p14="http://schemas.microsoft.com/office/powerpoint/2010/main" val="393285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8C28-C2CA-4740-AA45-0C7AF817CAA6}"/>
              </a:ext>
            </a:extLst>
          </p:cNvPr>
          <p:cNvSpPr>
            <a:spLocks noGrp="1"/>
          </p:cNvSpPr>
          <p:nvPr>
            <p:ph type="title"/>
          </p:nvPr>
        </p:nvSpPr>
        <p:spPr>
          <a:xfrm>
            <a:off x="838200" y="365125"/>
            <a:ext cx="10515600" cy="951752"/>
          </a:xfrm>
        </p:spPr>
        <p:txBody>
          <a:bodyPr/>
          <a:lstStyle/>
          <a:p>
            <a:r>
              <a:rPr lang="en-US" dirty="0">
                <a:solidFill>
                  <a:srgbClr val="00B0F0"/>
                </a:solidFill>
                <a:latin typeface="Times New Roman"/>
                <a:cs typeface="Calibri Light"/>
              </a:rPr>
              <a:t>PROJECT DESCRIPTION</a:t>
            </a:r>
            <a:endParaRPr lang="en-US">
              <a:solidFill>
                <a:srgbClr val="00B0F0"/>
              </a:solidFill>
              <a:latin typeface="Times New Roman"/>
              <a:cs typeface="Times New Roman"/>
            </a:endParaRPr>
          </a:p>
        </p:txBody>
      </p:sp>
      <p:sp>
        <p:nvSpPr>
          <p:cNvPr id="3" name="Content Placeholder 2">
            <a:extLst>
              <a:ext uri="{FF2B5EF4-FFF2-40B4-BE49-F238E27FC236}">
                <a16:creationId xmlns:a16="http://schemas.microsoft.com/office/drawing/2014/main" id="{D0E93640-5C03-4D51-B3B3-A2EB00AFA53B}"/>
              </a:ext>
            </a:extLst>
          </p:cNvPr>
          <p:cNvSpPr>
            <a:spLocks noGrp="1"/>
          </p:cNvSpPr>
          <p:nvPr>
            <p:ph idx="1"/>
          </p:nvPr>
        </p:nvSpPr>
        <p:spPr>
          <a:xfrm>
            <a:off x="838200" y="1552456"/>
            <a:ext cx="10515600" cy="4624507"/>
          </a:xfrm>
        </p:spPr>
        <p:txBody>
          <a:bodyPr vert="horz" lIns="91440" tIns="45720" rIns="91440" bIns="45720" rtlCol="0" anchor="t">
            <a:normAutofit lnSpcReduction="10000"/>
          </a:bodyPr>
          <a:lstStyle/>
          <a:p>
            <a:pPr algn="just"/>
            <a:r>
              <a:rPr lang="en-US" b="1" i="1" dirty="0">
                <a:latin typeface="Times"/>
                <a:ea typeface="+mn-lt"/>
                <a:cs typeface="+mn-lt"/>
              </a:rPr>
              <a:t>Clearwater State University</a:t>
            </a:r>
            <a:r>
              <a:rPr lang="en-US" i="1" dirty="0">
                <a:latin typeface="Times"/>
                <a:ea typeface="+mn-lt"/>
                <a:cs typeface="+mn-lt"/>
              </a:rPr>
              <a:t> </a:t>
            </a:r>
            <a:r>
              <a:rPr lang="en-US" dirty="0">
                <a:latin typeface="Times"/>
                <a:ea typeface="+mn-lt"/>
                <a:cs typeface="+mn-lt"/>
              </a:rPr>
              <a:t>offers a wide variety of degree programs, from online degrees to a doctorate in education. </a:t>
            </a:r>
            <a:endParaRPr lang="en-US">
              <a:latin typeface="Times"/>
              <a:cs typeface="Calibri" panose="020F0502020204030204"/>
            </a:endParaRPr>
          </a:p>
          <a:p>
            <a:pPr algn="just"/>
            <a:r>
              <a:rPr lang="en-US" dirty="0">
                <a:latin typeface="Times"/>
                <a:ea typeface="+mn-lt"/>
                <a:cs typeface="+mn-lt"/>
              </a:rPr>
              <a:t>Programs are offered in the streams of the arts, education, business &amp; nursing. </a:t>
            </a:r>
            <a:endParaRPr lang="en-US">
              <a:latin typeface="Times"/>
              <a:cs typeface="Times"/>
            </a:endParaRPr>
          </a:p>
          <a:p>
            <a:pPr marL="0" indent="0" algn="just">
              <a:buNone/>
            </a:pPr>
            <a:r>
              <a:rPr lang="en-US" dirty="0">
                <a:latin typeface="Times"/>
                <a:ea typeface="+mn-lt"/>
                <a:cs typeface="+mn-lt"/>
              </a:rPr>
              <a:t>  Some key strategic goals of the University are: </a:t>
            </a:r>
            <a:endParaRPr lang="en-US" dirty="0">
              <a:latin typeface="Times"/>
              <a:cs typeface="Times"/>
            </a:endParaRPr>
          </a:p>
          <a:p>
            <a:pPr marL="0" indent="0" algn="just">
              <a:buNone/>
            </a:pPr>
            <a:r>
              <a:rPr lang="en-US" dirty="0">
                <a:latin typeface="Times"/>
                <a:ea typeface="+mn-lt"/>
                <a:cs typeface="+mn-lt"/>
              </a:rPr>
              <a:t>• Increase enrolment of students </a:t>
            </a:r>
            <a:endParaRPr lang="en-US">
              <a:latin typeface="Times"/>
              <a:cs typeface="Calibri" panose="020F0502020204030204"/>
            </a:endParaRPr>
          </a:p>
          <a:p>
            <a:pPr marL="0" indent="0" algn="just">
              <a:buNone/>
            </a:pPr>
            <a:r>
              <a:rPr lang="en-US" dirty="0">
                <a:latin typeface="Times"/>
                <a:ea typeface="+mn-lt"/>
                <a:cs typeface="+mn-lt"/>
              </a:rPr>
              <a:t>• Improve retention, progression and graduation rates </a:t>
            </a:r>
            <a:endParaRPr lang="en-US">
              <a:latin typeface="Times"/>
              <a:cs typeface="Calibri" panose="020F0502020204030204"/>
            </a:endParaRPr>
          </a:p>
          <a:p>
            <a:pPr marL="0" indent="0" algn="just">
              <a:buNone/>
            </a:pPr>
            <a:r>
              <a:rPr lang="en-US" dirty="0">
                <a:latin typeface="Times"/>
                <a:ea typeface="+mn-lt"/>
                <a:cs typeface="+mn-lt"/>
              </a:rPr>
              <a:t>• Recruit better academically qualified undergraduate and graduate students </a:t>
            </a:r>
            <a:endParaRPr lang="en-US">
              <a:latin typeface="Times"/>
              <a:cs typeface="Calibri" panose="020F0502020204030204"/>
            </a:endParaRPr>
          </a:p>
          <a:p>
            <a:pPr marL="0" indent="0" algn="just">
              <a:buNone/>
            </a:pPr>
            <a:r>
              <a:rPr lang="en-US" dirty="0">
                <a:latin typeface="Times"/>
                <a:ea typeface="+mn-lt"/>
                <a:cs typeface="+mn-lt"/>
              </a:rPr>
              <a:t>• Increase external funding and recognition</a:t>
            </a:r>
            <a:endParaRPr lang="en-US" dirty="0">
              <a:latin typeface="Times"/>
              <a:cs typeface="Calibri"/>
            </a:endParaRPr>
          </a:p>
          <a:p>
            <a:pPr algn="just"/>
            <a:endParaRPr lang="en-US" dirty="0">
              <a:latin typeface="Times"/>
              <a:cs typeface="Calibri"/>
            </a:endParaRPr>
          </a:p>
        </p:txBody>
      </p:sp>
    </p:spTree>
    <p:extLst>
      <p:ext uri="{BB962C8B-B14F-4D97-AF65-F5344CB8AC3E}">
        <p14:creationId xmlns:p14="http://schemas.microsoft.com/office/powerpoint/2010/main" val="777546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92F7-86E8-4815-A463-5C8B23B7BB76}"/>
              </a:ext>
            </a:extLst>
          </p:cNvPr>
          <p:cNvSpPr>
            <a:spLocks noGrp="1"/>
          </p:cNvSpPr>
          <p:nvPr>
            <p:ph type="title"/>
          </p:nvPr>
        </p:nvSpPr>
        <p:spPr>
          <a:xfrm>
            <a:off x="1412424" y="412630"/>
            <a:ext cx="10018713" cy="846826"/>
          </a:xfrm>
        </p:spPr>
        <p:txBody>
          <a:bodyPr/>
          <a:lstStyle/>
          <a:p>
            <a:r>
              <a:rPr lang="en-US" dirty="0">
                <a:solidFill>
                  <a:srgbClr val="00B0F0"/>
                </a:solidFill>
                <a:latin typeface="Times New Roman"/>
                <a:cs typeface="Calibri Light"/>
              </a:rPr>
              <a:t>PROBLEM STATEMENT</a:t>
            </a:r>
            <a:endParaRPr lang="en-US">
              <a:solidFill>
                <a:srgbClr val="00B0F0"/>
              </a:solidFill>
              <a:latin typeface="Times New Roman"/>
              <a:cs typeface="Times New Roman"/>
            </a:endParaRPr>
          </a:p>
        </p:txBody>
      </p:sp>
      <p:sp>
        <p:nvSpPr>
          <p:cNvPr id="3" name="Content Placeholder 2">
            <a:extLst>
              <a:ext uri="{FF2B5EF4-FFF2-40B4-BE49-F238E27FC236}">
                <a16:creationId xmlns:a16="http://schemas.microsoft.com/office/drawing/2014/main" id="{DCAF4C07-300E-4D71-A46A-0317BBEC00AD}"/>
              </a:ext>
            </a:extLst>
          </p:cNvPr>
          <p:cNvSpPr>
            <a:spLocks noGrp="1"/>
          </p:cNvSpPr>
          <p:nvPr>
            <p:ph idx="1"/>
          </p:nvPr>
        </p:nvSpPr>
        <p:spPr>
          <a:xfrm>
            <a:off x="838200" y="1825625"/>
            <a:ext cx="10515600" cy="4121301"/>
          </a:xfrm>
        </p:spPr>
        <p:txBody>
          <a:bodyPr vert="horz" lIns="91440" tIns="45720" rIns="91440" bIns="45720" rtlCol="0" anchor="t">
            <a:normAutofit/>
          </a:bodyPr>
          <a:lstStyle/>
          <a:p>
            <a:pPr algn="just"/>
            <a:r>
              <a:rPr lang="en-US" dirty="0">
                <a:latin typeface="Times New Roman"/>
                <a:ea typeface="+mn-lt"/>
                <a:cs typeface="+mn-lt"/>
              </a:rPr>
              <a:t>Identify key drivers of early student attrition</a:t>
            </a:r>
            <a:endParaRPr lang="en-US">
              <a:latin typeface="Times New Roman"/>
              <a:cs typeface="Calibri" panose="020F0502020204030204"/>
            </a:endParaRPr>
          </a:p>
          <a:p>
            <a:pPr algn="just"/>
            <a:r>
              <a:rPr lang="en-US" dirty="0">
                <a:latin typeface="Times New Roman"/>
                <a:ea typeface="+mn-lt"/>
                <a:cs typeface="+mn-lt"/>
              </a:rPr>
              <a:t>Build a predictive model to identify students with higher early attrition risk</a:t>
            </a:r>
            <a:endParaRPr lang="en-US" dirty="0">
              <a:latin typeface="Times New Roman"/>
              <a:cs typeface="Times New Roman"/>
            </a:endParaRPr>
          </a:p>
          <a:p>
            <a:pPr algn="just"/>
            <a:r>
              <a:rPr lang="en-US" dirty="0">
                <a:latin typeface="Times New Roman"/>
                <a:ea typeface="+mn-lt"/>
                <a:cs typeface="+mn-lt"/>
              </a:rPr>
              <a:t>Recommend appropriate interventions based on the analysis</a:t>
            </a:r>
            <a:endParaRPr lang="en-US" dirty="0">
              <a:latin typeface="Times New Roman"/>
              <a:cs typeface="Times New Roman"/>
            </a:endParaRPr>
          </a:p>
          <a:p>
            <a:endParaRPr lang="en-US" dirty="0">
              <a:cs typeface="Calibri"/>
            </a:endParaRPr>
          </a:p>
        </p:txBody>
      </p:sp>
    </p:spTree>
    <p:extLst>
      <p:ext uri="{BB962C8B-B14F-4D97-AF65-F5344CB8AC3E}">
        <p14:creationId xmlns:p14="http://schemas.microsoft.com/office/powerpoint/2010/main" val="409364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DBEF-CBC8-4FB7-B8BD-DB38467553A9}"/>
              </a:ext>
            </a:extLst>
          </p:cNvPr>
          <p:cNvSpPr>
            <a:spLocks noGrp="1"/>
          </p:cNvSpPr>
          <p:nvPr>
            <p:ph type="title"/>
          </p:nvPr>
        </p:nvSpPr>
        <p:spPr>
          <a:xfrm>
            <a:off x="1484311" y="412631"/>
            <a:ext cx="9084185" cy="1249391"/>
          </a:xfrm>
        </p:spPr>
        <p:txBody>
          <a:bodyPr/>
          <a:lstStyle/>
          <a:p>
            <a:r>
              <a:rPr lang="en-US" b="1" dirty="0">
                <a:solidFill>
                  <a:srgbClr val="00B0F0"/>
                </a:solidFill>
                <a:latin typeface="Times New Roman"/>
                <a:ea typeface="+mj-lt"/>
                <a:cs typeface="+mj-lt"/>
              </a:rPr>
              <a:t>Business Questions</a:t>
            </a:r>
            <a:endParaRPr lang="en-US">
              <a:solidFill>
                <a:srgbClr val="00B0F0"/>
              </a:solidFill>
              <a:latin typeface="Times New Roman"/>
              <a:cs typeface="Times New Roman"/>
            </a:endParaRPr>
          </a:p>
          <a:p>
            <a:endParaRPr lang="en-US" dirty="0">
              <a:cs typeface="Calibri Light"/>
            </a:endParaRPr>
          </a:p>
        </p:txBody>
      </p:sp>
      <p:sp>
        <p:nvSpPr>
          <p:cNvPr id="3" name="Content Placeholder 2">
            <a:extLst>
              <a:ext uri="{FF2B5EF4-FFF2-40B4-BE49-F238E27FC236}">
                <a16:creationId xmlns:a16="http://schemas.microsoft.com/office/drawing/2014/main" id="{76C5AB57-5502-441F-A34C-E192A835CEC1}"/>
              </a:ext>
            </a:extLst>
          </p:cNvPr>
          <p:cNvSpPr>
            <a:spLocks noGrp="1"/>
          </p:cNvSpPr>
          <p:nvPr>
            <p:ph idx="1"/>
          </p:nvPr>
        </p:nvSpPr>
        <p:spPr>
          <a:xfrm>
            <a:off x="1484310" y="1976886"/>
            <a:ext cx="10018713" cy="3124201"/>
          </a:xfrm>
        </p:spPr>
        <p:txBody>
          <a:bodyPr vert="horz" lIns="91440" tIns="45720" rIns="91440" bIns="45720" rtlCol="0" anchor="t">
            <a:normAutofit/>
          </a:bodyPr>
          <a:lstStyle/>
          <a:p>
            <a:pPr marL="0" indent="0" algn="just">
              <a:buNone/>
            </a:pPr>
            <a:r>
              <a:rPr lang="en-US" dirty="0">
                <a:latin typeface="Times New Roman"/>
                <a:ea typeface="+mn-lt"/>
                <a:cs typeface="+mn-lt"/>
              </a:rPr>
              <a:t>1. Identify key drivers of early student attrition </a:t>
            </a:r>
            <a:endParaRPr lang="en-US">
              <a:latin typeface="Times New Roman"/>
              <a:cs typeface="Calibri" panose="020F0502020204030204"/>
            </a:endParaRPr>
          </a:p>
          <a:p>
            <a:pPr marL="0" indent="0" algn="just">
              <a:buNone/>
            </a:pPr>
            <a:endParaRPr lang="en-US" dirty="0">
              <a:latin typeface="Times New Roman"/>
              <a:ea typeface="+mn-lt"/>
              <a:cs typeface="+mn-lt"/>
            </a:endParaRPr>
          </a:p>
          <a:p>
            <a:pPr marL="0" indent="0" algn="just">
              <a:buNone/>
            </a:pPr>
            <a:r>
              <a:rPr lang="en-US" dirty="0">
                <a:latin typeface="Times New Roman"/>
                <a:ea typeface="+mn-lt"/>
                <a:cs typeface="+mn-lt"/>
              </a:rPr>
              <a:t>2.Build a predictive model to identify students with higher early attrition risk </a:t>
            </a:r>
            <a:endParaRPr lang="en-US">
              <a:latin typeface="Times New Roman"/>
              <a:cs typeface="Calibri"/>
            </a:endParaRPr>
          </a:p>
          <a:p>
            <a:pPr marL="0" indent="0" algn="just">
              <a:buNone/>
            </a:pPr>
            <a:endParaRPr lang="en-US" dirty="0">
              <a:latin typeface="Times New Roman"/>
              <a:ea typeface="+mn-lt"/>
              <a:cs typeface="+mn-lt"/>
            </a:endParaRPr>
          </a:p>
          <a:p>
            <a:pPr marL="0" indent="0" algn="just">
              <a:buNone/>
            </a:pPr>
            <a:r>
              <a:rPr lang="en-US" dirty="0">
                <a:latin typeface="Times New Roman"/>
                <a:ea typeface="+mn-lt"/>
                <a:cs typeface="+mn-lt"/>
              </a:rPr>
              <a:t>3. Recommend appropriate interventions based on the analysis </a:t>
            </a:r>
            <a:endParaRPr lang="en-US">
              <a:latin typeface="Times New Roman"/>
              <a:cs typeface="Calibri" panose="020F0502020204030204"/>
            </a:endParaRPr>
          </a:p>
          <a:p>
            <a:endParaRPr lang="en-US" dirty="0">
              <a:latin typeface="Times New Roman"/>
              <a:cs typeface="Calibri"/>
            </a:endParaRPr>
          </a:p>
        </p:txBody>
      </p:sp>
    </p:spTree>
    <p:extLst>
      <p:ext uri="{BB962C8B-B14F-4D97-AF65-F5344CB8AC3E}">
        <p14:creationId xmlns:p14="http://schemas.microsoft.com/office/powerpoint/2010/main" val="387022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A868-8D9F-4323-A9C4-D29AA8C77104}"/>
              </a:ext>
            </a:extLst>
          </p:cNvPr>
          <p:cNvSpPr>
            <a:spLocks noGrp="1"/>
          </p:cNvSpPr>
          <p:nvPr>
            <p:ph type="title"/>
          </p:nvPr>
        </p:nvSpPr>
        <p:spPr>
          <a:xfrm>
            <a:off x="838200" y="365125"/>
            <a:ext cx="10515600" cy="865488"/>
          </a:xfrm>
        </p:spPr>
        <p:txBody>
          <a:bodyPr/>
          <a:lstStyle/>
          <a:p>
            <a:r>
              <a:rPr lang="en-US" dirty="0">
                <a:solidFill>
                  <a:srgbClr val="00B0F0"/>
                </a:solidFill>
                <a:latin typeface="Times New Roman"/>
                <a:cs typeface="Calibri Light"/>
              </a:rPr>
              <a:t>ANSWERING BUSINESS QUESTIONS</a:t>
            </a:r>
            <a:endParaRPr lang="en-US">
              <a:solidFill>
                <a:srgbClr val="00B0F0"/>
              </a:solidFill>
              <a:latin typeface="Times New Roman"/>
              <a:cs typeface="Times New Roman"/>
            </a:endParaRPr>
          </a:p>
        </p:txBody>
      </p:sp>
      <p:sp>
        <p:nvSpPr>
          <p:cNvPr id="3" name="Content Placeholder 2">
            <a:extLst>
              <a:ext uri="{FF2B5EF4-FFF2-40B4-BE49-F238E27FC236}">
                <a16:creationId xmlns:a16="http://schemas.microsoft.com/office/drawing/2014/main" id="{24F946D5-CA3D-4F9B-83C6-B54E0EF57069}"/>
              </a:ext>
            </a:extLst>
          </p:cNvPr>
          <p:cNvSpPr>
            <a:spLocks noGrp="1"/>
          </p:cNvSpPr>
          <p:nvPr>
            <p:ph idx="1"/>
          </p:nvPr>
        </p:nvSpPr>
        <p:spPr>
          <a:xfrm>
            <a:off x="838200" y="1408682"/>
            <a:ext cx="10515600" cy="4768281"/>
          </a:xfrm>
        </p:spPr>
        <p:txBody>
          <a:bodyPr vert="horz" lIns="91440" tIns="45720" rIns="91440" bIns="45720" rtlCol="0" anchor="t">
            <a:normAutofit/>
          </a:bodyPr>
          <a:lstStyle/>
          <a:p>
            <a:pPr marL="514350" indent="-514350" algn="just">
              <a:buAutoNum type="arabicPeriod"/>
            </a:pPr>
            <a:r>
              <a:rPr lang="en-US" b="1" dirty="0">
                <a:latin typeface="Times New Roman"/>
                <a:cs typeface="Calibri"/>
              </a:rPr>
              <a:t>Identifying key drivers of early student attrition.</a:t>
            </a:r>
            <a:endParaRPr lang="en-US"/>
          </a:p>
          <a:p>
            <a:pPr marL="0" indent="0" algn="just">
              <a:buNone/>
            </a:pPr>
            <a:r>
              <a:rPr lang="en-US" dirty="0">
                <a:latin typeface="Times New Roman"/>
                <a:cs typeface="Calibri"/>
              </a:rPr>
              <a:t>Ans: In this case study, "Student Applications &amp; Performance.xlsx" dataset was sourced from Clearwater State University Students Attrition &amp; Performance which contains students data for 3400 students with various information about the students.</a:t>
            </a:r>
            <a:endParaRPr lang="en-US">
              <a:latin typeface="Times New Roman"/>
              <a:cs typeface="Calibri"/>
            </a:endParaRPr>
          </a:p>
          <a:p>
            <a:pPr marL="0" indent="0" algn="just">
              <a:buNone/>
            </a:pPr>
            <a:endParaRPr lang="en-US" dirty="0">
              <a:latin typeface="Times New Roman"/>
              <a:cs typeface="Calibri"/>
            </a:endParaRPr>
          </a:p>
          <a:p>
            <a:pPr marL="0" indent="0" algn="just">
              <a:buNone/>
            </a:pPr>
            <a:r>
              <a:rPr lang="en-US" dirty="0">
                <a:latin typeface="Times New Roman"/>
                <a:cs typeface="Calibri"/>
              </a:rPr>
              <a:t>In this data 'RETURN_2ND_YR' variable is the target variable and based on this variable I had performed some data analysis which showed me how other variables are in line with the target variable.</a:t>
            </a:r>
          </a:p>
          <a:p>
            <a:pPr marL="0" indent="0" algn="just">
              <a:buNone/>
            </a:pPr>
            <a:endParaRPr lang="en-US" dirty="0">
              <a:latin typeface="Times New Roman"/>
              <a:cs typeface="Calibri"/>
            </a:endParaRPr>
          </a:p>
          <a:p>
            <a:pPr marL="0" indent="0">
              <a:buNone/>
            </a:pPr>
            <a:endParaRPr lang="en-US" dirty="0">
              <a:latin typeface="Times New Roman"/>
              <a:cs typeface="Calibri"/>
            </a:endParaRPr>
          </a:p>
        </p:txBody>
      </p:sp>
    </p:spTree>
    <p:extLst>
      <p:ext uri="{BB962C8B-B14F-4D97-AF65-F5344CB8AC3E}">
        <p14:creationId xmlns:p14="http://schemas.microsoft.com/office/powerpoint/2010/main" val="152200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8F8C5-3E24-439B-9264-B48BAF446392}"/>
              </a:ext>
            </a:extLst>
          </p:cNvPr>
          <p:cNvSpPr>
            <a:spLocks noGrp="1"/>
          </p:cNvSpPr>
          <p:nvPr>
            <p:ph type="title"/>
          </p:nvPr>
        </p:nvSpPr>
        <p:spPr>
          <a:xfrm>
            <a:off x="838200" y="365125"/>
            <a:ext cx="10515600" cy="376658"/>
          </a:xfrm>
        </p:spPr>
        <p:txBody>
          <a:bodyPr>
            <a:normAutofit fontScale="90000"/>
          </a:bodyPr>
          <a:lstStyle/>
          <a:p>
            <a:r>
              <a:rPr lang="en-US" dirty="0">
                <a:solidFill>
                  <a:srgbClr val="00B0F0"/>
                </a:solidFill>
                <a:latin typeface="Times New Roman"/>
                <a:cs typeface="Calibri Light"/>
              </a:rPr>
              <a:t>Continued.......</a:t>
            </a:r>
            <a:endParaRPr lang="en-US">
              <a:solidFill>
                <a:srgbClr val="00B0F0"/>
              </a:solidFill>
              <a:latin typeface="Times New Roman"/>
              <a:cs typeface="Times New Roman"/>
            </a:endParaRPr>
          </a:p>
        </p:txBody>
      </p:sp>
      <p:sp>
        <p:nvSpPr>
          <p:cNvPr id="3" name="Content Placeholder 2">
            <a:extLst>
              <a:ext uri="{FF2B5EF4-FFF2-40B4-BE49-F238E27FC236}">
                <a16:creationId xmlns:a16="http://schemas.microsoft.com/office/drawing/2014/main" id="{0632D2D7-E641-480E-B1DE-B0FAE566A092}"/>
              </a:ext>
            </a:extLst>
          </p:cNvPr>
          <p:cNvSpPr>
            <a:spLocks noGrp="1"/>
          </p:cNvSpPr>
          <p:nvPr>
            <p:ph idx="1"/>
          </p:nvPr>
        </p:nvSpPr>
        <p:spPr>
          <a:xfrm>
            <a:off x="838200" y="1049248"/>
            <a:ext cx="10515600" cy="5127715"/>
          </a:xfrm>
        </p:spPr>
        <p:txBody>
          <a:bodyPr vert="horz" lIns="91440" tIns="45720" rIns="91440" bIns="45720" rtlCol="0" anchor="t">
            <a:normAutofit/>
          </a:bodyPr>
          <a:lstStyle/>
          <a:p>
            <a:pPr marL="0" indent="0" algn="just">
              <a:buNone/>
            </a:pPr>
            <a:r>
              <a:rPr lang="en-US" dirty="0">
                <a:latin typeface="Times New Roman"/>
                <a:cs typeface="Times New Roman"/>
              </a:rPr>
              <a:t>Some of the attributes which are key drivers of attrition are,</a:t>
            </a:r>
            <a:endParaRPr lang="en-US" dirty="0">
              <a:cs typeface="Calibri" panose="020F0502020204030204"/>
            </a:endParaRPr>
          </a:p>
          <a:p>
            <a:pPr marL="457200" indent="-457200" algn="just"/>
            <a:r>
              <a:rPr lang="en-US" dirty="0">
                <a:latin typeface="Times New Roman"/>
                <a:cs typeface="Times New Roman"/>
              </a:rPr>
              <a:t>Distance from University to student's home. -----'DISTANCE_FROM_HOME'.</a:t>
            </a:r>
          </a:p>
          <a:p>
            <a:pPr marL="457200" indent="-457200" algn="just"/>
            <a:r>
              <a:rPr lang="en-US" dirty="0">
                <a:latin typeface="Times New Roman"/>
                <a:cs typeface="Times New Roman"/>
              </a:rPr>
              <a:t>Course Fees --------'COST_OF_ATTEND'.</a:t>
            </a:r>
          </a:p>
          <a:p>
            <a:pPr marL="457200" indent="-457200" algn="just"/>
            <a:r>
              <a:rPr lang="en-US" dirty="0">
                <a:latin typeface="Times New Roman"/>
                <a:cs typeface="Times New Roman"/>
              </a:rPr>
              <a:t>High school GPA score -----'HIGH_SCHL_GPA'.</a:t>
            </a:r>
          </a:p>
          <a:p>
            <a:pPr marL="457200" indent="-457200" algn="just"/>
            <a:r>
              <a:rPr lang="en-US" dirty="0">
                <a:latin typeface="Times New Roman"/>
                <a:cs typeface="Times New Roman"/>
              </a:rPr>
              <a:t>Students Age and </a:t>
            </a:r>
            <a:r>
              <a:rPr lang="en-US" dirty="0">
                <a:latin typeface="Times New Roman"/>
                <a:ea typeface="+mn-lt"/>
                <a:cs typeface="+mn-lt"/>
              </a:rPr>
              <a:t>Student's score calculated both on Entrance1 &amp; Entrance2 score</a:t>
            </a:r>
            <a:r>
              <a:rPr lang="en-US" dirty="0">
                <a:latin typeface="Times New Roman"/>
                <a:cs typeface="Times New Roman"/>
              </a:rPr>
              <a:t> ------'STDNT_AGE', 'STDNT_ENTRANCE_MARKS_COMBINED'.</a:t>
            </a:r>
          </a:p>
          <a:p>
            <a:pPr marL="457200" indent="-457200" algn="just"/>
            <a:r>
              <a:rPr lang="en-US" dirty="0">
                <a:latin typeface="Times New Roman"/>
                <a:cs typeface="Times New Roman"/>
              </a:rPr>
              <a:t>Both Father and Mother education Status and Students Background.</a:t>
            </a:r>
          </a:p>
          <a:p>
            <a:pPr marL="457200" indent="-457200" algn="just"/>
            <a:r>
              <a:rPr lang="en-US" dirty="0">
                <a:latin typeface="Times New Roman"/>
                <a:cs typeface="Times New Roman"/>
              </a:rPr>
              <a:t>Also students gender. </a:t>
            </a:r>
          </a:p>
          <a:p>
            <a:pPr marL="457200" indent="-457200" algn="just"/>
            <a:r>
              <a:rPr lang="en-US" dirty="0">
                <a:latin typeface="Times New Roman"/>
                <a:cs typeface="Times New Roman"/>
              </a:rPr>
              <a:t>Students living inside state, outside state etc.</a:t>
            </a:r>
          </a:p>
          <a:p>
            <a:endParaRPr lang="en-US" dirty="0">
              <a:latin typeface="Times New Roman"/>
              <a:cs typeface="Times New Roman"/>
            </a:endParaRPr>
          </a:p>
        </p:txBody>
      </p:sp>
    </p:spTree>
    <p:extLst>
      <p:ext uri="{BB962C8B-B14F-4D97-AF65-F5344CB8AC3E}">
        <p14:creationId xmlns:p14="http://schemas.microsoft.com/office/powerpoint/2010/main" val="363771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8782E-FD9E-4EFE-A5FC-AB586A35D7AE}"/>
              </a:ext>
            </a:extLst>
          </p:cNvPr>
          <p:cNvSpPr>
            <a:spLocks noGrp="1"/>
          </p:cNvSpPr>
          <p:nvPr>
            <p:ph type="title"/>
          </p:nvPr>
        </p:nvSpPr>
        <p:spPr>
          <a:xfrm>
            <a:off x="838200" y="365125"/>
            <a:ext cx="10515600" cy="491677"/>
          </a:xfrm>
        </p:spPr>
        <p:txBody>
          <a:bodyPr>
            <a:normAutofit fontScale="90000"/>
          </a:bodyPr>
          <a:lstStyle/>
          <a:p>
            <a:r>
              <a:rPr lang="en-US" dirty="0">
                <a:cs typeface="Calibri Light"/>
              </a:rPr>
              <a:t>Continued...</a:t>
            </a:r>
            <a:endParaRPr lang="en-US" dirty="0"/>
          </a:p>
        </p:txBody>
      </p:sp>
      <p:pic>
        <p:nvPicPr>
          <p:cNvPr id="5" name="Picture 5" descr="A screenshot of a cell phone&#10;&#10;Description automatically generated">
            <a:extLst>
              <a:ext uri="{FF2B5EF4-FFF2-40B4-BE49-F238E27FC236}">
                <a16:creationId xmlns:a16="http://schemas.microsoft.com/office/drawing/2014/main" id="{B32DF6F5-9C52-4A81-8B03-98FED1DA5A9F}"/>
              </a:ext>
            </a:extLst>
          </p:cNvPr>
          <p:cNvPicPr>
            <a:picLocks noGrp="1" noChangeAspect="1"/>
          </p:cNvPicPr>
          <p:nvPr>
            <p:ph sz="half" idx="1"/>
          </p:nvPr>
        </p:nvPicPr>
        <p:blipFill>
          <a:blip r:embed="rId2"/>
          <a:stretch>
            <a:fillRect/>
          </a:stretch>
        </p:blipFill>
        <p:spPr>
          <a:xfrm>
            <a:off x="1422325" y="1251190"/>
            <a:ext cx="4673180" cy="4762499"/>
          </a:xfrm>
        </p:spPr>
      </p:pic>
      <p:graphicFrame>
        <p:nvGraphicFramePr>
          <p:cNvPr id="6" name="Diagram 5">
            <a:extLst>
              <a:ext uri="{FF2B5EF4-FFF2-40B4-BE49-F238E27FC236}">
                <a16:creationId xmlns:a16="http://schemas.microsoft.com/office/drawing/2014/main" id="{3337705F-6705-49C8-A76B-1601423C4DB1}"/>
              </a:ext>
            </a:extLst>
          </p:cNvPr>
          <p:cNvGraphicFramePr/>
          <p:nvPr>
            <p:extLst>
              <p:ext uri="{D42A27DB-BD31-4B8C-83A1-F6EECF244321}">
                <p14:modId xmlns:p14="http://schemas.microsoft.com/office/powerpoint/2010/main" val="563163233"/>
              </p:ext>
            </p:extLst>
          </p:nvPr>
        </p:nvGraphicFramePr>
        <p:xfrm>
          <a:off x="6172200" y="1092380"/>
          <a:ext cx="5181600" cy="4912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975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1CA5-6DF1-4D8C-9358-3CC8917EA82B}"/>
              </a:ext>
            </a:extLst>
          </p:cNvPr>
          <p:cNvSpPr>
            <a:spLocks noGrp="1"/>
          </p:cNvSpPr>
          <p:nvPr>
            <p:ph type="title"/>
          </p:nvPr>
        </p:nvSpPr>
        <p:spPr>
          <a:xfrm>
            <a:off x="838200" y="365125"/>
            <a:ext cx="10515600" cy="563563"/>
          </a:xfrm>
        </p:spPr>
        <p:txBody>
          <a:bodyPr>
            <a:normAutofit/>
          </a:bodyPr>
          <a:lstStyle/>
          <a:p>
            <a:r>
              <a:rPr lang="en-US" sz="3000" dirty="0">
                <a:solidFill>
                  <a:srgbClr val="00B0F0"/>
                </a:solidFill>
                <a:latin typeface="Times New Roman"/>
                <a:cs typeface="Times New Roman"/>
              </a:rPr>
              <a:t>Continued......</a:t>
            </a:r>
          </a:p>
        </p:txBody>
      </p:sp>
      <p:pic>
        <p:nvPicPr>
          <p:cNvPr id="5" name="Picture 5" descr="A screenshot of a cell phone&#10;&#10;Description automatically generated">
            <a:extLst>
              <a:ext uri="{FF2B5EF4-FFF2-40B4-BE49-F238E27FC236}">
                <a16:creationId xmlns:a16="http://schemas.microsoft.com/office/drawing/2014/main" id="{F8EC59A1-4D1C-4244-B4CB-9AF5726E737C}"/>
              </a:ext>
            </a:extLst>
          </p:cNvPr>
          <p:cNvPicPr>
            <a:picLocks noGrp="1" noChangeAspect="1"/>
          </p:cNvPicPr>
          <p:nvPr>
            <p:ph sz="half" idx="1"/>
          </p:nvPr>
        </p:nvPicPr>
        <p:blipFill>
          <a:blip r:embed="rId2"/>
          <a:stretch>
            <a:fillRect/>
          </a:stretch>
        </p:blipFill>
        <p:spPr>
          <a:xfrm>
            <a:off x="1436703" y="1337454"/>
            <a:ext cx="4860085" cy="4676235"/>
          </a:xfrm>
        </p:spPr>
      </p:pic>
      <p:sp>
        <p:nvSpPr>
          <p:cNvPr id="4" name="Content Placeholder 3">
            <a:extLst>
              <a:ext uri="{FF2B5EF4-FFF2-40B4-BE49-F238E27FC236}">
                <a16:creationId xmlns:a16="http://schemas.microsoft.com/office/drawing/2014/main" id="{3653FC61-0E7F-4177-BAA4-376BFB4A3ED9}"/>
              </a:ext>
            </a:extLst>
          </p:cNvPr>
          <p:cNvSpPr>
            <a:spLocks noGrp="1"/>
          </p:cNvSpPr>
          <p:nvPr>
            <p:ph sz="half" idx="2"/>
          </p:nvPr>
        </p:nvSpPr>
        <p:spPr>
          <a:xfrm>
            <a:off x="6172200" y="1264909"/>
            <a:ext cx="5181600" cy="4912054"/>
          </a:xfrm>
        </p:spPr>
        <p:txBody>
          <a:bodyPr vert="horz" lIns="91440" tIns="45720" rIns="91440" bIns="45720" rtlCol="0" anchor="t">
            <a:normAutofit/>
          </a:bodyPr>
          <a:lstStyle/>
          <a:p>
            <a:r>
              <a:rPr lang="en-US" sz="2400" dirty="0">
                <a:latin typeface="Times New Roman"/>
                <a:cs typeface="Times New Roman"/>
              </a:rPr>
              <a:t>The following figure describes count of student's who's state is also same as the university  and returned for  First Sem in the 2nd year education.</a:t>
            </a:r>
          </a:p>
          <a:p>
            <a:endParaRPr lang="en-US" dirty="0">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212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2352-D0E0-4C72-BDE4-6FC6CB1F3D5E}"/>
              </a:ext>
            </a:extLst>
          </p:cNvPr>
          <p:cNvSpPr>
            <a:spLocks noGrp="1"/>
          </p:cNvSpPr>
          <p:nvPr>
            <p:ph type="title"/>
          </p:nvPr>
        </p:nvSpPr>
        <p:spPr>
          <a:xfrm>
            <a:off x="838200" y="365125"/>
            <a:ext cx="10515600" cy="692960"/>
          </a:xfrm>
        </p:spPr>
        <p:txBody>
          <a:bodyPr>
            <a:normAutofit fontScale="90000"/>
          </a:bodyPr>
          <a:lstStyle/>
          <a:p>
            <a:r>
              <a:rPr lang="en-US" dirty="0">
                <a:cs typeface="Calibri Light"/>
              </a:rPr>
              <a:t>Continued.........</a:t>
            </a:r>
            <a:endParaRPr lang="en-US" dirty="0"/>
          </a:p>
        </p:txBody>
      </p:sp>
      <p:pic>
        <p:nvPicPr>
          <p:cNvPr id="5" name="Picture 5" descr="A screenshot of a cell phone&#10;&#10;Description automatically generated">
            <a:extLst>
              <a:ext uri="{FF2B5EF4-FFF2-40B4-BE49-F238E27FC236}">
                <a16:creationId xmlns:a16="http://schemas.microsoft.com/office/drawing/2014/main" id="{2DCA6D0F-C6E7-4BF4-A6CD-3DF880AA6C35}"/>
              </a:ext>
            </a:extLst>
          </p:cNvPr>
          <p:cNvPicPr>
            <a:picLocks noGrp="1" noChangeAspect="1"/>
          </p:cNvPicPr>
          <p:nvPr>
            <p:ph sz="half" idx="1"/>
          </p:nvPr>
        </p:nvPicPr>
        <p:blipFill>
          <a:blip r:embed="rId2"/>
          <a:stretch>
            <a:fillRect/>
          </a:stretch>
        </p:blipFill>
        <p:spPr>
          <a:xfrm>
            <a:off x="574825" y="1447517"/>
            <a:ext cx="5133255" cy="4805630"/>
          </a:xfrm>
        </p:spPr>
      </p:pic>
      <p:graphicFrame>
        <p:nvGraphicFramePr>
          <p:cNvPr id="6" name="Diagram 5">
            <a:extLst>
              <a:ext uri="{FF2B5EF4-FFF2-40B4-BE49-F238E27FC236}">
                <a16:creationId xmlns:a16="http://schemas.microsoft.com/office/drawing/2014/main" id="{C7FC8EF8-4449-4CB7-BB40-7B262EE46F5A}"/>
              </a:ext>
            </a:extLst>
          </p:cNvPr>
          <p:cNvGraphicFramePr/>
          <p:nvPr/>
        </p:nvGraphicFramePr>
        <p:xfrm>
          <a:off x="6172200" y="1379927"/>
          <a:ext cx="5181600" cy="4797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82453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Parallax</vt:lpstr>
      <vt:lpstr>JIGSAW CAPSTONE PROJECT PYTHON</vt:lpstr>
      <vt:lpstr>PROJECT DESCRIPTION</vt:lpstr>
      <vt:lpstr>PROBLEM STATEMENT</vt:lpstr>
      <vt:lpstr>Business Questions </vt:lpstr>
      <vt:lpstr>ANSWERING BUSINESS QUESTIONS</vt:lpstr>
      <vt:lpstr>Continued.......</vt:lpstr>
      <vt:lpstr>Continued...</vt:lpstr>
      <vt:lpstr>Continued......</vt:lpstr>
      <vt:lpstr>Continued.........</vt:lpstr>
      <vt:lpstr>Continue.......</vt:lpstr>
      <vt:lpstr>Continued.......</vt:lpstr>
      <vt:lpstr>Students with higher attrition risk...</vt:lpstr>
      <vt:lpstr>Continued.......</vt:lpstr>
      <vt:lpstr>Other key variables with more attrition risk factor</vt:lpstr>
      <vt:lpstr>Continued......</vt:lpstr>
      <vt:lpstr>Continued...</vt:lpstr>
      <vt:lpstr>Continued......</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1086</cp:revision>
  <dcterms:created xsi:type="dcterms:W3CDTF">2020-06-25T12:39:28Z</dcterms:created>
  <dcterms:modified xsi:type="dcterms:W3CDTF">2020-07-01T09:15:00Z</dcterms:modified>
</cp:coreProperties>
</file>