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01525" y="9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Shape 28"/>
          <p:cNvSpPr txBox="1"/>
          <p:nvPr/>
        </p:nvSpPr>
        <p:spPr>
          <a:xfrm flipH="1" rot="10800000">
            <a:off x="0" y="4463595"/>
            <a:ext cx="9144000" cy="43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0" y="0"/>
            <a:ext cx="8520600" cy="1058400"/>
          </a:xfrm>
          <a:prstGeom prst="rect">
            <a:avLst/>
          </a:prstGeom>
          <a:effectLst>
            <a:outerShdw blurRad="57150" rotWithShape="0" algn="bl" dir="13860000" dist="19050">
              <a:srgbClr val="FF9900">
                <a:alpha val="87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Targeted Marketing Plan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623400" y="4096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</a:rPr>
              <a:t>Harsha Bhatia</a:t>
            </a:r>
            <a:endParaRPr b="1">
              <a:solidFill>
                <a:srgbClr val="F3F3F3"/>
              </a:solidFill>
            </a:endParaRPr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</a:rPr>
              <a:t>Vikram Bhattacharjee</a:t>
            </a:r>
            <a:endParaRPr b="1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01525" y="9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Multivariate Logistic Regression Analysis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4225" y="4451125"/>
            <a:ext cx="9144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73.8% total identification accuracy achieved</a:t>
            </a:r>
            <a:endParaRPr b="1" sz="1800">
              <a:solidFill>
                <a:srgbClr val="0000FF"/>
              </a:solidFill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474050" y="779075"/>
            <a:ext cx="4671300" cy="33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precision    recall  f1-score   support</a:t>
            </a:r>
            <a:br>
              <a:rPr b="1" lang="en"/>
            </a:br>
            <a:br>
              <a:rPr b="1" lang="en"/>
            </a:br>
            <a:r>
              <a:rPr lang="en"/>
              <a:t>          AU       1.00      1.00      1.00     47396</a:t>
            </a:r>
            <a:br>
              <a:rPr lang="en"/>
            </a:br>
            <a:r>
              <a:rPr lang="en"/>
              <a:t>          CA       0.00      0.00      0.00      7393</a:t>
            </a:r>
            <a:br>
              <a:rPr lang="en"/>
            </a:br>
            <a:r>
              <a:rPr lang="en"/>
              <a:t>          DE       0.00      0.00      0.00      1048</a:t>
            </a:r>
            <a:br>
              <a:rPr lang="en"/>
            </a:br>
            <a:r>
              <a:rPr lang="en"/>
              <a:t>          ES       0.00      0.00      0.00      3628</a:t>
            </a:r>
            <a:br>
              <a:rPr lang="en"/>
            </a:br>
            <a:r>
              <a:rPr lang="en"/>
              <a:t>          FR       0.10      1.00      0.18      1981</a:t>
            </a:r>
            <a:br>
              <a:rPr lang="en"/>
            </a:br>
            <a:r>
              <a:rPr lang="en"/>
              <a:t>          GB       0.00      0.00      0.00      1665</a:t>
            </a:r>
            <a:br>
              <a:rPr lang="en"/>
            </a:br>
            <a:r>
              <a:rPr lang="en"/>
              <a:t>          IT        0.00      0.00      0.00      1732</a:t>
            </a:r>
            <a:br>
              <a:rPr lang="en"/>
            </a:br>
            <a:r>
              <a:rPr lang="en"/>
              <a:t>          NL       0.00      0.00      0.00       588</a:t>
            </a:r>
            <a:br>
              <a:rPr lang="en"/>
            </a:br>
            <a:r>
              <a:rPr lang="en"/>
              <a:t>          PT       0.00      0.00      0.00       832</a:t>
            </a:r>
            <a:br>
              <a:rPr lang="en"/>
            </a:br>
            <a:r>
              <a:rPr lang="en"/>
              <a:t>          US       0.00      0.00      0.00       426</a:t>
            </a:r>
            <a:br>
              <a:rPr lang="en"/>
            </a:br>
            <a:r>
              <a:rPr lang="en"/>
              <a:t>         other     0.00      0.00      0.00       156</a:t>
            </a:r>
            <a:br>
              <a:rPr lang="en"/>
            </a:br>
            <a:br>
              <a:rPr lang="en"/>
            </a:br>
            <a:r>
              <a:rPr b="1" lang="en"/>
              <a:t>avg / total       0.71      0.74      0.71     66845</a:t>
            </a:r>
            <a:br>
              <a:rPr b="1" lang="en"/>
            </a:br>
            <a:endParaRPr b="1"/>
          </a:p>
        </p:txBody>
      </p:sp>
      <p:sp>
        <p:nvSpPr>
          <p:cNvPr id="142" name="Shape 142"/>
          <p:cNvSpPr txBox="1"/>
          <p:nvPr/>
        </p:nvSpPr>
        <p:spPr>
          <a:xfrm>
            <a:off x="5342850" y="1209750"/>
            <a:ext cx="3438300" cy="22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AU is identified with highest precision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The model is clearly able to predict all AU and FR bookings correctly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The bookings for AU are predicted to be highest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311700" y="0"/>
            <a:ext cx="8520600" cy="1058400"/>
          </a:xfrm>
          <a:prstGeom prst="rect">
            <a:avLst/>
          </a:prstGeom>
          <a:effectLst>
            <a:outerShdw blurRad="57150" rotWithShape="0" algn="bl" dir="13860000" dist="19050">
              <a:srgbClr val="FF9900">
                <a:alpha val="87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Questions?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01525" y="9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Decline in new user signups?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5286325" y="2011350"/>
            <a:ext cx="2700900" cy="15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Number of new user signups is reducing </a:t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3" name="Shape 63"/>
          <p:cNvSpPr txBox="1"/>
          <p:nvPr/>
        </p:nvSpPr>
        <p:spPr>
          <a:xfrm>
            <a:off x="0" y="4477100"/>
            <a:ext cx="9144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How can we mitigate this?</a:t>
            </a:r>
            <a:endParaRPr b="1" sz="1800">
              <a:solidFill>
                <a:srgbClr val="0000FF"/>
              </a:solidFill>
            </a:endParaRP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36" y="751425"/>
            <a:ext cx="3673013" cy="356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01525" y="9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The Challenge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0" name="Shape 70"/>
          <p:cNvSpPr/>
          <p:nvPr/>
        </p:nvSpPr>
        <p:spPr>
          <a:xfrm>
            <a:off x="5764225" y="1197375"/>
            <a:ext cx="1602000" cy="657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ANALYSIS</a:t>
            </a:r>
            <a:endParaRPr b="1"/>
          </a:p>
        </p:txBody>
      </p:sp>
      <p:sp>
        <p:nvSpPr>
          <p:cNvPr id="71" name="Shape 71"/>
          <p:cNvSpPr/>
          <p:nvPr/>
        </p:nvSpPr>
        <p:spPr>
          <a:xfrm>
            <a:off x="1777775" y="1197375"/>
            <a:ext cx="1602000" cy="657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</a:t>
            </a:r>
            <a:endParaRPr b="1"/>
          </a:p>
        </p:txBody>
      </p:sp>
      <p:sp>
        <p:nvSpPr>
          <p:cNvPr id="72" name="Shape 72"/>
          <p:cNvSpPr txBox="1"/>
          <p:nvPr/>
        </p:nvSpPr>
        <p:spPr>
          <a:xfrm>
            <a:off x="1054325" y="2077650"/>
            <a:ext cx="3048900" cy="21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Sign up Methods </a:t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Booking information </a:t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Individual device choices </a:t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Demographics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5176250" y="2010100"/>
            <a:ext cx="3048900" cy="21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Popular Signup Methods</a:t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Demographic based preferences</a:t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Popular Destinations</a:t>
            </a:r>
            <a:endParaRPr b="1" sz="1800">
              <a:solidFill>
                <a:srgbClr val="0000FF"/>
              </a:solidFill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4225" y="4451125"/>
            <a:ext cx="9144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Provide AirBnB with a targeted marketing plan</a:t>
            </a:r>
            <a:endParaRPr b="1"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01525" y="9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How accurate is my Data?</a:t>
            </a:r>
            <a:endParaRPr>
              <a:solidFill>
                <a:srgbClr val="0000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729300" y="3321850"/>
            <a:ext cx="78639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2% False Reporting</a:t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1325/68171 &gt; 100</a:t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10 &lt; 10</a:t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4225" y="4451125"/>
            <a:ext cx="9144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Enforce account linking or verification to mitigate incorrect data</a:t>
            </a:r>
            <a:endParaRPr b="1" sz="1800">
              <a:solidFill>
                <a:srgbClr val="0000FF"/>
              </a:solidFill>
            </a:endParaRPr>
          </a:p>
        </p:txBody>
      </p:sp>
      <p:grpSp>
        <p:nvGrpSpPr>
          <p:cNvPr id="82" name="Shape 82"/>
          <p:cNvGrpSpPr/>
          <p:nvPr/>
        </p:nvGrpSpPr>
        <p:grpSpPr>
          <a:xfrm>
            <a:off x="433275" y="707375"/>
            <a:ext cx="8277450" cy="2579400"/>
            <a:chOff x="593600" y="707375"/>
            <a:chExt cx="8277450" cy="2579400"/>
          </a:xfrm>
        </p:grpSpPr>
        <p:sp>
          <p:nvSpPr>
            <p:cNvPr id="83" name="Shape 83"/>
            <p:cNvSpPr/>
            <p:nvPr/>
          </p:nvSpPr>
          <p:spPr>
            <a:xfrm>
              <a:off x="609350" y="707375"/>
              <a:ext cx="8261700" cy="2579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4" name="Shape 8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35950" y="707375"/>
              <a:ext cx="3676650" cy="2514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Shape 8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3600" y="707375"/>
              <a:ext cx="3733800" cy="2514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01525" y="9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Holiday preferences based on age</a:t>
            </a:r>
            <a:endParaRPr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4572000" y="1116113"/>
            <a:ext cx="4249800" cy="24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Youngsters prefer Spain and Portugal</a:t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Older customers prefer Great Britain and France</a:t>
            </a:r>
            <a:endParaRPr b="1" sz="1800">
              <a:solidFill>
                <a:srgbClr val="0000FF"/>
              </a:solidFill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4225" y="4451125"/>
            <a:ext cx="9144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Offer deals and preferences for locations based on age to popularize service</a:t>
            </a:r>
            <a:endParaRPr b="1" sz="1800">
              <a:solidFill>
                <a:srgbClr val="0000FF"/>
              </a:solidFill>
            </a:endParaRPr>
          </a:p>
        </p:txBody>
      </p:sp>
      <p:sp>
        <p:nvSpPr>
          <p:cNvPr id="93" name="Shape 93"/>
          <p:cNvSpPr/>
          <p:nvPr/>
        </p:nvSpPr>
        <p:spPr>
          <a:xfrm>
            <a:off x="449025" y="707375"/>
            <a:ext cx="3754500" cy="297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13" y="707363"/>
            <a:ext cx="35718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0" y="707375"/>
            <a:ext cx="9144000" cy="238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101525" y="9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Which platforms to target?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304925" y="3092025"/>
            <a:ext cx="84186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Youngsters prefer Mobile Devices through Baidu, Meetup, Facebook →</a:t>
            </a:r>
            <a:r>
              <a:rPr b="1" lang="en">
                <a:solidFill>
                  <a:srgbClr val="0000FF"/>
                </a:solidFill>
              </a:rPr>
              <a:t> API based and SEO marketing techniques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Old prefer traditional web based browsers → Content based marketing techniques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4225" y="4451125"/>
            <a:ext cx="9144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Promote different destinations on different platforms</a:t>
            </a:r>
            <a:endParaRPr b="1" sz="1800">
              <a:solidFill>
                <a:srgbClr val="0000FF"/>
              </a:solidFill>
            </a:endParaRP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25" y="707375"/>
            <a:ext cx="2584500" cy="22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875" y="771925"/>
            <a:ext cx="3441227" cy="22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1725" y="695725"/>
            <a:ext cx="2894350" cy="21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-54925" y="1355850"/>
            <a:ext cx="211500" cy="1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AGE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01525" y="9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Which are the most popular destinations?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5581275" y="889000"/>
            <a:ext cx="3216900" cy="3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Native Airbnb App is most popular, followed by Facebook for signing up at AirBnB</a:t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France is the most popular and Portugal is the least popular destination</a:t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4225" y="4451125"/>
            <a:ext cx="9144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Promote Portugal on Facebook for shorter stays, Canada and AU for longer stays</a:t>
            </a:r>
            <a:endParaRPr b="1" sz="1800">
              <a:solidFill>
                <a:srgbClr val="0000FF"/>
              </a:solidFill>
            </a:endParaRP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00" y="808637"/>
            <a:ext cx="5046526" cy="352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01525" y="9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What about gender</a:t>
            </a:r>
            <a:r>
              <a:rPr lang="en">
                <a:solidFill>
                  <a:srgbClr val="0000FF"/>
                </a:solidFill>
              </a:rPr>
              <a:t>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5360050" y="898325"/>
            <a:ext cx="27009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Not many customers comfortable stating gender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More women prefer to holiday?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1" name="Shape 121"/>
          <p:cNvSpPr txBox="1"/>
          <p:nvPr/>
        </p:nvSpPr>
        <p:spPr>
          <a:xfrm>
            <a:off x="4225" y="4451125"/>
            <a:ext cx="9144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Verify hosts and listings and make them appear more secure</a:t>
            </a:r>
            <a:endParaRPr b="1" sz="1800">
              <a:solidFill>
                <a:srgbClr val="0000FF"/>
              </a:solidFill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25" y="760300"/>
            <a:ext cx="2983124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4110175" y="404000"/>
            <a:ext cx="4700100" cy="330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7550" y="341262"/>
            <a:ext cx="4632574" cy="3368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54225" y="3246659"/>
            <a:ext cx="36858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No. of bookings is directly proportional to the number of women travellers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4051700" y="1622600"/>
            <a:ext cx="211500" cy="1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GENDER</a:t>
            </a:r>
            <a:endParaRPr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01525" y="9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Which features are more important?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5360050" y="857125"/>
            <a:ext cx="3438300" cy="22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Perform Word2Vec: Convert language features to numerical representation</a:t>
            </a:r>
            <a:endParaRPr b="1" sz="1800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Perform PCA: </a:t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age</a:t>
            </a:r>
            <a:br>
              <a:rPr b="1" lang="en" sz="1800">
                <a:solidFill>
                  <a:srgbClr val="0000FF"/>
                </a:solidFill>
              </a:rPr>
            </a:br>
            <a:r>
              <a:rPr b="1" lang="en" sz="1800">
                <a:solidFill>
                  <a:srgbClr val="0000FF"/>
                </a:solidFill>
              </a:rPr>
              <a:t>date_day</a:t>
            </a:r>
            <a:br>
              <a:rPr b="1" lang="en" sz="1800">
                <a:solidFill>
                  <a:srgbClr val="0000FF"/>
                </a:solidFill>
              </a:rPr>
            </a:br>
            <a:r>
              <a:rPr b="1" lang="en" sz="1800">
                <a:solidFill>
                  <a:srgbClr val="0000FF"/>
                </a:solidFill>
              </a:rPr>
              <a:t>Timestamp_day</a:t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first_affiliate_tracked_omg</a:t>
            </a:r>
            <a:br>
              <a:rPr b="1" lang="en" sz="1800">
                <a:solidFill>
                  <a:srgbClr val="0000FF"/>
                </a:solidFill>
              </a:rPr>
            </a:br>
            <a:r>
              <a:rPr b="1" lang="en" sz="1800">
                <a:solidFill>
                  <a:srgbClr val="0000FF"/>
                </a:solidFill>
              </a:rPr>
              <a:t>affiliate_provider_google</a:t>
            </a:r>
            <a:br>
              <a:rPr b="1" lang="en" sz="1800">
                <a:solidFill>
                  <a:schemeClr val="lt1"/>
                </a:solidFill>
              </a:rPr>
            </a:br>
            <a:endParaRPr b="1"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3" name="Shape 133"/>
          <p:cNvSpPr txBox="1"/>
          <p:nvPr/>
        </p:nvSpPr>
        <p:spPr>
          <a:xfrm>
            <a:off x="4225" y="4451125"/>
            <a:ext cx="9144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Utilized PCA to identify important features</a:t>
            </a:r>
            <a:endParaRPr b="1" sz="1800">
              <a:solidFill>
                <a:srgbClr val="0000FF"/>
              </a:solidFill>
            </a:endParaRP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42" y="786700"/>
            <a:ext cx="4814734" cy="34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