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3542E-D08D-4FCA-BBA5-27E49E2C05A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34AD-5652-43A4-B507-B7FCC437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9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84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34AD-5652-43A4-B507-B7FCC43730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3800" y="654808"/>
            <a:ext cx="793639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1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1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1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60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6071" y="2207789"/>
            <a:ext cx="2911856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1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146" y="1380586"/>
            <a:ext cx="7825707" cy="216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08796" y="1657255"/>
            <a:ext cx="8526409" cy="171879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0"/>
            <a:r>
              <a:rPr lang="en-US" sz="4800" i="0" dirty="0">
                <a:latin typeface="Montserrat"/>
                <a:ea typeface="Montserrat"/>
                <a:cs typeface="Montserrat"/>
                <a:sym typeface="Montserrat"/>
              </a:rPr>
              <a:t>CAPSTONE PROJECT - 4</a:t>
            </a:r>
            <a:br>
              <a:rPr lang="en-US" sz="4800" i="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i="0" spc="-203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  </a:t>
            </a:r>
            <a:r>
              <a:rPr lang="en-US" sz="3200" i="0" spc="-203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Netflix Movies &amp; TV Shows Clustering</a:t>
            </a:r>
            <a:br>
              <a:rPr lang="en-US" sz="3600" i="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br>
              <a:rPr lang="en-US" sz="3600" i="0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br>
              <a:rPr lang="en-US" sz="1600" i="0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endParaRPr lang="en-US" sz="1600" i="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6CA30-8650-2FC1-3055-3BEAF31CAAFB}"/>
              </a:ext>
            </a:extLst>
          </p:cNvPr>
          <p:cNvSpPr txBox="1"/>
          <p:nvPr/>
        </p:nvSpPr>
        <p:spPr>
          <a:xfrm>
            <a:off x="4343400" y="2328115"/>
            <a:ext cx="2743200" cy="400110"/>
          </a:xfrm>
          <a:prstGeom prst="rect">
            <a:avLst/>
          </a:prstGeom>
          <a:noFill/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COHORT - OSLO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C35C2B-21DA-FE8E-0B06-2E41B43B3FEC}"/>
              </a:ext>
            </a:extLst>
          </p:cNvPr>
          <p:cNvSpPr txBox="1"/>
          <p:nvPr/>
        </p:nvSpPr>
        <p:spPr>
          <a:xfrm>
            <a:off x="800100" y="2971800"/>
            <a:ext cx="3048000" cy="15542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56">
              <a:spcBef>
                <a:spcPts val="100"/>
              </a:spcBef>
            </a:pPr>
            <a:r>
              <a:rPr lang="en-IN" sz="1600" b="1" spc="-95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TEAM MEMBER:</a:t>
            </a:r>
          </a:p>
          <a:p>
            <a:pPr marL="12700" marR="5080" indent="267956">
              <a:spcBef>
                <a:spcPts val="100"/>
              </a:spcBef>
            </a:pPr>
            <a:r>
              <a:rPr lang="en-IN" sz="1600" b="1" spc="-95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ANUP A. JAMBULKAR</a:t>
            </a:r>
            <a:endParaRPr lang="en-IN" sz="1600" b="1" spc="-17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  <a:p>
            <a:pPr marL="12700" marR="5080" indent="267956">
              <a:spcBef>
                <a:spcPts val="100"/>
              </a:spcBef>
            </a:pPr>
            <a:r>
              <a:rPr lang="en-IN" sz="1600" b="1" spc="-17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VIBHU SHARMA</a:t>
            </a:r>
          </a:p>
          <a:p>
            <a:pPr marL="12700" marR="5080" indent="267956">
              <a:spcBef>
                <a:spcPts val="100"/>
              </a:spcBef>
            </a:pPr>
            <a:r>
              <a:rPr lang="en-IN" sz="1600" b="1" spc="-17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GAURAV </a:t>
            </a:r>
            <a:r>
              <a:rPr lang="en-IN" sz="1600" b="1" spc="-17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cs typeface="Verdana"/>
              </a:rPr>
              <a:t>MALAKAR</a:t>
            </a:r>
          </a:p>
          <a:p>
            <a:pPr marL="12700" marR="5080" indent="267956">
              <a:spcBef>
                <a:spcPts val="100"/>
              </a:spcBef>
            </a:pPr>
            <a:r>
              <a:rPr lang="en-IN" sz="1600" b="1" spc="-17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ANKIT WALDE</a:t>
            </a:r>
          </a:p>
          <a:p>
            <a:pPr marL="12700" marR="5080" indent="267956">
              <a:spcBef>
                <a:spcPts val="100"/>
              </a:spcBef>
            </a:pPr>
            <a:r>
              <a:rPr lang="en-IN" sz="1600" b="1" spc="-17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ANIL BHATT</a:t>
            </a:r>
            <a:endParaRPr sz="1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736" y="662024"/>
            <a:ext cx="3936365" cy="3300729"/>
            <a:chOff x="2709736" y="662024"/>
            <a:chExt cx="3936365" cy="33007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736" y="1149900"/>
              <a:ext cx="3936367" cy="281237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4983" y="662024"/>
              <a:ext cx="2334041" cy="4925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73418" y="4258762"/>
            <a:ext cx="6111875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125" dirty="0">
                <a:solidFill>
                  <a:srgbClr val="212121"/>
                </a:solidFill>
                <a:latin typeface="Cambria"/>
                <a:cs typeface="Cambria"/>
              </a:rPr>
              <a:t>82%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content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available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was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released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between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212121"/>
                </a:solidFill>
                <a:latin typeface="Cambria"/>
                <a:cs typeface="Cambria"/>
              </a:rPr>
              <a:t>2010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2021.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Cambria"/>
              <a:cs typeface="Cambria"/>
            </a:endParaRPr>
          </a:p>
          <a:p>
            <a:pPr marL="348615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55" dirty="0">
                <a:solidFill>
                  <a:srgbClr val="212121"/>
                </a:solidFill>
                <a:latin typeface="Cambria"/>
                <a:cs typeface="Cambria"/>
              </a:rPr>
              <a:t>17.28%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content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available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was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released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before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212121"/>
                </a:solidFill>
                <a:latin typeface="Cambria"/>
                <a:cs typeface="Cambria"/>
              </a:rPr>
              <a:t>2010.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150" y="378814"/>
            <a:ext cx="1837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u="heavy" spc="1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Release_year: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6743" y="3976859"/>
            <a:ext cx="771144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Six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actors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top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ten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list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with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Cambria"/>
                <a:cs typeface="Cambria"/>
              </a:rPr>
              <a:t>most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numbers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tv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shows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movies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Cambria"/>
                <a:cs typeface="Cambria"/>
              </a:rPr>
              <a:t>are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Cambria"/>
                <a:cs typeface="Cambria"/>
              </a:rPr>
              <a:t>from </a:t>
            </a:r>
            <a:r>
              <a:rPr sz="1400" spc="-29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India.</a:t>
            </a:r>
            <a:endParaRPr sz="1400">
              <a:latin typeface="Cambria"/>
              <a:cs typeface="Cambria"/>
            </a:endParaRPr>
          </a:p>
          <a:p>
            <a:pPr marL="348615" indent="-321310">
              <a:lnSpc>
                <a:spcPct val="100000"/>
              </a:lnSpc>
              <a:spcBef>
                <a:spcPts val="250"/>
              </a:spcBef>
              <a:buSzPct val="85714"/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With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Cambria"/>
                <a:cs typeface="Cambria"/>
              </a:rPr>
              <a:t>Anupam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Kher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at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top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with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212121"/>
                </a:solidFill>
                <a:latin typeface="Cambria"/>
                <a:cs typeface="Cambria"/>
              </a:rPr>
              <a:t>38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tv</a:t>
            </a:r>
            <a:r>
              <a:rPr sz="1400" spc="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shows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movies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total.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475" y="252440"/>
            <a:ext cx="658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u="heavy" spc="1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Cast: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88F9DF-466D-D1E1-E688-A5AF4E2E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403520"/>
            <a:ext cx="5734050" cy="356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6425" y="506205"/>
            <a:ext cx="113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u="heavy" spc="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Duration: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217" y="3858295"/>
            <a:ext cx="7695565" cy="5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347980" algn="l"/>
                <a:tab pos="349250" algn="l"/>
              </a:tabLst>
            </a:pPr>
            <a:endParaRPr sz="1400" dirty="0">
              <a:latin typeface="Cambria"/>
              <a:cs typeface="Cambria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135" dirty="0">
                <a:solidFill>
                  <a:srgbClr val="212121"/>
                </a:solidFill>
                <a:latin typeface="Cambria"/>
                <a:cs typeface="Cambria"/>
              </a:rPr>
              <a:t>Most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movies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last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for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Cambria"/>
                <a:cs typeface="Cambria"/>
              </a:rPr>
              <a:t>90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to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Cambria"/>
                <a:cs typeface="Cambria"/>
              </a:rPr>
              <a:t>120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minutes.</a:t>
            </a:r>
            <a:endParaRPr sz="1400" dirty="0">
              <a:latin typeface="Cambria"/>
              <a:cs typeface="Cambri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90300B-0988-12E2-2378-4A4E7332B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05925"/>
            <a:ext cx="4992612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049" y="474155"/>
            <a:ext cx="986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u="heavy" spc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Ratings: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718" y="3496659"/>
            <a:ext cx="8150225" cy="12522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195" dirty="0">
                <a:solidFill>
                  <a:srgbClr val="212121"/>
                </a:solidFill>
                <a:latin typeface="Cambria"/>
                <a:cs typeface="Cambria"/>
              </a:rPr>
              <a:t>TV-MA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tops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charts,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indicating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that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mature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content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is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more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popular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Cambria"/>
                <a:cs typeface="Cambria"/>
              </a:rPr>
              <a:t>on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Cambria"/>
                <a:cs typeface="Cambria"/>
              </a:rPr>
              <a:t>Netﬂix.</a:t>
            </a:r>
            <a:endParaRPr sz="1400">
              <a:latin typeface="Cambria"/>
              <a:cs typeface="Cambria"/>
            </a:endParaRPr>
          </a:p>
          <a:p>
            <a:pPr marL="348615" marR="100965" indent="-336550">
              <a:lnSpc>
                <a:spcPct val="114999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This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popularity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is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followed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by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TV-14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85" dirty="0">
                <a:solidFill>
                  <a:srgbClr val="212121"/>
                </a:solidFill>
                <a:latin typeface="Cambria"/>
                <a:cs typeface="Cambria"/>
              </a:rPr>
              <a:t>TV-PG,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which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Cambria"/>
                <a:cs typeface="Cambria"/>
              </a:rPr>
              <a:t>are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Shows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focused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Cambria"/>
                <a:cs typeface="Cambria"/>
              </a:rPr>
              <a:t>on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Teens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and </a:t>
            </a:r>
            <a:r>
              <a:rPr sz="1400" spc="-2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Cambria"/>
                <a:cs typeface="Cambria"/>
              </a:rPr>
              <a:t>Older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kids.</a:t>
            </a:r>
            <a:endParaRPr sz="1400">
              <a:latin typeface="Cambria"/>
              <a:cs typeface="Cambria"/>
            </a:endParaRPr>
          </a:p>
          <a:p>
            <a:pPr marL="348615" marR="5080" indent="-336550">
              <a:lnSpc>
                <a:spcPct val="114999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80" dirty="0">
                <a:solidFill>
                  <a:srgbClr val="212121"/>
                </a:solidFill>
                <a:latin typeface="Cambria"/>
                <a:cs typeface="Cambria"/>
              </a:rPr>
              <a:t>Very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few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titles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with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a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rating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NC-17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exist.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It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can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Cambria"/>
                <a:cs typeface="Cambria"/>
              </a:rPr>
              <a:t>be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understood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since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this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type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content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is </a:t>
            </a:r>
            <a:r>
              <a:rPr sz="1400" spc="-2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purely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for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audience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above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Cambria"/>
                <a:cs typeface="Cambria"/>
              </a:rPr>
              <a:t>17.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ABC0EF8-9A20-5BD3-6FC9-6360D8EC4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61" y="264758"/>
            <a:ext cx="5291137" cy="322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724" y="477883"/>
            <a:ext cx="3075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95" dirty="0">
                <a:latin typeface="Cambria"/>
                <a:cs typeface="Cambria"/>
              </a:rPr>
              <a:t>Data</a:t>
            </a:r>
            <a:r>
              <a:rPr sz="2400" i="0" spc="-35" dirty="0">
                <a:latin typeface="Cambria"/>
                <a:cs typeface="Cambria"/>
              </a:rPr>
              <a:t> </a:t>
            </a:r>
            <a:r>
              <a:rPr sz="2400" i="0" spc="110" dirty="0">
                <a:latin typeface="Cambria"/>
                <a:cs typeface="Cambria"/>
              </a:rPr>
              <a:t>Preprocessing.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7176" name="Picture 8" descr="Text Preprocessing in Python using spaCy library">
            <a:extLst>
              <a:ext uri="{FF2B5EF4-FFF2-40B4-BE49-F238E27FC236}">
                <a16:creationId xmlns:a16="http://schemas.microsoft.com/office/drawing/2014/main" id="{4E4C37DC-57D1-AED1-A8DA-28BE08E4C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81150"/>
            <a:ext cx="6429375" cy="23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425" y="401683"/>
            <a:ext cx="276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114" dirty="0">
                <a:latin typeface="Cambria"/>
                <a:cs typeface="Cambria"/>
              </a:rPr>
              <a:t>Creating</a:t>
            </a:r>
            <a:r>
              <a:rPr sz="2400" i="0" spc="20" dirty="0">
                <a:latin typeface="Cambria"/>
                <a:cs typeface="Cambria"/>
              </a:rPr>
              <a:t> </a:t>
            </a:r>
            <a:r>
              <a:rPr sz="2400" i="0" spc="105" dirty="0">
                <a:latin typeface="Cambria"/>
                <a:cs typeface="Cambria"/>
              </a:rPr>
              <a:t>Clusters: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425" y="958831"/>
            <a:ext cx="7931784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1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What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800" u="heavy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is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800" u="heavy" spc="1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clustering?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ambria"/>
              <a:cs typeface="Cambria"/>
            </a:endParaRPr>
          </a:p>
          <a:p>
            <a:pPr marL="12700" marR="2682240">
              <a:lnSpc>
                <a:spcPct val="100000"/>
              </a:lnSpc>
            </a:pPr>
            <a:r>
              <a:rPr sz="1400" b="1" spc="70" dirty="0">
                <a:solidFill>
                  <a:srgbClr val="273138"/>
                </a:solidFill>
                <a:latin typeface="Cambria"/>
                <a:cs typeface="Cambria"/>
              </a:rPr>
              <a:t>Clustering </a:t>
            </a:r>
            <a:r>
              <a:rPr sz="1400" spc="90" dirty="0">
                <a:solidFill>
                  <a:srgbClr val="273138"/>
                </a:solidFill>
                <a:latin typeface="Cambria"/>
                <a:cs typeface="Cambria"/>
              </a:rPr>
              <a:t>is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the </a:t>
            </a:r>
            <a:r>
              <a:rPr sz="1400" spc="100" dirty="0">
                <a:solidFill>
                  <a:srgbClr val="273138"/>
                </a:solidFill>
                <a:latin typeface="Cambria"/>
                <a:cs typeface="Cambria"/>
              </a:rPr>
              <a:t>task </a:t>
            </a:r>
            <a:r>
              <a:rPr sz="1400" spc="120" dirty="0">
                <a:solidFill>
                  <a:srgbClr val="273138"/>
                </a:solidFill>
                <a:latin typeface="Cambria"/>
                <a:cs typeface="Cambria"/>
              </a:rPr>
              <a:t>of </a:t>
            </a:r>
            <a:r>
              <a:rPr sz="1400" spc="100" dirty="0">
                <a:solidFill>
                  <a:srgbClr val="273138"/>
                </a:solidFill>
                <a:latin typeface="Cambria"/>
                <a:cs typeface="Cambria"/>
              </a:rPr>
              <a:t>dividing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the </a:t>
            </a:r>
            <a:r>
              <a:rPr sz="1400" spc="95" dirty="0">
                <a:solidFill>
                  <a:srgbClr val="273138"/>
                </a:solidFill>
                <a:latin typeface="Cambria"/>
                <a:cs typeface="Cambria"/>
              </a:rPr>
              <a:t>data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points into </a:t>
            </a:r>
            <a:r>
              <a:rPr sz="1400" spc="100" dirty="0">
                <a:solidFill>
                  <a:srgbClr val="273138"/>
                </a:solidFill>
                <a:latin typeface="Cambria"/>
                <a:cs typeface="Cambria"/>
              </a:rPr>
              <a:t>a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73138"/>
                </a:solidFill>
                <a:latin typeface="Cambria"/>
                <a:cs typeface="Cambria"/>
              </a:rPr>
              <a:t>number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73138"/>
                </a:solidFill>
                <a:latin typeface="Cambria"/>
                <a:cs typeface="Cambria"/>
              </a:rPr>
              <a:t>of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groups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73138"/>
                </a:solidFill>
                <a:latin typeface="Cambria"/>
                <a:cs typeface="Cambria"/>
              </a:rPr>
              <a:t>such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73138"/>
                </a:solidFill>
                <a:latin typeface="Cambria"/>
                <a:cs typeface="Cambria"/>
              </a:rPr>
              <a:t>that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73138"/>
                </a:solidFill>
                <a:latin typeface="Cambria"/>
                <a:cs typeface="Cambria"/>
              </a:rPr>
              <a:t>data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points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73138"/>
                </a:solidFill>
                <a:latin typeface="Cambria"/>
                <a:cs typeface="Cambria"/>
              </a:rPr>
              <a:t>in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273138"/>
                </a:solidFill>
                <a:latin typeface="Cambria"/>
                <a:cs typeface="Cambria"/>
              </a:rPr>
              <a:t>same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groups </a:t>
            </a:r>
            <a:r>
              <a:rPr sz="1400" spc="11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273138"/>
                </a:solidFill>
                <a:latin typeface="Cambria"/>
                <a:cs typeface="Cambria"/>
              </a:rPr>
              <a:t>are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73138"/>
                </a:solidFill>
                <a:latin typeface="Cambria"/>
                <a:cs typeface="Cambria"/>
              </a:rPr>
              <a:t>more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similar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73138"/>
                </a:solidFill>
                <a:latin typeface="Cambria"/>
                <a:cs typeface="Cambria"/>
              </a:rPr>
              <a:t>to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73138"/>
                </a:solidFill>
                <a:latin typeface="Cambria"/>
                <a:cs typeface="Cambria"/>
              </a:rPr>
              <a:t>other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73138"/>
                </a:solidFill>
                <a:latin typeface="Cambria"/>
                <a:cs typeface="Cambria"/>
              </a:rPr>
              <a:t>data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points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73138"/>
                </a:solidFill>
                <a:latin typeface="Cambria"/>
                <a:cs typeface="Cambria"/>
              </a:rPr>
              <a:t>in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273138"/>
                </a:solidFill>
                <a:latin typeface="Cambria"/>
                <a:cs typeface="Cambria"/>
              </a:rPr>
              <a:t>same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group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73138"/>
                </a:solidFill>
                <a:latin typeface="Cambria"/>
                <a:cs typeface="Cambria"/>
              </a:rPr>
              <a:t>and </a:t>
            </a:r>
            <a:r>
              <a:rPr sz="1400" spc="-29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73138"/>
                </a:solidFill>
                <a:latin typeface="Cambria"/>
                <a:cs typeface="Cambria"/>
              </a:rPr>
              <a:t>dissimilar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73138"/>
                </a:solidFill>
                <a:latin typeface="Cambria"/>
                <a:cs typeface="Cambria"/>
              </a:rPr>
              <a:t>to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73138"/>
                </a:solidFill>
                <a:latin typeface="Cambria"/>
                <a:cs typeface="Cambria"/>
              </a:rPr>
              <a:t>data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points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73138"/>
                </a:solidFill>
                <a:latin typeface="Cambria"/>
                <a:cs typeface="Cambria"/>
              </a:rPr>
              <a:t>in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73138"/>
                </a:solidFill>
                <a:latin typeface="Cambria"/>
                <a:cs typeface="Cambria"/>
              </a:rPr>
              <a:t>other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73138"/>
                </a:solidFill>
                <a:latin typeface="Cambria"/>
                <a:cs typeface="Cambria"/>
              </a:rPr>
              <a:t>groups.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73138"/>
                </a:solidFill>
                <a:latin typeface="Cambria"/>
                <a:cs typeface="Cambria"/>
              </a:rPr>
              <a:t>It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73138"/>
                </a:solidFill>
                <a:latin typeface="Cambria"/>
                <a:cs typeface="Cambria"/>
              </a:rPr>
              <a:t>is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73138"/>
                </a:solidFill>
                <a:latin typeface="Cambria"/>
                <a:cs typeface="Cambria"/>
              </a:rPr>
              <a:t>basically</a:t>
            </a:r>
            <a:r>
              <a:rPr sz="1400" spc="2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73138"/>
                </a:solidFill>
                <a:latin typeface="Cambria"/>
                <a:cs typeface="Cambria"/>
              </a:rPr>
              <a:t>a </a:t>
            </a:r>
            <a:r>
              <a:rPr sz="1400" spc="-29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73138"/>
                </a:solidFill>
                <a:latin typeface="Cambria"/>
                <a:cs typeface="Cambria"/>
              </a:rPr>
              <a:t>collection </a:t>
            </a:r>
            <a:r>
              <a:rPr sz="1400" spc="120" dirty="0">
                <a:solidFill>
                  <a:srgbClr val="273138"/>
                </a:solidFill>
                <a:latin typeface="Cambria"/>
                <a:cs typeface="Cambria"/>
              </a:rPr>
              <a:t>of </a:t>
            </a:r>
            <a:r>
              <a:rPr sz="1400" spc="90" dirty="0">
                <a:solidFill>
                  <a:srgbClr val="273138"/>
                </a:solidFill>
                <a:latin typeface="Cambria"/>
                <a:cs typeface="Cambria"/>
              </a:rPr>
              <a:t>objects </a:t>
            </a:r>
            <a:r>
              <a:rPr sz="1400" spc="125" dirty="0">
                <a:solidFill>
                  <a:srgbClr val="273138"/>
                </a:solidFill>
                <a:latin typeface="Cambria"/>
                <a:cs typeface="Cambria"/>
              </a:rPr>
              <a:t>on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the </a:t>
            </a:r>
            <a:r>
              <a:rPr sz="1400" spc="90" dirty="0">
                <a:solidFill>
                  <a:srgbClr val="273138"/>
                </a:solidFill>
                <a:latin typeface="Cambria"/>
                <a:cs typeface="Cambria"/>
              </a:rPr>
              <a:t>basis </a:t>
            </a:r>
            <a:r>
              <a:rPr sz="1400" spc="120" dirty="0">
                <a:solidFill>
                  <a:srgbClr val="273138"/>
                </a:solidFill>
                <a:latin typeface="Cambria"/>
                <a:cs typeface="Cambria"/>
              </a:rPr>
              <a:t>of </a:t>
            </a:r>
            <a:r>
              <a:rPr sz="1400" spc="100" dirty="0">
                <a:solidFill>
                  <a:srgbClr val="273138"/>
                </a:solidFill>
                <a:latin typeface="Cambria"/>
                <a:cs typeface="Cambria"/>
              </a:rPr>
              <a:t>similarity </a:t>
            </a:r>
            <a:r>
              <a:rPr sz="1400" spc="110" dirty="0">
                <a:solidFill>
                  <a:srgbClr val="273138"/>
                </a:solidFill>
                <a:latin typeface="Cambria"/>
                <a:cs typeface="Cambria"/>
              </a:rPr>
              <a:t>and </a:t>
            </a:r>
            <a:r>
              <a:rPr sz="1400" spc="114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73138"/>
                </a:solidFill>
                <a:latin typeface="Cambria"/>
                <a:cs typeface="Cambria"/>
              </a:rPr>
              <a:t>dissimilarity</a:t>
            </a:r>
            <a:r>
              <a:rPr sz="1400" spc="15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73138"/>
                </a:solidFill>
                <a:latin typeface="Cambria"/>
                <a:cs typeface="Cambria"/>
              </a:rPr>
              <a:t>between</a:t>
            </a:r>
            <a:r>
              <a:rPr sz="1400" spc="20" dirty="0">
                <a:solidFill>
                  <a:srgbClr val="273138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273138"/>
                </a:solidFill>
                <a:latin typeface="Cambria"/>
                <a:cs typeface="Cambria"/>
              </a:rPr>
              <a:t>them.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600" u="heavy" spc="1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How</a:t>
            </a:r>
            <a:r>
              <a:rPr sz="1600" u="heavy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u="heavy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to</a:t>
            </a:r>
            <a:r>
              <a:rPr sz="1600" u="heavy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u="heavy" spc="1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cluster</a:t>
            </a:r>
            <a:r>
              <a:rPr sz="1600" u="heavy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u="heavy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similar</a:t>
            </a:r>
            <a:r>
              <a:rPr sz="1600" u="heavy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u="heavy" spc="1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data?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spc="120" dirty="0">
                <a:solidFill>
                  <a:srgbClr val="273138"/>
                </a:solidFill>
                <a:latin typeface="Cambria"/>
                <a:cs typeface="Cambria"/>
              </a:rPr>
              <a:t>To </a:t>
            </a:r>
            <a:r>
              <a:rPr sz="1400" spc="85" dirty="0">
                <a:solidFill>
                  <a:srgbClr val="273138"/>
                </a:solidFill>
                <a:latin typeface="Cambria"/>
                <a:cs typeface="Cambria"/>
              </a:rPr>
              <a:t>create </a:t>
            </a:r>
            <a:r>
              <a:rPr sz="1400" spc="90" dirty="0">
                <a:solidFill>
                  <a:srgbClr val="273138"/>
                </a:solidFill>
                <a:latin typeface="Cambria"/>
                <a:cs typeface="Cambria"/>
              </a:rPr>
              <a:t>clusters </a:t>
            </a:r>
            <a:r>
              <a:rPr sz="1400" spc="80" dirty="0">
                <a:solidFill>
                  <a:srgbClr val="273138"/>
                </a:solidFill>
                <a:latin typeface="Cambria"/>
                <a:cs typeface="Cambria"/>
              </a:rPr>
              <a:t>we </a:t>
            </a:r>
            <a:r>
              <a:rPr sz="1400" spc="85" dirty="0">
                <a:solidFill>
                  <a:srgbClr val="273138"/>
                </a:solidFill>
                <a:latin typeface="Cambria"/>
                <a:cs typeface="Cambria"/>
              </a:rPr>
              <a:t>will </a:t>
            </a:r>
            <a:r>
              <a:rPr sz="1400" spc="95" dirty="0">
                <a:solidFill>
                  <a:srgbClr val="273138"/>
                </a:solidFill>
                <a:latin typeface="Cambria"/>
                <a:cs typeface="Cambria"/>
              </a:rPr>
              <a:t>use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the </a:t>
            </a:r>
            <a:r>
              <a:rPr sz="1400" spc="175" dirty="0">
                <a:solidFill>
                  <a:srgbClr val="273138"/>
                </a:solidFill>
                <a:latin typeface="Cambria"/>
                <a:cs typeface="Cambria"/>
              </a:rPr>
              <a:t>K-Means </a:t>
            </a:r>
            <a:r>
              <a:rPr sz="1400" spc="105" dirty="0">
                <a:solidFill>
                  <a:srgbClr val="273138"/>
                </a:solidFill>
                <a:latin typeface="Cambria"/>
                <a:cs typeface="Cambria"/>
              </a:rPr>
              <a:t>Clustering; </a:t>
            </a:r>
            <a:r>
              <a:rPr sz="1400" spc="110" dirty="0">
                <a:solidFill>
                  <a:srgbClr val="333333"/>
                </a:solidFill>
                <a:latin typeface="Cambria"/>
                <a:cs typeface="Cambria"/>
              </a:rPr>
              <a:t>which </a:t>
            </a:r>
            <a:r>
              <a:rPr sz="1400" spc="90" dirty="0">
                <a:solidFill>
                  <a:srgbClr val="333333"/>
                </a:solidFill>
                <a:latin typeface="Cambria"/>
                <a:cs typeface="Cambria"/>
              </a:rPr>
              <a:t>is </a:t>
            </a:r>
            <a:r>
              <a:rPr sz="1400" spc="125" dirty="0">
                <a:solidFill>
                  <a:srgbClr val="333333"/>
                </a:solidFill>
                <a:latin typeface="Cambria"/>
                <a:cs typeface="Cambria"/>
              </a:rPr>
              <a:t>an </a:t>
            </a:r>
            <a:r>
              <a:rPr sz="1400" spc="80" dirty="0">
                <a:solidFill>
                  <a:srgbClr val="333333"/>
                </a:solidFill>
                <a:latin typeface="Cambria"/>
                <a:cs typeface="Cambria"/>
              </a:rPr>
              <a:t>iterative </a:t>
            </a:r>
            <a:r>
              <a:rPr sz="1400" spc="90" dirty="0">
                <a:solidFill>
                  <a:srgbClr val="333333"/>
                </a:solidFill>
                <a:latin typeface="Cambria"/>
                <a:cs typeface="Cambria"/>
              </a:rPr>
              <a:t>process </a:t>
            </a:r>
            <a:r>
              <a:rPr sz="1400" spc="110" dirty="0">
                <a:solidFill>
                  <a:srgbClr val="333333"/>
                </a:solidFill>
                <a:latin typeface="Cambria"/>
                <a:cs typeface="Cambria"/>
              </a:rPr>
              <a:t>in </a:t>
            </a:r>
            <a:r>
              <a:rPr sz="14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333333"/>
                </a:solidFill>
                <a:latin typeface="Cambria"/>
                <a:cs typeface="Cambria"/>
              </a:rPr>
              <a:t>which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1400" spc="95" dirty="0">
                <a:solidFill>
                  <a:srgbClr val="333333"/>
                </a:solidFill>
                <a:latin typeface="Cambria"/>
                <a:cs typeface="Cambria"/>
              </a:rPr>
              <a:t>dataset </a:t>
            </a:r>
            <a:r>
              <a:rPr sz="1400" spc="90" dirty="0">
                <a:solidFill>
                  <a:srgbClr val="333333"/>
                </a:solidFill>
                <a:latin typeface="Cambria"/>
                <a:cs typeface="Cambria"/>
              </a:rPr>
              <a:t>is </a:t>
            </a:r>
            <a:r>
              <a:rPr sz="1400" spc="100" dirty="0">
                <a:solidFill>
                  <a:srgbClr val="333333"/>
                </a:solidFill>
                <a:latin typeface="Cambria"/>
                <a:cs typeface="Cambria"/>
              </a:rPr>
              <a:t>grouped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into k </a:t>
            </a:r>
            <a:r>
              <a:rPr sz="1400" spc="114" dirty="0">
                <a:solidFill>
                  <a:srgbClr val="333333"/>
                </a:solidFill>
                <a:latin typeface="Cambria"/>
                <a:cs typeface="Cambria"/>
              </a:rPr>
              <a:t>number </a:t>
            </a:r>
            <a:r>
              <a:rPr sz="1400" spc="120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predeﬁned </a:t>
            </a:r>
            <a:r>
              <a:rPr sz="1400" spc="125" dirty="0">
                <a:solidFill>
                  <a:srgbClr val="333333"/>
                </a:solidFill>
                <a:latin typeface="Cambria"/>
                <a:cs typeface="Cambria"/>
              </a:rPr>
              <a:t>non-overlapping </a:t>
            </a:r>
            <a:r>
              <a:rPr sz="1400" spc="90" dirty="0">
                <a:solidFill>
                  <a:srgbClr val="333333"/>
                </a:solidFill>
                <a:latin typeface="Cambria"/>
                <a:cs typeface="Cambria"/>
              </a:rPr>
              <a:t>clusters </a:t>
            </a:r>
            <a:r>
              <a:rPr sz="1400" spc="85" dirty="0">
                <a:solidFill>
                  <a:srgbClr val="333333"/>
                </a:solidFill>
                <a:latin typeface="Cambria"/>
                <a:cs typeface="Cambria"/>
              </a:rPr>
              <a:t>or </a:t>
            </a:r>
            <a:r>
              <a:rPr sz="1400" spc="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333333"/>
                </a:solidFill>
                <a:latin typeface="Cambria"/>
                <a:cs typeface="Cambria"/>
              </a:rPr>
              <a:t>subgroups, </a:t>
            </a:r>
            <a:r>
              <a:rPr sz="1400" spc="135" dirty="0">
                <a:solidFill>
                  <a:srgbClr val="333333"/>
                </a:solidFill>
                <a:latin typeface="Cambria"/>
                <a:cs typeface="Cambria"/>
              </a:rPr>
              <a:t>making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1400" spc="100" dirty="0">
                <a:solidFill>
                  <a:srgbClr val="333333"/>
                </a:solidFill>
                <a:latin typeface="Cambria"/>
                <a:cs typeface="Cambria"/>
              </a:rPr>
              <a:t>inner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points </a:t>
            </a:r>
            <a:r>
              <a:rPr sz="1400" spc="120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1400" spc="90" dirty="0">
                <a:solidFill>
                  <a:srgbClr val="333333"/>
                </a:solidFill>
                <a:latin typeface="Cambria"/>
                <a:cs typeface="Cambria"/>
              </a:rPr>
              <a:t>cluster </a:t>
            </a:r>
            <a:r>
              <a:rPr sz="1400" spc="100" dirty="0">
                <a:solidFill>
                  <a:srgbClr val="333333"/>
                </a:solidFill>
                <a:latin typeface="Cambria"/>
                <a:cs typeface="Cambria"/>
              </a:rPr>
              <a:t>as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similar </a:t>
            </a:r>
            <a:r>
              <a:rPr sz="1400" spc="100" dirty="0">
                <a:solidFill>
                  <a:srgbClr val="333333"/>
                </a:solidFill>
                <a:latin typeface="Cambria"/>
                <a:cs typeface="Cambria"/>
              </a:rPr>
              <a:t>as </a:t>
            </a:r>
            <a:r>
              <a:rPr sz="1400" spc="90" dirty="0">
                <a:solidFill>
                  <a:srgbClr val="333333"/>
                </a:solidFill>
                <a:latin typeface="Cambria"/>
                <a:cs typeface="Cambria"/>
              </a:rPr>
              <a:t>possible </a:t>
            </a:r>
            <a:r>
              <a:rPr sz="1400" spc="95" dirty="0">
                <a:solidFill>
                  <a:srgbClr val="333333"/>
                </a:solidFill>
                <a:latin typeface="Cambria"/>
                <a:cs typeface="Cambria"/>
              </a:rPr>
              <a:t>while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trying </a:t>
            </a:r>
            <a:r>
              <a:rPr sz="1400" spc="100" dirty="0">
                <a:solidFill>
                  <a:srgbClr val="333333"/>
                </a:solidFill>
                <a:latin typeface="Cambria"/>
                <a:cs typeface="Cambria"/>
              </a:rPr>
              <a:t>to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333333"/>
                </a:solidFill>
                <a:latin typeface="Cambria"/>
                <a:cs typeface="Cambria"/>
              </a:rPr>
              <a:t>keep</a:t>
            </a:r>
            <a:r>
              <a:rPr sz="14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333333"/>
                </a:solidFill>
                <a:latin typeface="Cambria"/>
                <a:cs typeface="Cambria"/>
              </a:rPr>
              <a:t>clusters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333333"/>
                </a:solidFill>
                <a:latin typeface="Cambria"/>
                <a:cs typeface="Cambria"/>
              </a:rPr>
              <a:t>at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333333"/>
                </a:solidFill>
                <a:latin typeface="Cambria"/>
                <a:cs typeface="Cambria"/>
              </a:rPr>
              <a:t>distinct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333333"/>
                </a:solidFill>
                <a:latin typeface="Cambria"/>
                <a:cs typeface="Cambria"/>
              </a:rPr>
              <a:t>space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333333"/>
                </a:solidFill>
                <a:latin typeface="Cambria"/>
                <a:cs typeface="Cambria"/>
              </a:rPr>
              <a:t>it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333333"/>
                </a:solidFill>
                <a:latin typeface="Cambria"/>
                <a:cs typeface="Cambria"/>
              </a:rPr>
              <a:t>allocates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333333"/>
                </a:solidFill>
                <a:latin typeface="Cambria"/>
                <a:cs typeface="Cambria"/>
              </a:rPr>
              <a:t>data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points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333333"/>
                </a:solidFill>
                <a:latin typeface="Cambria"/>
                <a:cs typeface="Cambria"/>
              </a:rPr>
              <a:t>cluster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so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14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45" dirty="0">
                <a:solidFill>
                  <a:srgbClr val="333333"/>
                </a:solidFill>
                <a:latin typeface="Cambria"/>
                <a:cs typeface="Cambria"/>
              </a:rPr>
              <a:t>sum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1400" spc="-2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333333"/>
                </a:solidFill>
                <a:latin typeface="Cambria"/>
                <a:cs typeface="Cambria"/>
              </a:rPr>
              <a:t>squared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333333"/>
                </a:solidFill>
                <a:latin typeface="Cambria"/>
                <a:cs typeface="Cambria"/>
              </a:rPr>
              <a:t>distance</a:t>
            </a:r>
            <a:r>
              <a:rPr sz="14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333333"/>
                </a:solidFill>
                <a:latin typeface="Cambria"/>
                <a:cs typeface="Cambria"/>
              </a:rPr>
              <a:t>between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333333"/>
                </a:solidFill>
                <a:latin typeface="Cambria"/>
                <a:cs typeface="Cambria"/>
              </a:rPr>
              <a:t>clusters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333333"/>
                </a:solidFill>
                <a:latin typeface="Cambria"/>
                <a:cs typeface="Cambria"/>
              </a:rPr>
              <a:t>centroid</a:t>
            </a:r>
            <a:r>
              <a:rPr sz="14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333333"/>
                </a:solidFill>
                <a:latin typeface="Cambria"/>
                <a:cs typeface="Cambria"/>
              </a:rPr>
              <a:t>data</a:t>
            </a:r>
            <a:r>
              <a:rPr sz="14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333333"/>
                </a:solidFill>
                <a:latin typeface="Cambria"/>
                <a:cs typeface="Cambria"/>
              </a:rPr>
              <a:t>point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14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333333"/>
                </a:solidFill>
                <a:latin typeface="Cambria"/>
                <a:cs typeface="Cambria"/>
              </a:rPr>
              <a:t>at</a:t>
            </a:r>
            <a:r>
              <a:rPr sz="14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14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400" spc="145" dirty="0">
                <a:solidFill>
                  <a:srgbClr val="333333"/>
                </a:solidFill>
                <a:latin typeface="Cambria"/>
                <a:cs typeface="Cambria"/>
              </a:rPr>
              <a:t>minimum.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5861" y="969528"/>
            <a:ext cx="2294030" cy="19807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6252" y="1121975"/>
            <a:ext cx="3783845" cy="23874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845" y="1134949"/>
            <a:ext cx="3532220" cy="24528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824" y="557772"/>
            <a:ext cx="33705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Determining</a:t>
            </a:r>
            <a:r>
              <a:rPr sz="1600" i="0" u="heavy" spc="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i="0" u="heavy" spc="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optimal</a:t>
            </a:r>
            <a:r>
              <a:rPr sz="1600" i="0" u="heavy" spc="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i="0" u="heavy" spc="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value</a:t>
            </a:r>
            <a:r>
              <a:rPr sz="1600" i="0" u="heavy" spc="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i="0" u="heavy" spc="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for</a:t>
            </a:r>
            <a:r>
              <a:rPr sz="1600" i="0" u="heavy" spc="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i="0" u="heavy" spc="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k: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821" y="3932022"/>
            <a:ext cx="70872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140" dirty="0">
                <a:latin typeface="Cambria"/>
                <a:cs typeface="Cambria"/>
              </a:rPr>
              <a:t>Using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the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Silhouette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Score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and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Elbow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45" dirty="0">
                <a:latin typeface="Cambria"/>
                <a:cs typeface="Cambria"/>
              </a:rPr>
              <a:t>Method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we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0" dirty="0">
                <a:latin typeface="Cambria"/>
                <a:cs typeface="Cambria"/>
              </a:rPr>
              <a:t>select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the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optimal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135" dirty="0">
                <a:latin typeface="Cambria"/>
                <a:cs typeface="Cambria"/>
              </a:rPr>
              <a:t>number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135" dirty="0">
                <a:latin typeface="Cambria"/>
                <a:cs typeface="Cambria"/>
              </a:rPr>
              <a:t>of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clusters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to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be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10.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31450" y="285312"/>
            <a:ext cx="36842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40" dirty="0">
                <a:latin typeface="Cambria"/>
                <a:cs typeface="Cambria"/>
              </a:rPr>
              <a:t>10</a:t>
            </a:r>
            <a:r>
              <a:rPr sz="1100" b="1" spc="15" dirty="0">
                <a:latin typeface="Cambria"/>
                <a:cs typeface="Cambria"/>
              </a:rPr>
              <a:t> </a:t>
            </a:r>
            <a:r>
              <a:rPr sz="1100" b="1" spc="50" dirty="0">
                <a:latin typeface="Cambria"/>
                <a:cs typeface="Cambria"/>
              </a:rPr>
              <a:t>Distinct</a:t>
            </a:r>
            <a:r>
              <a:rPr sz="1100" b="1" spc="15" dirty="0">
                <a:latin typeface="Cambria"/>
                <a:cs typeface="Cambria"/>
              </a:rPr>
              <a:t> </a:t>
            </a:r>
            <a:r>
              <a:rPr sz="1100" b="1" spc="40" dirty="0">
                <a:latin typeface="Cambria"/>
                <a:cs typeface="Cambria"/>
              </a:rPr>
              <a:t>clusters</a:t>
            </a:r>
            <a:r>
              <a:rPr sz="1100" b="1" spc="20" dirty="0">
                <a:latin typeface="Cambria"/>
                <a:cs typeface="Cambria"/>
              </a:rPr>
              <a:t> </a:t>
            </a:r>
            <a:r>
              <a:rPr sz="1100" b="1" spc="30" dirty="0">
                <a:latin typeface="Cambria"/>
                <a:cs typeface="Cambria"/>
              </a:rPr>
              <a:t>created</a:t>
            </a:r>
            <a:r>
              <a:rPr sz="1100" b="1" spc="15" dirty="0">
                <a:latin typeface="Cambria"/>
                <a:cs typeface="Cambria"/>
              </a:rPr>
              <a:t> </a:t>
            </a:r>
            <a:r>
              <a:rPr sz="1100" b="1" spc="65" dirty="0">
                <a:latin typeface="Cambria"/>
                <a:cs typeface="Cambria"/>
              </a:rPr>
              <a:t>using</a:t>
            </a:r>
            <a:r>
              <a:rPr sz="1100" b="1" spc="20" dirty="0">
                <a:latin typeface="Cambria"/>
                <a:cs typeface="Cambria"/>
              </a:rPr>
              <a:t> </a:t>
            </a:r>
            <a:r>
              <a:rPr sz="1100" b="1" spc="70" dirty="0">
                <a:latin typeface="Cambria"/>
                <a:cs typeface="Cambria"/>
              </a:rPr>
              <a:t>kMeans</a:t>
            </a:r>
            <a:r>
              <a:rPr sz="1100" b="1" spc="15" dirty="0">
                <a:latin typeface="Cambria"/>
                <a:cs typeface="Cambria"/>
              </a:rPr>
              <a:t> </a:t>
            </a:r>
            <a:r>
              <a:rPr sz="1100" b="1" spc="55" dirty="0">
                <a:latin typeface="Cambria"/>
                <a:cs typeface="Cambria"/>
              </a:rPr>
              <a:t>Clustering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971" y="3915997"/>
            <a:ext cx="763587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241300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140" dirty="0">
                <a:latin typeface="Cambria"/>
                <a:cs typeface="Cambria"/>
              </a:rPr>
              <a:t>The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numbers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40" dirty="0">
                <a:latin typeface="Cambria"/>
                <a:cs typeface="Cambria"/>
              </a:rPr>
              <a:t>0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to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70" dirty="0">
                <a:latin typeface="Cambria"/>
                <a:cs typeface="Cambria"/>
              </a:rPr>
              <a:t>9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00" dirty="0">
                <a:latin typeface="Cambria"/>
                <a:cs typeface="Cambria"/>
              </a:rPr>
              <a:t>represent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10-distinct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clusters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formed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0" dirty="0">
                <a:latin typeface="Cambria"/>
                <a:cs typeface="Cambria"/>
              </a:rPr>
              <a:t>by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95" dirty="0">
                <a:latin typeface="Cambria"/>
                <a:cs typeface="Cambria"/>
              </a:rPr>
              <a:t>K-means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clustering.</a:t>
            </a:r>
            <a:endParaRPr sz="1600">
              <a:latin typeface="Cambria"/>
              <a:cs typeface="Cambria"/>
            </a:endParaRPr>
          </a:p>
          <a:p>
            <a:pPr marL="363855" marR="5080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130" dirty="0">
                <a:latin typeface="Cambria"/>
                <a:cs typeface="Cambria"/>
              </a:rPr>
              <a:t>Each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0" dirty="0">
                <a:latin typeface="Cambria"/>
                <a:cs typeface="Cambria"/>
              </a:rPr>
              <a:t>cluster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25" dirty="0">
                <a:latin typeface="Cambria"/>
                <a:cs typeface="Cambria"/>
              </a:rPr>
              <a:t>contains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data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points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similar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to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those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25" dirty="0">
                <a:latin typeface="Cambria"/>
                <a:cs typeface="Cambria"/>
              </a:rPr>
              <a:t>in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the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45" dirty="0">
                <a:latin typeface="Cambria"/>
                <a:cs typeface="Cambria"/>
              </a:rPr>
              <a:t>same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groups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but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varies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150" dirty="0">
                <a:latin typeface="Cambria"/>
                <a:cs typeface="Cambria"/>
              </a:rPr>
              <a:t>from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other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groups.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33FCC5D-B826-438D-22E4-26E13E26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2" y="573289"/>
            <a:ext cx="5616575" cy="33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708152" y="132167"/>
            <a:ext cx="3602354" cy="4838700"/>
          </a:xfrm>
          <a:custGeom>
            <a:avLst/>
            <a:gdLst/>
            <a:ahLst/>
            <a:cxnLst/>
            <a:rect l="l" t="t" r="r" b="b"/>
            <a:pathLst>
              <a:path w="3602354" h="4838700">
                <a:moveTo>
                  <a:pt x="1800904" y="0"/>
                </a:moveTo>
                <a:lnTo>
                  <a:pt x="1800904" y="4838699"/>
                </a:lnTo>
              </a:path>
              <a:path w="3602354" h="4838700">
                <a:moveTo>
                  <a:pt x="0" y="959699"/>
                </a:moveTo>
                <a:lnTo>
                  <a:pt x="3601799" y="959699"/>
                </a:lnTo>
              </a:path>
              <a:path w="3602354" h="4838700">
                <a:moveTo>
                  <a:pt x="0" y="1933549"/>
                </a:moveTo>
                <a:lnTo>
                  <a:pt x="3601799" y="1933549"/>
                </a:lnTo>
              </a:path>
              <a:path w="3602354" h="4838700">
                <a:moveTo>
                  <a:pt x="0" y="2907399"/>
                </a:moveTo>
                <a:lnTo>
                  <a:pt x="3601799" y="2907399"/>
                </a:lnTo>
              </a:path>
              <a:path w="3602354" h="4838700">
                <a:moveTo>
                  <a:pt x="0" y="3855949"/>
                </a:moveTo>
                <a:lnTo>
                  <a:pt x="3601799" y="3855949"/>
                </a:lnTo>
              </a:path>
            </a:pathLst>
          </a:custGeom>
          <a:ln w="952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190" y="275357"/>
            <a:ext cx="38777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u="heavy" spc="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Data</a:t>
            </a:r>
            <a:r>
              <a:rPr sz="1800" i="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800" i="0" u="heavy" spc="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represented</a:t>
            </a:r>
            <a:r>
              <a:rPr sz="1800" i="0" u="heavy" spc="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800" i="0" u="heavy" spc="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by</a:t>
            </a:r>
            <a:r>
              <a:rPr sz="1800" i="0" u="heavy" spc="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800" i="0" u="heavy" spc="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each</a:t>
            </a:r>
            <a:r>
              <a:rPr sz="1800" i="0" u="heavy" spc="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800" i="0" u="heavy" spc="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cluster: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224" y="731437"/>
            <a:ext cx="3953975" cy="3680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55" dirty="0">
                <a:latin typeface="Cambria"/>
                <a:cs typeface="Cambria"/>
              </a:rPr>
              <a:t>Cluster</a:t>
            </a:r>
            <a:r>
              <a:rPr sz="1200" b="1" spc="10" dirty="0">
                <a:latin typeface="Cambria"/>
                <a:cs typeface="Cambria"/>
              </a:rPr>
              <a:t> </a:t>
            </a:r>
            <a:r>
              <a:rPr sz="1200" b="1" spc="85" dirty="0">
                <a:latin typeface="Cambria"/>
                <a:cs typeface="Cambria"/>
              </a:rPr>
              <a:t>0:</a:t>
            </a:r>
            <a:r>
              <a:rPr lang="en-US" sz="1200" spc="114" dirty="0">
                <a:latin typeface="Cambria"/>
                <a:cs typeface="Cambria"/>
              </a:rPr>
              <a:t>Family</a:t>
            </a:r>
            <a:r>
              <a:rPr lang="en-US" sz="1200" spc="2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and</a:t>
            </a:r>
            <a:r>
              <a:rPr lang="en-US" sz="1200" spc="20" dirty="0">
                <a:latin typeface="Cambria"/>
                <a:cs typeface="Cambria"/>
              </a:rPr>
              <a:t> </a:t>
            </a:r>
            <a:r>
              <a:rPr lang="en-US" sz="1200" spc="100" dirty="0">
                <a:latin typeface="Cambria"/>
                <a:cs typeface="Cambria"/>
              </a:rPr>
              <a:t>Children</a:t>
            </a:r>
            <a:r>
              <a:rPr lang="en-US" sz="1200" spc="2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Movies.</a:t>
            </a:r>
            <a:endParaRPr lang="en-US" sz="1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b="1" spc="55" dirty="0">
                <a:latin typeface="Cambria"/>
                <a:cs typeface="Cambria"/>
              </a:rPr>
              <a:t>Cluster</a:t>
            </a:r>
            <a:r>
              <a:rPr sz="1200" b="1" spc="15" dirty="0">
                <a:latin typeface="Cambria"/>
                <a:cs typeface="Cambria"/>
              </a:rPr>
              <a:t> </a:t>
            </a:r>
            <a:r>
              <a:rPr sz="1200" b="1" spc="-55" dirty="0">
                <a:latin typeface="Cambria"/>
                <a:cs typeface="Cambria"/>
              </a:rPr>
              <a:t>1:</a:t>
            </a:r>
            <a:r>
              <a:rPr sz="1200" b="1" spc="15" dirty="0">
                <a:latin typeface="Cambria"/>
                <a:cs typeface="Cambria"/>
              </a:rPr>
              <a:t> </a:t>
            </a:r>
            <a:r>
              <a:rPr lang="en-US" sz="1200" spc="105" dirty="0">
                <a:latin typeface="Cambria"/>
                <a:cs typeface="Cambria"/>
              </a:rPr>
              <a:t>Korean</a:t>
            </a:r>
            <a:r>
              <a:rPr lang="en-US" sz="1200" spc="2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and</a:t>
            </a:r>
            <a:r>
              <a:rPr lang="en-US" sz="1200" spc="15" dirty="0">
                <a:latin typeface="Cambria"/>
                <a:cs typeface="Cambria"/>
              </a:rPr>
              <a:t> </a:t>
            </a:r>
            <a:r>
              <a:rPr lang="en-US" sz="1200" spc="120" dirty="0">
                <a:latin typeface="Cambria"/>
                <a:cs typeface="Cambria"/>
              </a:rPr>
              <a:t>Romantic</a:t>
            </a:r>
            <a:r>
              <a:rPr lang="en-US" sz="1200" spc="15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Tv</a:t>
            </a:r>
            <a:r>
              <a:rPr lang="en-US" sz="1200" spc="2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Shows.</a:t>
            </a:r>
          </a:p>
          <a:p>
            <a:pPr marL="12700">
              <a:spcBef>
                <a:spcPts val="1005"/>
              </a:spcBef>
            </a:pPr>
            <a:r>
              <a:rPr sz="1200" b="1" spc="55" dirty="0">
                <a:latin typeface="Cambria"/>
                <a:cs typeface="Cambria"/>
              </a:rPr>
              <a:t>Cluster</a:t>
            </a:r>
            <a:r>
              <a:rPr sz="1200" b="1" spc="1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2:</a:t>
            </a:r>
            <a:r>
              <a:rPr lang="en-US" sz="1200" spc="100" dirty="0">
                <a:latin typeface="Cambria"/>
                <a:cs typeface="Cambria"/>
              </a:rPr>
              <a:t> International </a:t>
            </a:r>
            <a:r>
              <a:rPr lang="en-US" sz="1200" spc="110" dirty="0">
                <a:latin typeface="Cambria"/>
                <a:cs typeface="Cambria"/>
              </a:rPr>
              <a:t>Movies</a:t>
            </a:r>
            <a:r>
              <a:rPr lang="en-US" sz="1200" b="1" spc="35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and</a:t>
            </a:r>
            <a:r>
              <a:rPr lang="en-US" sz="1200" spc="2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Tv</a:t>
            </a:r>
            <a:r>
              <a:rPr lang="en-US" sz="1200" spc="2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Shows.</a:t>
            </a:r>
            <a:r>
              <a:rPr lang="en-US" sz="1200" b="1" spc="15" dirty="0">
                <a:latin typeface="Cambria"/>
                <a:cs typeface="Cambria"/>
              </a:rPr>
              <a:t> </a:t>
            </a:r>
          </a:p>
          <a:p>
            <a:pPr marL="12700">
              <a:spcBef>
                <a:spcPts val="1005"/>
              </a:spcBef>
            </a:pPr>
            <a:r>
              <a:rPr sz="1200" b="1" spc="55" dirty="0">
                <a:latin typeface="Cambria"/>
                <a:cs typeface="Cambria"/>
              </a:rPr>
              <a:t>Cluster</a:t>
            </a:r>
            <a:r>
              <a:rPr sz="1200" b="1" spc="15" dirty="0">
                <a:latin typeface="Cambria"/>
                <a:cs typeface="Cambria"/>
              </a:rPr>
              <a:t> </a:t>
            </a:r>
            <a:r>
              <a:rPr sz="1200" b="1" spc="20" dirty="0">
                <a:latin typeface="Cambria"/>
                <a:cs typeface="Cambria"/>
              </a:rPr>
              <a:t>3:</a:t>
            </a:r>
            <a:r>
              <a:rPr sz="1200" b="1" spc="10" dirty="0">
                <a:latin typeface="Cambria"/>
                <a:cs typeface="Cambria"/>
              </a:rPr>
              <a:t> </a:t>
            </a:r>
            <a:r>
              <a:rPr lang="en-US" sz="1200" spc="114" dirty="0">
                <a:latin typeface="Cambria"/>
                <a:cs typeface="Cambria"/>
              </a:rPr>
              <a:t>Musical</a:t>
            </a:r>
            <a:r>
              <a:rPr lang="en-US" sz="1200" spc="15" dirty="0">
                <a:latin typeface="Cambria"/>
                <a:cs typeface="Cambria"/>
              </a:rPr>
              <a:t> </a:t>
            </a:r>
            <a:r>
              <a:rPr lang="en-US" sz="1200" spc="114" dirty="0">
                <a:latin typeface="Cambria"/>
                <a:cs typeface="Cambria"/>
              </a:rPr>
              <a:t>Movies</a:t>
            </a:r>
            <a:r>
              <a:rPr lang="en-US" sz="1200" spc="1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and </a:t>
            </a:r>
            <a:r>
              <a:rPr lang="en-US" sz="1200" spc="-290" dirty="0">
                <a:latin typeface="Cambria"/>
                <a:cs typeface="Cambria"/>
              </a:rPr>
              <a:t> </a:t>
            </a:r>
            <a:r>
              <a:rPr lang="en-US" sz="1200" spc="105" dirty="0">
                <a:latin typeface="Cambria"/>
                <a:cs typeface="Cambria"/>
              </a:rPr>
              <a:t>Documentaries.</a:t>
            </a:r>
            <a:endParaRPr lang="en-US" sz="1200" dirty="0">
              <a:latin typeface="Cambria"/>
              <a:cs typeface="Cambria"/>
            </a:endParaRPr>
          </a:p>
          <a:p>
            <a:pPr marL="12700">
              <a:spcBef>
                <a:spcPts val="1005"/>
              </a:spcBef>
            </a:pPr>
            <a:r>
              <a:rPr sz="1200" b="1" spc="55" dirty="0">
                <a:latin typeface="Cambria"/>
                <a:cs typeface="Cambria"/>
              </a:rPr>
              <a:t>Cluster</a:t>
            </a:r>
            <a:r>
              <a:rPr sz="1200" b="1" spc="15" dirty="0">
                <a:latin typeface="Cambria"/>
                <a:cs typeface="Cambria"/>
              </a:rPr>
              <a:t> </a:t>
            </a:r>
            <a:r>
              <a:rPr sz="1200" b="1" spc="90" dirty="0">
                <a:latin typeface="Cambria"/>
                <a:cs typeface="Cambria"/>
              </a:rPr>
              <a:t>4:</a:t>
            </a:r>
            <a:r>
              <a:rPr lang="en-US" sz="1200" b="1" spc="5" dirty="0">
                <a:latin typeface="Cambria"/>
                <a:cs typeface="Cambria"/>
              </a:rPr>
              <a:t> </a:t>
            </a:r>
            <a:r>
              <a:rPr lang="en-US" sz="1200" spc="114" dirty="0">
                <a:latin typeface="Cambria"/>
                <a:cs typeface="Cambria"/>
              </a:rPr>
              <a:t>Stand</a:t>
            </a:r>
            <a:r>
              <a:rPr lang="en-US" sz="1200" spc="15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Up</a:t>
            </a:r>
            <a:r>
              <a:rPr lang="en-US" sz="1200" spc="15" dirty="0">
                <a:latin typeface="Cambria"/>
                <a:cs typeface="Cambria"/>
              </a:rPr>
              <a:t> </a:t>
            </a:r>
            <a:r>
              <a:rPr lang="en-US" sz="1200" spc="120" dirty="0">
                <a:latin typeface="Cambria"/>
                <a:cs typeface="Cambria"/>
              </a:rPr>
              <a:t>Comedy</a:t>
            </a:r>
            <a:r>
              <a:rPr lang="en-US" sz="1200" spc="15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and</a:t>
            </a:r>
            <a:r>
              <a:rPr lang="en-US" sz="1200" spc="15" dirty="0">
                <a:latin typeface="Cambria"/>
                <a:cs typeface="Cambria"/>
              </a:rPr>
              <a:t> </a:t>
            </a:r>
            <a:r>
              <a:rPr lang="en-US" sz="1200" spc="120" dirty="0">
                <a:latin typeface="Cambria"/>
                <a:cs typeface="Cambria"/>
              </a:rPr>
              <a:t>Comedy </a:t>
            </a:r>
            <a:r>
              <a:rPr lang="en-US" sz="1200" spc="-29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Shows.</a:t>
            </a:r>
            <a:endParaRPr lang="en-US" sz="1200" dirty="0">
              <a:latin typeface="Cambria"/>
              <a:cs typeface="Cambria"/>
            </a:endParaRPr>
          </a:p>
          <a:p>
            <a:pPr marL="12700">
              <a:spcBef>
                <a:spcPts val="1005"/>
              </a:spcBef>
            </a:pPr>
            <a:r>
              <a:rPr sz="1200" b="1" spc="55" dirty="0">
                <a:latin typeface="Cambria"/>
                <a:cs typeface="Cambria"/>
              </a:rPr>
              <a:t>Cluster</a:t>
            </a:r>
            <a:r>
              <a:rPr sz="1200" b="1" spc="25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5:</a:t>
            </a:r>
            <a:r>
              <a:rPr sz="1200" b="1" spc="20" dirty="0">
                <a:latin typeface="Cambria"/>
                <a:cs typeface="Cambria"/>
              </a:rPr>
              <a:t> </a:t>
            </a:r>
            <a:r>
              <a:rPr lang="en-US" sz="1200" spc="114" dirty="0">
                <a:latin typeface="Cambria"/>
                <a:cs typeface="Cambria"/>
              </a:rPr>
              <a:t>Action,</a:t>
            </a:r>
            <a:r>
              <a:rPr lang="en-US" sz="1200" spc="5" dirty="0">
                <a:latin typeface="Cambria"/>
                <a:cs typeface="Cambria"/>
              </a:rPr>
              <a:t> </a:t>
            </a:r>
            <a:r>
              <a:rPr lang="en-US" sz="1200" spc="95" dirty="0">
                <a:latin typeface="Cambria"/>
                <a:cs typeface="Cambria"/>
              </a:rPr>
              <a:t>Adventure,</a:t>
            </a:r>
            <a:r>
              <a:rPr lang="en-US" sz="1200" spc="5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and </a:t>
            </a:r>
            <a:r>
              <a:rPr lang="en-US" sz="1200" spc="-295" dirty="0">
                <a:latin typeface="Cambria"/>
                <a:cs typeface="Cambria"/>
              </a:rPr>
              <a:t> </a:t>
            </a:r>
            <a:r>
              <a:rPr lang="en-US" sz="1200" spc="105" dirty="0">
                <a:latin typeface="Cambria"/>
                <a:cs typeface="Cambria"/>
              </a:rPr>
              <a:t>Independent</a:t>
            </a:r>
            <a:r>
              <a:rPr lang="en-US" sz="1200" spc="15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Movies. </a:t>
            </a:r>
          </a:p>
          <a:p>
            <a:pPr marL="12700" marR="354965">
              <a:lnSpc>
                <a:spcPct val="160000"/>
              </a:lnSpc>
            </a:pPr>
            <a:r>
              <a:rPr sz="1200" b="1" spc="55" dirty="0">
                <a:latin typeface="Cambria"/>
                <a:cs typeface="Cambria"/>
              </a:rPr>
              <a:t>Cluster </a:t>
            </a:r>
            <a:r>
              <a:rPr sz="1200" b="1" spc="95" dirty="0">
                <a:latin typeface="Cambria"/>
                <a:cs typeface="Cambria"/>
              </a:rPr>
              <a:t>6: </a:t>
            </a:r>
            <a:r>
              <a:rPr lang="en-US" sz="1200" spc="110" dirty="0">
                <a:latin typeface="Cambria"/>
                <a:cs typeface="Cambria"/>
              </a:rPr>
              <a:t>Science,</a:t>
            </a:r>
            <a:r>
              <a:rPr lang="en-US" sz="1200" spc="25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Nature,</a:t>
            </a:r>
            <a:r>
              <a:rPr lang="en-US" sz="1200" spc="30" dirty="0">
                <a:latin typeface="Cambria"/>
                <a:cs typeface="Cambria"/>
              </a:rPr>
              <a:t> </a:t>
            </a:r>
            <a:r>
              <a:rPr lang="en-US" sz="1200" spc="100" dirty="0">
                <a:latin typeface="Cambria"/>
                <a:cs typeface="Cambria"/>
              </a:rPr>
              <a:t>Reality.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114" dirty="0">
                <a:latin typeface="Cambria"/>
                <a:cs typeface="Cambria"/>
              </a:rPr>
              <a:t> </a:t>
            </a:r>
            <a:endParaRPr lang="en-US" sz="1200" spc="114" dirty="0">
              <a:latin typeface="Cambria"/>
              <a:cs typeface="Cambria"/>
            </a:endParaRPr>
          </a:p>
          <a:p>
            <a:pPr marL="12700" marR="354965">
              <a:lnSpc>
                <a:spcPct val="160000"/>
              </a:lnSpc>
            </a:pPr>
            <a:r>
              <a:rPr sz="1200" b="1" spc="55" dirty="0">
                <a:latin typeface="Cambria"/>
                <a:cs typeface="Cambria"/>
              </a:rPr>
              <a:t>Cluster</a:t>
            </a:r>
            <a:r>
              <a:rPr sz="1200" b="1" spc="15" dirty="0">
                <a:latin typeface="Cambria"/>
                <a:cs typeface="Cambria"/>
              </a:rPr>
              <a:t> </a:t>
            </a:r>
            <a:r>
              <a:rPr sz="1200" b="1" spc="40" dirty="0">
                <a:latin typeface="Cambria"/>
                <a:cs typeface="Cambria"/>
              </a:rPr>
              <a:t>7:</a:t>
            </a:r>
            <a:r>
              <a:rPr lang="en-US" sz="1200" spc="110" dirty="0">
                <a:latin typeface="Cambria"/>
                <a:cs typeface="Cambria"/>
              </a:rPr>
              <a:t> Crime </a:t>
            </a:r>
            <a:r>
              <a:rPr lang="en-US" sz="1200" spc="-295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Tv</a:t>
            </a:r>
            <a:r>
              <a:rPr lang="en-US" sz="1200" spc="15" dirty="0">
                <a:latin typeface="Cambria"/>
                <a:cs typeface="Cambria"/>
              </a:rPr>
              <a:t> </a:t>
            </a:r>
            <a:r>
              <a:rPr lang="en-US" sz="1200" spc="114" dirty="0">
                <a:latin typeface="Cambria"/>
                <a:cs typeface="Cambria"/>
              </a:rPr>
              <a:t>Shows</a:t>
            </a:r>
            <a:r>
              <a:rPr lang="en-US" sz="1200" spc="2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and</a:t>
            </a:r>
            <a:r>
              <a:rPr lang="en-US" sz="1200" spc="15" dirty="0">
                <a:latin typeface="Cambria"/>
                <a:cs typeface="Cambria"/>
              </a:rPr>
              <a:t> </a:t>
            </a:r>
            <a:r>
              <a:rPr lang="en-US" sz="1200" spc="95" dirty="0">
                <a:latin typeface="Cambria"/>
                <a:cs typeface="Cambria"/>
              </a:rPr>
              <a:t>Docuseries, </a:t>
            </a:r>
            <a:r>
              <a:rPr lang="en-US" sz="1200" spc="125" dirty="0">
                <a:latin typeface="Cambria"/>
                <a:cs typeface="Cambria"/>
              </a:rPr>
              <a:t>Anime</a:t>
            </a:r>
            <a:r>
              <a:rPr lang="en-US" sz="1200" spc="20" dirty="0">
                <a:latin typeface="Cambria"/>
                <a:cs typeface="Cambria"/>
              </a:rPr>
              <a:t> </a:t>
            </a:r>
            <a:r>
              <a:rPr lang="en-US" sz="1200" spc="85" dirty="0">
                <a:latin typeface="Cambria"/>
                <a:cs typeface="Cambria"/>
              </a:rPr>
              <a:t>Series</a:t>
            </a:r>
            <a:r>
              <a:rPr lang="en-US" sz="1200" spc="95" dirty="0">
                <a:latin typeface="Cambria"/>
                <a:cs typeface="Cambria"/>
              </a:rPr>
              <a:t>.</a:t>
            </a:r>
            <a:endParaRPr lang="en-US" sz="1200" dirty="0">
              <a:latin typeface="Cambria"/>
              <a:cs typeface="Cambria"/>
            </a:endParaRPr>
          </a:p>
          <a:p>
            <a:pPr marL="12700" marR="354965">
              <a:lnSpc>
                <a:spcPct val="160000"/>
              </a:lnSpc>
            </a:pPr>
            <a:r>
              <a:rPr sz="1200" b="1" spc="55" dirty="0">
                <a:latin typeface="Cambria"/>
                <a:cs typeface="Cambria"/>
              </a:rPr>
              <a:t>Cluster</a:t>
            </a:r>
            <a:r>
              <a:rPr sz="1200" b="1" spc="2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8:</a:t>
            </a:r>
            <a:r>
              <a:rPr lang="en-US" sz="1200" b="1" spc="75" dirty="0">
                <a:latin typeface="Cambria"/>
                <a:cs typeface="Cambria"/>
              </a:rPr>
              <a:t> </a:t>
            </a:r>
            <a:r>
              <a:rPr lang="en-US" sz="1200" spc="100" dirty="0">
                <a:latin typeface="Cambria"/>
                <a:cs typeface="Cambria"/>
              </a:rPr>
              <a:t>International</a:t>
            </a:r>
            <a:r>
              <a:rPr lang="en-US" sz="1200" spc="2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Comedy</a:t>
            </a:r>
            <a:r>
              <a:rPr lang="en-US" sz="1200" spc="2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Shows.</a:t>
            </a:r>
            <a:endParaRPr lang="en-US" sz="1200" b="1" spc="75" dirty="0">
              <a:latin typeface="Cambria"/>
              <a:cs typeface="Cambria"/>
            </a:endParaRPr>
          </a:p>
          <a:p>
            <a:pPr marL="12700" marR="354965">
              <a:lnSpc>
                <a:spcPct val="160000"/>
              </a:lnSpc>
            </a:pPr>
            <a:r>
              <a:rPr sz="1200" b="1" spc="55" dirty="0">
                <a:latin typeface="Cambria"/>
                <a:cs typeface="Cambria"/>
              </a:rPr>
              <a:t>Cluster</a:t>
            </a:r>
            <a:r>
              <a:rPr sz="1200" b="1" spc="5" dirty="0">
                <a:latin typeface="Cambria"/>
                <a:cs typeface="Cambria"/>
              </a:rPr>
              <a:t> </a:t>
            </a:r>
            <a:r>
              <a:rPr sz="1200" b="1" spc="90" dirty="0">
                <a:latin typeface="Cambria"/>
                <a:cs typeface="Cambria"/>
              </a:rPr>
              <a:t>9:</a:t>
            </a:r>
            <a:r>
              <a:rPr lang="en-US" sz="1200" spc="100" dirty="0">
                <a:latin typeface="Cambria"/>
                <a:cs typeface="Cambria"/>
              </a:rPr>
              <a:t>International</a:t>
            </a:r>
            <a:r>
              <a:rPr lang="en-US" sz="1200" spc="2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Tv</a:t>
            </a:r>
            <a:r>
              <a:rPr lang="en-US" sz="1200" spc="20" dirty="0">
                <a:latin typeface="Cambria"/>
                <a:cs typeface="Cambria"/>
              </a:rPr>
              <a:t> </a:t>
            </a:r>
            <a:r>
              <a:rPr lang="en-US" sz="1200" spc="110" dirty="0">
                <a:latin typeface="Cambria"/>
                <a:cs typeface="Cambria"/>
              </a:rPr>
              <a:t>Shows.</a:t>
            </a:r>
            <a:endParaRPr lang="en-US" sz="1200" dirty="0">
              <a:latin typeface="Cambria"/>
              <a:cs typeface="Cambria"/>
            </a:endParaRPr>
          </a:p>
          <a:p>
            <a:pPr marL="12700" marR="354965">
              <a:lnSpc>
                <a:spcPct val="160000"/>
              </a:lnSpc>
            </a:pPr>
            <a:endParaRPr sz="1200" dirty="0">
              <a:latin typeface="Cambria"/>
              <a:cs typeface="Cambria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B49BCC8-4B1C-9C75-95BB-D4177CDC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68" y="126564"/>
            <a:ext cx="1728349" cy="94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9E0B09C-792F-60E6-C38D-E5F46CD8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68" y="1123950"/>
            <a:ext cx="1622323" cy="8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4939FE40-7136-6321-6ECD-615A3826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68" y="2108106"/>
            <a:ext cx="1622323" cy="8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3F45F6CC-1992-3FBC-F70E-33A81E1D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61" y="3092262"/>
            <a:ext cx="1547271" cy="84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6C1722F6-9B37-7B25-EF87-20B045F5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47" y="4053193"/>
            <a:ext cx="1547270" cy="84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6C809E1C-BB1B-5227-E7B7-312F29510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16" y="126564"/>
            <a:ext cx="1605391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>
            <a:extLst>
              <a:ext uri="{FF2B5EF4-FFF2-40B4-BE49-F238E27FC236}">
                <a16:creationId xmlns:a16="http://schemas.microsoft.com/office/drawing/2014/main" id="{2E2DE41A-8440-C651-A056-8CE529E9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90" y="1144507"/>
            <a:ext cx="1547270" cy="84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>
            <a:extLst>
              <a:ext uri="{FF2B5EF4-FFF2-40B4-BE49-F238E27FC236}">
                <a16:creationId xmlns:a16="http://schemas.microsoft.com/office/drawing/2014/main" id="{8BFBC45B-DD6A-4057-E974-5F54DF74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90" y="2132012"/>
            <a:ext cx="1605391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D17D102A-9553-973E-E4F7-C336DFD0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137" y="3099065"/>
            <a:ext cx="1492973" cy="8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>
            <a:extLst>
              <a:ext uri="{FF2B5EF4-FFF2-40B4-BE49-F238E27FC236}">
                <a16:creationId xmlns:a16="http://schemas.microsoft.com/office/drawing/2014/main" id="{8DC0F463-F217-8900-3B24-45FC6270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59" y="4078332"/>
            <a:ext cx="1547269" cy="8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800" y="654808"/>
            <a:ext cx="422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40" dirty="0">
                <a:solidFill>
                  <a:srgbClr val="CC0000"/>
                </a:solidFill>
                <a:latin typeface="Cambria"/>
                <a:cs typeface="Cambria"/>
              </a:rPr>
              <a:t>Getting</a:t>
            </a:r>
            <a:r>
              <a:rPr sz="2400" b="1" spc="1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400" b="1" spc="135" dirty="0">
                <a:solidFill>
                  <a:srgbClr val="CC0000"/>
                </a:solidFill>
                <a:latin typeface="Cambria"/>
                <a:cs typeface="Cambria"/>
              </a:rPr>
              <a:t>Recommendations: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800" y="1354937"/>
            <a:ext cx="3696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Arial MT"/>
                <a:cs typeface="Arial MT"/>
              </a:rPr>
              <a:t>We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obtained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recommendations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Movies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Tv-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Shows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 Cosine</a:t>
            </a:r>
            <a:r>
              <a:rPr sz="1400" spc="-10" dirty="0">
                <a:latin typeface="Arial MT"/>
                <a:cs typeface="Arial MT"/>
              </a:rPr>
              <a:t> similarity.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E6EB1-A553-DAF3-1594-25FBCE4A6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25197" r="67554" b="20678"/>
          <a:stretch/>
        </p:blipFill>
        <p:spPr>
          <a:xfrm>
            <a:off x="5313453" y="0"/>
            <a:ext cx="2770837" cy="2782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BAD22D-6839-7AB7-5B51-114E6B335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" t="21031" r="59017" b="25513"/>
          <a:stretch/>
        </p:blipFill>
        <p:spPr>
          <a:xfrm>
            <a:off x="5422044" y="2628900"/>
            <a:ext cx="3124200" cy="2514600"/>
          </a:xfrm>
          <a:prstGeom prst="rect">
            <a:avLst/>
          </a:prstGeom>
        </p:spPr>
      </p:pic>
      <p:pic>
        <p:nvPicPr>
          <p:cNvPr id="10242" name="Picture 2" descr="Cosine Similarity &amp; Classification">
            <a:extLst>
              <a:ext uri="{FF2B5EF4-FFF2-40B4-BE49-F238E27FC236}">
                <a16:creationId xmlns:a16="http://schemas.microsoft.com/office/drawing/2014/main" id="{FDB0CB01-AB86-7B2F-AE32-22AEACFD7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4" y="1962150"/>
            <a:ext cx="3617883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7175" y="557683"/>
            <a:ext cx="1511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140" dirty="0">
                <a:latin typeface="Cambria"/>
                <a:cs typeface="Cambria"/>
              </a:rPr>
              <a:t>Contents: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299" y="1230281"/>
            <a:ext cx="3380104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30" dirty="0">
                <a:latin typeface="Cambria"/>
                <a:cs typeface="Cambria"/>
              </a:rPr>
              <a:t>Introduction.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●"/>
            </a:pP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30" dirty="0">
                <a:latin typeface="Cambria"/>
                <a:cs typeface="Cambria"/>
              </a:rPr>
              <a:t>Dataset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Preview.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●"/>
            </a:pP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25" dirty="0">
                <a:latin typeface="Cambria"/>
                <a:cs typeface="Cambria"/>
              </a:rPr>
              <a:t>Exploratory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Data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Analysis.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●"/>
            </a:pP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latin typeface="Cambria"/>
                <a:cs typeface="Cambria"/>
              </a:rPr>
              <a:t>Data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Preprocessing.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●"/>
            </a:pP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latin typeface="Cambria"/>
                <a:cs typeface="Cambria"/>
              </a:rPr>
              <a:t>Creating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Clusters.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40" dirty="0">
                <a:latin typeface="Cambria"/>
                <a:cs typeface="Cambria"/>
              </a:rPr>
              <a:t>Conclusions.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2054" name="Picture 6" descr="Clipboard With A Checkmark | Great PowerPoint ClipArt for Presentations -  PresenterMedia.com">
            <a:extLst>
              <a:ext uri="{FF2B5EF4-FFF2-40B4-BE49-F238E27FC236}">
                <a16:creationId xmlns:a16="http://schemas.microsoft.com/office/drawing/2014/main" id="{B4142E74-433C-C36C-F046-E245C5CF9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99" y="1038115"/>
            <a:ext cx="3067270" cy="306727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075" y="325858"/>
            <a:ext cx="2007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135" dirty="0">
                <a:latin typeface="Cambria"/>
                <a:cs typeface="Cambria"/>
              </a:rPr>
              <a:t>Conclusions: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687" y="897530"/>
            <a:ext cx="8390255" cy="377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110" dirty="0">
                <a:latin typeface="Cambria"/>
                <a:cs typeface="Cambria"/>
              </a:rPr>
              <a:t>It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was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interesting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to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60" dirty="0">
                <a:latin typeface="Cambria"/>
                <a:cs typeface="Cambria"/>
              </a:rPr>
              <a:t>ﬁnd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that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majority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30" dirty="0">
                <a:latin typeface="Cambria"/>
                <a:cs typeface="Cambria"/>
              </a:rPr>
              <a:t>of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the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content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available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35" dirty="0">
                <a:latin typeface="Cambria"/>
                <a:cs typeface="Cambria"/>
              </a:rPr>
              <a:t>on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40" dirty="0">
                <a:latin typeface="Cambria"/>
                <a:cs typeface="Cambria"/>
              </a:rPr>
              <a:t>Netﬂix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is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Movies.</a:t>
            </a:r>
            <a:endParaRPr sz="1500">
              <a:latin typeface="Cambria"/>
              <a:cs typeface="Cambria"/>
            </a:endParaRPr>
          </a:p>
          <a:p>
            <a:pPr marL="356235" indent="-344170">
              <a:lnSpc>
                <a:spcPct val="100000"/>
              </a:lnSpc>
              <a:spcBef>
                <a:spcPts val="12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110" dirty="0">
                <a:latin typeface="Cambria"/>
                <a:cs typeface="Cambria"/>
              </a:rPr>
              <a:t>But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in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the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recent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years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it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has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been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focusing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more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35" dirty="0">
                <a:latin typeface="Cambria"/>
                <a:cs typeface="Cambria"/>
              </a:rPr>
              <a:t>on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55" dirty="0">
                <a:latin typeface="Cambria"/>
                <a:cs typeface="Cambria"/>
              </a:rPr>
              <a:t>Tv-Shows.</a:t>
            </a:r>
            <a:endParaRPr sz="1500">
              <a:latin typeface="Cambria"/>
              <a:cs typeface="Cambria"/>
            </a:endParaRPr>
          </a:p>
          <a:p>
            <a:pPr marL="356235" indent="-344170">
              <a:lnSpc>
                <a:spcPct val="100000"/>
              </a:lnSpc>
              <a:spcBef>
                <a:spcPts val="12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145" dirty="0">
                <a:latin typeface="Cambria"/>
                <a:cs typeface="Cambria"/>
              </a:rPr>
              <a:t>Most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30" dirty="0">
                <a:latin typeface="Cambria"/>
                <a:cs typeface="Cambria"/>
              </a:rPr>
              <a:t>of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these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contents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85" dirty="0">
                <a:latin typeface="Cambria"/>
                <a:cs typeface="Cambria"/>
              </a:rPr>
              <a:t>are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released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either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in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the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year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ending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or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the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beginning.</a:t>
            </a:r>
            <a:endParaRPr sz="1500">
              <a:latin typeface="Cambria"/>
              <a:cs typeface="Cambria"/>
            </a:endParaRPr>
          </a:p>
          <a:p>
            <a:pPr marL="356235" marR="5080" indent="-344170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110" dirty="0">
                <a:latin typeface="Cambria"/>
                <a:cs typeface="Cambria"/>
              </a:rPr>
              <a:t>United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States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and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India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85" dirty="0">
                <a:latin typeface="Cambria"/>
                <a:cs typeface="Cambria"/>
              </a:rPr>
              <a:t>are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55" dirty="0">
                <a:latin typeface="Cambria"/>
                <a:cs typeface="Cambria"/>
              </a:rPr>
              <a:t>among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the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top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5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countries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that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produce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all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30" dirty="0">
                <a:latin typeface="Cambria"/>
                <a:cs typeface="Cambria"/>
              </a:rPr>
              <a:t>of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the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available </a:t>
            </a:r>
            <a:r>
              <a:rPr sz="1500" spc="-315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content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135" dirty="0">
                <a:latin typeface="Cambria"/>
                <a:cs typeface="Cambria"/>
              </a:rPr>
              <a:t>on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the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platform.</a:t>
            </a:r>
            <a:endParaRPr sz="1500">
              <a:latin typeface="Cambria"/>
              <a:cs typeface="Cambria"/>
            </a:endParaRPr>
          </a:p>
          <a:p>
            <a:pPr marL="356235" indent="-344170">
              <a:lnSpc>
                <a:spcPct val="100000"/>
              </a:lnSpc>
              <a:spcBef>
                <a:spcPts val="12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105" dirty="0">
                <a:latin typeface="Cambria"/>
                <a:cs typeface="Cambria"/>
              </a:rPr>
              <a:t>Also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65" dirty="0">
                <a:latin typeface="Cambria"/>
                <a:cs typeface="Cambria"/>
              </a:rPr>
              <a:t>6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30" dirty="0">
                <a:latin typeface="Cambria"/>
                <a:cs typeface="Cambria"/>
              </a:rPr>
              <a:t>of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the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actors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55" dirty="0">
                <a:latin typeface="Cambria"/>
                <a:cs typeface="Cambria"/>
              </a:rPr>
              <a:t>among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the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top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ten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actors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with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70" dirty="0">
                <a:latin typeface="Cambria"/>
                <a:cs typeface="Cambria"/>
              </a:rPr>
              <a:t>maximum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content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85" dirty="0">
                <a:latin typeface="Cambria"/>
                <a:cs typeface="Cambria"/>
              </a:rPr>
              <a:t>are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40" dirty="0">
                <a:latin typeface="Cambria"/>
                <a:cs typeface="Cambria"/>
              </a:rPr>
              <a:t>from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India.</a:t>
            </a:r>
            <a:endParaRPr sz="1500">
              <a:latin typeface="Cambria"/>
              <a:cs typeface="Cambria"/>
            </a:endParaRPr>
          </a:p>
          <a:p>
            <a:pPr marL="356235" indent="-344170">
              <a:lnSpc>
                <a:spcPct val="100000"/>
              </a:lnSpc>
              <a:spcBef>
                <a:spcPts val="1270"/>
              </a:spcBef>
              <a:buClr>
                <a:srgbClr val="000000"/>
              </a:buClr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210" dirty="0">
                <a:solidFill>
                  <a:srgbClr val="212121"/>
                </a:solidFill>
                <a:latin typeface="Cambria"/>
                <a:cs typeface="Cambria"/>
              </a:rPr>
              <a:t>TV-MA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05" dirty="0">
                <a:solidFill>
                  <a:srgbClr val="212121"/>
                </a:solidFill>
                <a:latin typeface="Cambria"/>
                <a:cs typeface="Cambria"/>
              </a:rPr>
              <a:t>tops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14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20" dirty="0">
                <a:solidFill>
                  <a:srgbClr val="212121"/>
                </a:solidFill>
                <a:latin typeface="Cambria"/>
                <a:cs typeface="Cambria"/>
              </a:rPr>
              <a:t>charts,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14" dirty="0">
                <a:solidFill>
                  <a:srgbClr val="212121"/>
                </a:solidFill>
                <a:latin typeface="Cambria"/>
                <a:cs typeface="Cambria"/>
              </a:rPr>
              <a:t>indicating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14" dirty="0">
                <a:solidFill>
                  <a:srgbClr val="212121"/>
                </a:solidFill>
                <a:latin typeface="Cambria"/>
                <a:cs typeface="Cambria"/>
              </a:rPr>
              <a:t>that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20" dirty="0">
                <a:solidFill>
                  <a:srgbClr val="212121"/>
                </a:solidFill>
                <a:latin typeface="Cambria"/>
                <a:cs typeface="Cambria"/>
              </a:rPr>
              <a:t>mature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14" dirty="0">
                <a:solidFill>
                  <a:srgbClr val="212121"/>
                </a:solidFill>
                <a:latin typeface="Cambria"/>
                <a:cs typeface="Cambria"/>
              </a:rPr>
              <a:t>content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95" dirty="0">
                <a:solidFill>
                  <a:srgbClr val="212121"/>
                </a:solidFill>
                <a:latin typeface="Cambria"/>
                <a:cs typeface="Cambria"/>
              </a:rPr>
              <a:t>is</a:t>
            </a:r>
            <a:r>
              <a:rPr sz="1500" spc="3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25" dirty="0">
                <a:solidFill>
                  <a:srgbClr val="212121"/>
                </a:solidFill>
                <a:latin typeface="Cambria"/>
                <a:cs typeface="Cambria"/>
              </a:rPr>
              <a:t>more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00" dirty="0">
                <a:solidFill>
                  <a:srgbClr val="212121"/>
                </a:solidFill>
                <a:latin typeface="Cambria"/>
                <a:cs typeface="Cambria"/>
              </a:rPr>
              <a:t>popular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35" dirty="0">
                <a:solidFill>
                  <a:srgbClr val="212121"/>
                </a:solidFill>
                <a:latin typeface="Cambria"/>
                <a:cs typeface="Cambria"/>
              </a:rPr>
              <a:t>on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30" dirty="0">
                <a:solidFill>
                  <a:srgbClr val="212121"/>
                </a:solidFill>
                <a:latin typeface="Cambria"/>
                <a:cs typeface="Cambria"/>
              </a:rPr>
              <a:t>Netﬂix.</a:t>
            </a:r>
            <a:endParaRPr sz="1500">
              <a:latin typeface="Cambria"/>
              <a:cs typeface="Cambria"/>
            </a:endParaRPr>
          </a:p>
          <a:p>
            <a:pPr marL="356235" marR="205104" indent="-344170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55" dirty="0">
                <a:solidFill>
                  <a:srgbClr val="212121"/>
                </a:solidFill>
                <a:latin typeface="Cambria"/>
                <a:cs typeface="Cambria"/>
              </a:rPr>
              <a:t>k=10</a:t>
            </a:r>
            <a:r>
              <a:rPr sz="15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05" dirty="0">
                <a:solidFill>
                  <a:srgbClr val="212121"/>
                </a:solidFill>
                <a:latin typeface="Cambria"/>
                <a:cs typeface="Cambria"/>
              </a:rPr>
              <a:t>was</a:t>
            </a:r>
            <a:r>
              <a:rPr sz="15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25" dirty="0">
                <a:solidFill>
                  <a:srgbClr val="212121"/>
                </a:solidFill>
                <a:latin typeface="Cambria"/>
                <a:cs typeface="Cambria"/>
              </a:rPr>
              <a:t>found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05" dirty="0">
                <a:solidFill>
                  <a:srgbClr val="212121"/>
                </a:solidFill>
                <a:latin typeface="Cambria"/>
                <a:cs typeface="Cambria"/>
              </a:rPr>
              <a:t>to</a:t>
            </a:r>
            <a:r>
              <a:rPr sz="15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85" dirty="0">
                <a:solidFill>
                  <a:srgbClr val="212121"/>
                </a:solidFill>
                <a:latin typeface="Cambria"/>
                <a:cs typeface="Cambria"/>
              </a:rPr>
              <a:t>be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30" dirty="0">
                <a:solidFill>
                  <a:srgbClr val="212121"/>
                </a:solidFill>
                <a:latin typeface="Cambria"/>
                <a:cs typeface="Cambria"/>
              </a:rPr>
              <a:t>an</a:t>
            </a:r>
            <a:r>
              <a:rPr sz="15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20" dirty="0">
                <a:solidFill>
                  <a:srgbClr val="212121"/>
                </a:solidFill>
                <a:latin typeface="Cambria"/>
                <a:cs typeface="Cambria"/>
              </a:rPr>
              <a:t>optimal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00" dirty="0">
                <a:solidFill>
                  <a:srgbClr val="212121"/>
                </a:solidFill>
                <a:latin typeface="Cambria"/>
                <a:cs typeface="Cambria"/>
              </a:rPr>
              <a:t>value</a:t>
            </a:r>
            <a:r>
              <a:rPr sz="15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05" dirty="0">
                <a:solidFill>
                  <a:srgbClr val="212121"/>
                </a:solidFill>
                <a:latin typeface="Cambria"/>
                <a:cs typeface="Cambria"/>
              </a:rPr>
              <a:t>for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00" dirty="0">
                <a:solidFill>
                  <a:srgbClr val="212121"/>
                </a:solidFill>
                <a:latin typeface="Cambria"/>
                <a:cs typeface="Cambria"/>
              </a:rPr>
              <a:t>clusters</a:t>
            </a:r>
            <a:r>
              <a:rPr sz="15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25" dirty="0">
                <a:solidFill>
                  <a:srgbClr val="212121"/>
                </a:solidFill>
                <a:latin typeface="Cambria"/>
                <a:cs typeface="Cambria"/>
              </a:rPr>
              <a:t>using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20" dirty="0">
                <a:solidFill>
                  <a:srgbClr val="212121"/>
                </a:solidFill>
                <a:latin typeface="Cambria"/>
                <a:cs typeface="Cambria"/>
              </a:rPr>
              <a:t>which</a:t>
            </a:r>
            <a:r>
              <a:rPr sz="15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90" dirty="0">
                <a:solidFill>
                  <a:srgbClr val="212121"/>
                </a:solidFill>
                <a:latin typeface="Cambria"/>
                <a:cs typeface="Cambria"/>
              </a:rPr>
              <a:t>we</a:t>
            </a:r>
            <a:r>
              <a:rPr sz="15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05" dirty="0">
                <a:solidFill>
                  <a:srgbClr val="212121"/>
                </a:solidFill>
                <a:latin typeface="Cambria"/>
                <a:cs typeface="Cambria"/>
              </a:rPr>
              <a:t>grouped</a:t>
            </a:r>
            <a:r>
              <a:rPr sz="15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00" dirty="0">
                <a:solidFill>
                  <a:srgbClr val="212121"/>
                </a:solidFill>
                <a:latin typeface="Cambria"/>
                <a:cs typeface="Cambria"/>
              </a:rPr>
              <a:t>our</a:t>
            </a:r>
            <a:r>
              <a:rPr sz="15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05" dirty="0">
                <a:solidFill>
                  <a:srgbClr val="212121"/>
                </a:solidFill>
                <a:latin typeface="Cambria"/>
                <a:cs typeface="Cambria"/>
              </a:rPr>
              <a:t>data </a:t>
            </a:r>
            <a:r>
              <a:rPr sz="1500" spc="-3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14" dirty="0">
                <a:solidFill>
                  <a:srgbClr val="212121"/>
                </a:solidFill>
                <a:latin typeface="Cambria"/>
                <a:cs typeface="Cambria"/>
              </a:rPr>
              <a:t>into</a:t>
            </a:r>
            <a:r>
              <a:rPr sz="15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-20" dirty="0">
                <a:solidFill>
                  <a:srgbClr val="212121"/>
                </a:solidFill>
                <a:latin typeface="Cambria"/>
                <a:cs typeface="Cambria"/>
              </a:rPr>
              <a:t>10</a:t>
            </a:r>
            <a:r>
              <a:rPr sz="15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05" dirty="0">
                <a:solidFill>
                  <a:srgbClr val="212121"/>
                </a:solidFill>
                <a:latin typeface="Cambria"/>
                <a:cs typeface="Cambria"/>
              </a:rPr>
              <a:t>distinct</a:t>
            </a:r>
            <a:r>
              <a:rPr sz="15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95" dirty="0">
                <a:solidFill>
                  <a:srgbClr val="212121"/>
                </a:solidFill>
                <a:latin typeface="Cambria"/>
                <a:cs typeface="Cambria"/>
              </a:rPr>
              <a:t>clusters.</a:t>
            </a:r>
            <a:endParaRPr sz="1500">
              <a:latin typeface="Cambria"/>
              <a:cs typeface="Cambria"/>
            </a:endParaRPr>
          </a:p>
          <a:p>
            <a:pPr marL="356235" marR="326390" indent="-344170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130" dirty="0">
                <a:solidFill>
                  <a:srgbClr val="212121"/>
                </a:solidFill>
                <a:latin typeface="Cambria"/>
                <a:cs typeface="Cambria"/>
              </a:rPr>
              <a:t>Using </a:t>
            </a:r>
            <a:r>
              <a:rPr sz="1500" spc="114" dirty="0">
                <a:solidFill>
                  <a:srgbClr val="212121"/>
                </a:solidFill>
                <a:latin typeface="Cambria"/>
                <a:cs typeface="Cambria"/>
              </a:rPr>
              <a:t>the given </a:t>
            </a:r>
            <a:r>
              <a:rPr sz="1500" spc="105" dirty="0">
                <a:solidFill>
                  <a:srgbClr val="212121"/>
                </a:solidFill>
                <a:latin typeface="Cambria"/>
                <a:cs typeface="Cambria"/>
              </a:rPr>
              <a:t>data a </a:t>
            </a:r>
            <a:r>
              <a:rPr sz="1500" spc="120" dirty="0">
                <a:solidFill>
                  <a:srgbClr val="212121"/>
                </a:solidFill>
                <a:latin typeface="Cambria"/>
                <a:cs typeface="Cambria"/>
              </a:rPr>
              <a:t>simple recommender </a:t>
            </a:r>
            <a:r>
              <a:rPr sz="1500" spc="125" dirty="0">
                <a:solidFill>
                  <a:srgbClr val="212121"/>
                </a:solidFill>
                <a:latin typeface="Cambria"/>
                <a:cs typeface="Cambria"/>
              </a:rPr>
              <a:t>system </a:t>
            </a:r>
            <a:r>
              <a:rPr sz="1500" spc="105" dirty="0">
                <a:solidFill>
                  <a:srgbClr val="212121"/>
                </a:solidFill>
                <a:latin typeface="Cambria"/>
                <a:cs typeface="Cambria"/>
              </a:rPr>
              <a:t>was </a:t>
            </a:r>
            <a:r>
              <a:rPr sz="1500" spc="90" dirty="0">
                <a:solidFill>
                  <a:srgbClr val="212121"/>
                </a:solidFill>
                <a:latin typeface="Cambria"/>
                <a:cs typeface="Cambria"/>
              </a:rPr>
              <a:t>created </a:t>
            </a:r>
            <a:r>
              <a:rPr sz="1500" spc="125" dirty="0">
                <a:solidFill>
                  <a:srgbClr val="212121"/>
                </a:solidFill>
                <a:latin typeface="Cambria"/>
                <a:cs typeface="Cambria"/>
              </a:rPr>
              <a:t>using </a:t>
            </a:r>
            <a:r>
              <a:rPr sz="1500" spc="1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140" dirty="0">
                <a:latin typeface="Cambria"/>
                <a:cs typeface="Cambria"/>
              </a:rPr>
              <a:t>cosine_similarity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and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recommendations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for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Movies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and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Tv</a:t>
            </a:r>
            <a:r>
              <a:rPr sz="1500" spc="35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Shows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80" dirty="0">
                <a:latin typeface="Cambria"/>
                <a:cs typeface="Cambria"/>
              </a:rPr>
              <a:t>were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obtained..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250" y="718008"/>
            <a:ext cx="2111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90" dirty="0">
                <a:latin typeface="Cambria"/>
                <a:cs typeface="Cambria"/>
              </a:rPr>
              <a:t>Future</a:t>
            </a:r>
            <a:r>
              <a:rPr sz="2400" i="0" spc="-35" dirty="0">
                <a:latin typeface="Cambria"/>
                <a:cs typeface="Cambria"/>
              </a:rPr>
              <a:t> </a:t>
            </a:r>
            <a:r>
              <a:rPr sz="2400" i="0" spc="125" dirty="0">
                <a:latin typeface="Cambria"/>
                <a:cs typeface="Cambria"/>
              </a:rPr>
              <a:t>Scope: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146" y="1380586"/>
            <a:ext cx="4848225" cy="216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90170" indent="-351790">
              <a:lnSpc>
                <a:spcPct val="1357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125" dirty="0">
                <a:latin typeface="Cambria"/>
                <a:cs typeface="Cambria"/>
              </a:rPr>
              <a:t>Integrating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this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dataset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with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other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external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datasets </a:t>
            </a:r>
            <a:r>
              <a:rPr sz="1600" spc="130" dirty="0">
                <a:latin typeface="Cambria"/>
                <a:cs typeface="Cambria"/>
              </a:rPr>
              <a:t>such </a:t>
            </a:r>
            <a:r>
              <a:rPr sz="1600" spc="114" dirty="0">
                <a:latin typeface="Cambria"/>
                <a:cs typeface="Cambria"/>
              </a:rPr>
              <a:t>as </a:t>
            </a:r>
            <a:r>
              <a:rPr sz="1600" spc="165" dirty="0">
                <a:latin typeface="Cambria"/>
                <a:cs typeface="Cambria"/>
              </a:rPr>
              <a:t>IMDB </a:t>
            </a:r>
            <a:r>
              <a:rPr sz="1600" spc="130" dirty="0">
                <a:latin typeface="Cambria"/>
                <a:cs typeface="Cambria"/>
              </a:rPr>
              <a:t>ratings, </a:t>
            </a:r>
            <a:r>
              <a:rPr sz="1600" spc="110" dirty="0">
                <a:latin typeface="Cambria"/>
                <a:cs typeface="Cambria"/>
              </a:rPr>
              <a:t>rotten 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tomatoes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can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also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provide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60" dirty="0">
                <a:latin typeface="Cambria"/>
                <a:cs typeface="Cambria"/>
              </a:rPr>
              <a:t>many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interesting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145" dirty="0">
                <a:latin typeface="Cambria"/>
                <a:cs typeface="Cambria"/>
              </a:rPr>
              <a:t>ﬁndings.</a:t>
            </a:r>
            <a:endParaRPr sz="1600">
              <a:latin typeface="Cambria"/>
              <a:cs typeface="Cambria"/>
            </a:endParaRPr>
          </a:p>
          <a:p>
            <a:pPr marL="363855" marR="5080" indent="-351790">
              <a:lnSpc>
                <a:spcPct val="100000"/>
              </a:lnSpc>
              <a:spcBef>
                <a:spcPts val="6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140" dirty="0">
                <a:latin typeface="Cambria"/>
                <a:cs typeface="Cambria"/>
              </a:rPr>
              <a:t>More </a:t>
            </a:r>
            <a:r>
              <a:rPr sz="1600" spc="135" dirty="0">
                <a:latin typeface="Cambria"/>
                <a:cs typeface="Cambria"/>
              </a:rPr>
              <a:t>time </a:t>
            </a:r>
            <a:r>
              <a:rPr sz="1600" spc="110" dirty="0">
                <a:latin typeface="Cambria"/>
                <a:cs typeface="Cambria"/>
              </a:rPr>
              <a:t>could </a:t>
            </a:r>
            <a:r>
              <a:rPr sz="1600" spc="90" dirty="0">
                <a:latin typeface="Cambria"/>
                <a:cs typeface="Cambria"/>
              </a:rPr>
              <a:t>be </a:t>
            </a:r>
            <a:r>
              <a:rPr sz="1600" spc="125" dirty="0">
                <a:latin typeface="Cambria"/>
                <a:cs typeface="Cambria"/>
              </a:rPr>
              <a:t>given </a:t>
            </a:r>
            <a:r>
              <a:rPr sz="1600" spc="120" dirty="0">
                <a:latin typeface="Cambria"/>
                <a:cs typeface="Cambria"/>
              </a:rPr>
              <a:t>into </a:t>
            </a:r>
            <a:r>
              <a:rPr sz="1600" spc="114" dirty="0">
                <a:latin typeface="Cambria"/>
                <a:cs typeface="Cambria"/>
              </a:rPr>
              <a:t>building a 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better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recommender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145" dirty="0">
                <a:latin typeface="Cambria"/>
                <a:cs typeface="Cambria"/>
              </a:rPr>
              <a:t>system,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which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later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can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be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100" dirty="0">
                <a:latin typeface="Cambria"/>
                <a:cs typeface="Cambria"/>
              </a:rPr>
              <a:t>deployed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45" dirty="0">
                <a:latin typeface="Cambria"/>
                <a:cs typeface="Cambria"/>
              </a:rPr>
              <a:t>on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web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for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usage.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076" name="Picture 4" descr="6,027 Telescope Silhouette Cliparts, Stock Vector and Royalty Free Telescope  Silhouette Illustrations">
            <a:extLst>
              <a:ext uri="{FF2B5EF4-FFF2-40B4-BE49-F238E27FC236}">
                <a16:creationId xmlns:a16="http://schemas.microsoft.com/office/drawing/2014/main" id="{E17FEDE7-662D-C135-1C73-8B69D8B14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952750"/>
            <a:ext cx="2057400" cy="2057400"/>
          </a:xfrm>
          <a:prstGeom prst="rect">
            <a:avLst/>
          </a:prstGeom>
          <a:blipFill>
            <a:blip r:embed="rId3">
              <a:alphaModFix amt="19000"/>
            </a:blip>
            <a:tile tx="0" ty="0" sx="100000" sy="100000" flip="none" algn="tl"/>
          </a:blipFill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0350" y="1543050"/>
            <a:ext cx="2237423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endParaRPr sz="33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9091" y="76580"/>
            <a:ext cx="348615" cy="347472"/>
          </a:xfrm>
          <a:prstGeom prst="rect">
            <a:avLst/>
          </a:prstGeom>
        </p:spPr>
      </p:pic>
      <p:pic>
        <p:nvPicPr>
          <p:cNvPr id="7" name="Picture 2" descr="Thank you lettering">
            <a:extLst>
              <a:ext uri="{FF2B5EF4-FFF2-40B4-BE49-F238E27FC236}">
                <a16:creationId xmlns:a16="http://schemas.microsoft.com/office/drawing/2014/main" id="{DF140FA0-C448-5131-C7F1-4A36DE829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33991"/>
            <a:ext cx="5796133" cy="371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575" y="364158"/>
            <a:ext cx="2095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114" dirty="0">
                <a:latin typeface="Cambria"/>
                <a:cs typeface="Cambria"/>
              </a:rPr>
              <a:t>Introduction: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575" y="1110121"/>
            <a:ext cx="5676265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150" dirty="0">
                <a:latin typeface="Cambria"/>
                <a:cs typeface="Cambria"/>
              </a:rPr>
              <a:t>Netﬂix </a:t>
            </a:r>
            <a:r>
              <a:rPr sz="1600" spc="100" dirty="0">
                <a:latin typeface="Cambria"/>
                <a:cs typeface="Cambria"/>
              </a:rPr>
              <a:t>is </a:t>
            </a:r>
            <a:r>
              <a:rPr sz="1600" spc="114" dirty="0">
                <a:latin typeface="Cambria"/>
                <a:cs typeface="Cambria"/>
              </a:rPr>
              <a:t>a </a:t>
            </a:r>
            <a:r>
              <a:rPr sz="1600" spc="130" dirty="0">
                <a:latin typeface="Cambria"/>
                <a:cs typeface="Cambria"/>
              </a:rPr>
              <a:t>media </a:t>
            </a:r>
            <a:r>
              <a:rPr sz="1600" spc="105" dirty="0">
                <a:latin typeface="Cambria"/>
                <a:cs typeface="Cambria"/>
              </a:rPr>
              <a:t>distribution </a:t>
            </a:r>
            <a:r>
              <a:rPr sz="1600" spc="135" dirty="0">
                <a:latin typeface="Cambria"/>
                <a:cs typeface="Cambria"/>
              </a:rPr>
              <a:t>company. </a:t>
            </a:r>
            <a:r>
              <a:rPr sz="1600" spc="114" dirty="0">
                <a:latin typeface="Cambria"/>
                <a:cs typeface="Cambria"/>
              </a:rPr>
              <a:t>It </a:t>
            </a:r>
            <a:r>
              <a:rPr sz="1600" spc="100" dirty="0">
                <a:latin typeface="Cambria"/>
                <a:cs typeface="Cambria"/>
              </a:rPr>
              <a:t>started </a:t>
            </a:r>
            <a:r>
              <a:rPr sz="1600" spc="114" dirty="0">
                <a:latin typeface="Cambria"/>
                <a:cs typeface="Cambria"/>
              </a:rPr>
              <a:t>with 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135" dirty="0">
                <a:latin typeface="Cambria"/>
                <a:cs typeface="Cambria"/>
              </a:rPr>
              <a:t>DVD </a:t>
            </a:r>
            <a:r>
              <a:rPr sz="1600" spc="105" dirty="0">
                <a:latin typeface="Cambria"/>
                <a:cs typeface="Cambria"/>
              </a:rPr>
              <a:t>distribution </a:t>
            </a:r>
            <a:r>
              <a:rPr sz="1600" spc="100" dirty="0">
                <a:latin typeface="Cambria"/>
                <a:cs typeface="Cambria"/>
              </a:rPr>
              <a:t>via </a:t>
            </a:r>
            <a:r>
              <a:rPr sz="1600" spc="150" dirty="0">
                <a:latin typeface="Cambria"/>
                <a:cs typeface="Cambria"/>
              </a:rPr>
              <a:t>mail, </a:t>
            </a:r>
            <a:r>
              <a:rPr sz="1600" spc="110" dirty="0">
                <a:latin typeface="Cambria"/>
                <a:cs typeface="Cambria"/>
              </a:rPr>
              <a:t>but </a:t>
            </a:r>
            <a:r>
              <a:rPr sz="1600" spc="135" dirty="0">
                <a:latin typeface="Cambria"/>
                <a:cs typeface="Cambria"/>
              </a:rPr>
              <a:t>has </a:t>
            </a:r>
            <a:r>
              <a:rPr sz="1600" spc="100" dirty="0">
                <a:latin typeface="Cambria"/>
                <a:cs typeface="Cambria"/>
              </a:rPr>
              <a:t>evolved </a:t>
            </a:r>
            <a:r>
              <a:rPr sz="1600" spc="110" dirty="0">
                <a:latin typeface="Cambria"/>
                <a:cs typeface="Cambria"/>
              </a:rPr>
              <a:t>substantially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over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the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course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spc="135" dirty="0">
                <a:latin typeface="Cambria"/>
                <a:cs typeface="Cambria"/>
              </a:rPr>
              <a:t>of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its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existence.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spc="135" dirty="0">
                <a:latin typeface="Cambria"/>
                <a:cs typeface="Cambria"/>
              </a:rPr>
              <a:t>Today,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50" dirty="0">
                <a:latin typeface="Cambria"/>
                <a:cs typeface="Cambria"/>
              </a:rPr>
              <a:t>Netﬂix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00" dirty="0">
                <a:latin typeface="Cambria"/>
                <a:cs typeface="Cambria"/>
              </a:rPr>
              <a:t>is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focused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145" dirty="0">
                <a:latin typeface="Cambria"/>
                <a:cs typeface="Cambria"/>
              </a:rPr>
              <a:t>on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streaming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0" dirty="0">
                <a:latin typeface="Cambria"/>
                <a:cs typeface="Cambria"/>
              </a:rPr>
              <a:t>video.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55" dirty="0">
                <a:latin typeface="Cambria"/>
                <a:cs typeface="Cambria"/>
              </a:rPr>
              <a:t>Some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35" dirty="0">
                <a:latin typeface="Cambria"/>
                <a:cs typeface="Cambria"/>
              </a:rPr>
              <a:t>of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its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25" dirty="0">
                <a:latin typeface="Cambria"/>
                <a:cs typeface="Cambria"/>
              </a:rPr>
              <a:t>content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0" dirty="0">
                <a:latin typeface="Cambria"/>
                <a:cs typeface="Cambria"/>
              </a:rPr>
              <a:t>is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licensed,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and 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145" dirty="0">
                <a:latin typeface="Cambria"/>
                <a:cs typeface="Cambria"/>
              </a:rPr>
              <a:t>some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135" dirty="0">
                <a:latin typeface="Cambria"/>
                <a:cs typeface="Cambria"/>
              </a:rPr>
              <a:t>of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the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25" dirty="0">
                <a:latin typeface="Cambria"/>
                <a:cs typeface="Cambria"/>
              </a:rPr>
              <a:t>content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0" dirty="0">
                <a:latin typeface="Cambria"/>
                <a:cs typeface="Cambria"/>
              </a:rPr>
              <a:t>is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produced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60" dirty="0">
                <a:latin typeface="Cambria"/>
                <a:cs typeface="Cambria"/>
              </a:rPr>
              <a:t>in-house.</a:t>
            </a:r>
            <a:endParaRPr sz="1600">
              <a:latin typeface="Cambria"/>
              <a:cs typeface="Cambria"/>
            </a:endParaRPr>
          </a:p>
          <a:p>
            <a:pPr marL="12700" marR="315595" indent="47625">
              <a:lnSpc>
                <a:spcPct val="114999"/>
              </a:lnSpc>
              <a:spcBef>
                <a:spcPts val="1200"/>
              </a:spcBef>
            </a:pPr>
            <a:r>
              <a:rPr sz="1600" spc="150" dirty="0">
                <a:latin typeface="Cambria"/>
                <a:cs typeface="Cambria"/>
              </a:rPr>
              <a:t>Netﬂix </a:t>
            </a:r>
            <a:r>
              <a:rPr sz="1600" spc="110" dirty="0">
                <a:latin typeface="Cambria"/>
                <a:cs typeface="Cambria"/>
              </a:rPr>
              <a:t>originally </a:t>
            </a:r>
            <a:r>
              <a:rPr sz="1600" spc="114" dirty="0">
                <a:latin typeface="Cambria"/>
                <a:cs typeface="Cambria"/>
              </a:rPr>
              <a:t>focused </a:t>
            </a:r>
            <a:r>
              <a:rPr sz="1600" spc="145" dirty="0">
                <a:latin typeface="Cambria"/>
                <a:cs typeface="Cambria"/>
              </a:rPr>
              <a:t>on </a:t>
            </a:r>
            <a:r>
              <a:rPr sz="1600" spc="140" dirty="0">
                <a:latin typeface="Cambria"/>
                <a:cs typeface="Cambria"/>
              </a:rPr>
              <a:t>movies, </a:t>
            </a:r>
            <a:r>
              <a:rPr sz="1600" spc="110" dirty="0">
                <a:latin typeface="Cambria"/>
                <a:cs typeface="Cambria"/>
              </a:rPr>
              <a:t>but today 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television </a:t>
            </a:r>
            <a:r>
              <a:rPr sz="1600" spc="125" dirty="0">
                <a:latin typeface="Cambria"/>
                <a:cs typeface="Cambria"/>
              </a:rPr>
              <a:t>shows </a:t>
            </a:r>
            <a:r>
              <a:rPr sz="1600" spc="90" dirty="0">
                <a:latin typeface="Cambria"/>
                <a:cs typeface="Cambria"/>
              </a:rPr>
              <a:t>are </a:t>
            </a:r>
            <a:r>
              <a:rPr sz="1600" spc="100" dirty="0">
                <a:latin typeface="Cambria"/>
                <a:cs typeface="Cambria"/>
              </a:rPr>
              <a:t>probably </a:t>
            </a:r>
            <a:r>
              <a:rPr sz="1600" spc="120" dirty="0">
                <a:latin typeface="Cambria"/>
                <a:cs typeface="Cambria"/>
              </a:rPr>
              <a:t>the </a:t>
            </a:r>
            <a:r>
              <a:rPr sz="1600" spc="135" dirty="0">
                <a:latin typeface="Cambria"/>
                <a:cs typeface="Cambria"/>
              </a:rPr>
              <a:t>more </a:t>
            </a:r>
            <a:r>
              <a:rPr sz="1600" spc="175" dirty="0">
                <a:latin typeface="Cambria"/>
                <a:cs typeface="Cambria"/>
              </a:rPr>
              <a:t>common </a:t>
            </a:r>
            <a:r>
              <a:rPr sz="1600" spc="180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format.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150" dirty="0">
                <a:latin typeface="Cambria"/>
                <a:cs typeface="Cambria"/>
              </a:rPr>
              <a:t>Netﬂix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works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45" dirty="0">
                <a:latin typeface="Cambria"/>
                <a:cs typeface="Cambria"/>
              </a:rPr>
              <a:t>on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a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subscription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45" dirty="0">
                <a:latin typeface="Cambria"/>
                <a:cs typeface="Cambria"/>
              </a:rPr>
              <a:t>model,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where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users </a:t>
            </a:r>
            <a:r>
              <a:rPr sz="1600" spc="125" dirty="0">
                <a:latin typeface="Cambria"/>
                <a:cs typeface="Cambria"/>
              </a:rPr>
              <a:t>get unlimited </a:t>
            </a:r>
            <a:r>
              <a:rPr sz="1600" spc="110" dirty="0">
                <a:latin typeface="Cambria"/>
                <a:cs typeface="Cambria"/>
              </a:rPr>
              <a:t>access </a:t>
            </a:r>
            <a:r>
              <a:rPr sz="1600" spc="114" dirty="0">
                <a:latin typeface="Cambria"/>
                <a:cs typeface="Cambria"/>
              </a:rPr>
              <a:t>to </a:t>
            </a:r>
            <a:r>
              <a:rPr sz="1600" spc="125" dirty="0">
                <a:latin typeface="Cambria"/>
                <a:cs typeface="Cambria"/>
              </a:rPr>
              <a:t>content </a:t>
            </a:r>
            <a:r>
              <a:rPr sz="1600" spc="114" dirty="0">
                <a:latin typeface="Cambria"/>
                <a:cs typeface="Cambria"/>
              </a:rPr>
              <a:t>with a </a:t>
            </a:r>
            <a:r>
              <a:rPr sz="1600" spc="105" dirty="0">
                <a:latin typeface="Cambria"/>
                <a:cs typeface="Cambria"/>
              </a:rPr>
              <a:t>paid </a:t>
            </a:r>
            <a:r>
              <a:rPr sz="1600" spc="110" dirty="0">
                <a:latin typeface="Cambria"/>
                <a:cs typeface="Cambria"/>
              </a:rPr>
              <a:t> subscription.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9220" y="1593197"/>
            <a:ext cx="1111508" cy="19776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25" y="553682"/>
            <a:ext cx="256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95" dirty="0">
                <a:latin typeface="Cambria"/>
                <a:cs typeface="Cambria"/>
              </a:rPr>
              <a:t>Dataset</a:t>
            </a:r>
            <a:r>
              <a:rPr sz="2400" i="0" spc="-25" dirty="0">
                <a:latin typeface="Cambria"/>
                <a:cs typeface="Cambria"/>
              </a:rPr>
              <a:t> </a:t>
            </a:r>
            <a:r>
              <a:rPr sz="2400" i="0" spc="80" dirty="0">
                <a:latin typeface="Cambria"/>
                <a:cs typeface="Cambria"/>
              </a:rPr>
              <a:t>Preview: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825" y="1111846"/>
            <a:ext cx="8013700" cy="130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130" dirty="0">
                <a:solidFill>
                  <a:srgbClr val="212121"/>
                </a:solidFill>
                <a:latin typeface="Cambria"/>
                <a:cs typeface="Cambria"/>
              </a:rPr>
              <a:t>This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212121"/>
                </a:solidFill>
                <a:latin typeface="Cambria"/>
                <a:cs typeface="Cambria"/>
              </a:rPr>
              <a:t>dataset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212121"/>
                </a:solidFill>
                <a:latin typeface="Cambria"/>
                <a:cs typeface="Cambria"/>
              </a:rPr>
              <a:t>consists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212121"/>
                </a:solidFill>
                <a:latin typeface="Cambria"/>
                <a:cs typeface="Cambria"/>
              </a:rPr>
              <a:t>tv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25" dirty="0">
                <a:solidFill>
                  <a:srgbClr val="212121"/>
                </a:solidFill>
                <a:latin typeface="Cambria"/>
                <a:cs typeface="Cambria"/>
              </a:rPr>
              <a:t>shows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212121"/>
                </a:solidFill>
                <a:latin typeface="Cambria"/>
                <a:cs typeface="Cambria"/>
              </a:rPr>
              <a:t>movies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212121"/>
                </a:solidFill>
                <a:latin typeface="Cambria"/>
                <a:cs typeface="Cambria"/>
              </a:rPr>
              <a:t>available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45" dirty="0">
                <a:solidFill>
                  <a:srgbClr val="212121"/>
                </a:solidFill>
                <a:latin typeface="Cambria"/>
                <a:cs typeface="Cambria"/>
              </a:rPr>
              <a:t>on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50" dirty="0">
                <a:solidFill>
                  <a:srgbClr val="212121"/>
                </a:solidFill>
                <a:latin typeface="Cambria"/>
                <a:cs typeface="Cambria"/>
              </a:rPr>
              <a:t>Netﬂix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212121"/>
                </a:solidFill>
                <a:latin typeface="Cambria"/>
                <a:cs typeface="Cambria"/>
              </a:rPr>
              <a:t>as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212121"/>
                </a:solidFill>
                <a:latin typeface="Cambria"/>
                <a:cs typeface="Cambria"/>
              </a:rPr>
              <a:t>2019.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40" dirty="0">
                <a:solidFill>
                  <a:srgbClr val="212121"/>
                </a:solidFill>
                <a:latin typeface="Cambria"/>
                <a:cs typeface="Cambria"/>
              </a:rPr>
              <a:t>The </a:t>
            </a:r>
            <a:r>
              <a:rPr sz="1600" spc="-33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212121"/>
                </a:solidFill>
                <a:latin typeface="Cambria"/>
                <a:cs typeface="Cambria"/>
              </a:rPr>
              <a:t>dataset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212121"/>
                </a:solidFill>
                <a:latin typeface="Cambria"/>
                <a:cs typeface="Cambria"/>
              </a:rPr>
              <a:t>is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212121"/>
                </a:solidFill>
                <a:latin typeface="Cambria"/>
                <a:cs typeface="Cambria"/>
              </a:rPr>
              <a:t>collected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50" dirty="0">
                <a:solidFill>
                  <a:srgbClr val="212121"/>
                </a:solidFill>
                <a:latin typeface="Cambria"/>
                <a:cs typeface="Cambria"/>
              </a:rPr>
              <a:t>from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212121"/>
                </a:solidFill>
                <a:latin typeface="Cambria"/>
                <a:cs typeface="Cambria"/>
              </a:rPr>
              <a:t>Flixable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212121"/>
                </a:solidFill>
                <a:latin typeface="Cambria"/>
                <a:cs typeface="Cambria"/>
              </a:rPr>
              <a:t>which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212121"/>
                </a:solidFill>
                <a:latin typeface="Cambria"/>
                <a:cs typeface="Cambria"/>
              </a:rPr>
              <a:t>is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212121"/>
                </a:solidFill>
                <a:latin typeface="Cambria"/>
                <a:cs typeface="Cambria"/>
              </a:rPr>
              <a:t>a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40" dirty="0">
                <a:solidFill>
                  <a:srgbClr val="212121"/>
                </a:solidFill>
                <a:latin typeface="Cambria"/>
                <a:cs typeface="Cambria"/>
              </a:rPr>
              <a:t>third-party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50" dirty="0">
                <a:solidFill>
                  <a:srgbClr val="212121"/>
                </a:solidFill>
                <a:latin typeface="Cambria"/>
                <a:cs typeface="Cambria"/>
              </a:rPr>
              <a:t>Netﬂix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212121"/>
                </a:solidFill>
                <a:latin typeface="Cambria"/>
                <a:cs typeface="Cambria"/>
              </a:rPr>
              <a:t>search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25" dirty="0">
                <a:solidFill>
                  <a:srgbClr val="212121"/>
                </a:solidFill>
                <a:latin typeface="Cambria"/>
                <a:cs typeface="Cambria"/>
              </a:rPr>
              <a:t>engine.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0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1550"/>
              </a:spcBef>
            </a:pPr>
            <a:r>
              <a:rPr sz="1950" b="1" spc="-5" dirty="0">
                <a:solidFill>
                  <a:srgbClr val="212121"/>
                </a:solidFill>
                <a:latin typeface="Roboto"/>
                <a:cs typeface="Roboto"/>
              </a:rPr>
              <a:t>Attribute</a:t>
            </a:r>
            <a:r>
              <a:rPr sz="1950" b="1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12121"/>
                </a:solidFill>
                <a:latin typeface="Roboto"/>
                <a:cs typeface="Roboto"/>
              </a:rPr>
              <a:t>Information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293" y="2680097"/>
            <a:ext cx="3639185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51765" indent="-3365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10" dirty="0">
                <a:solidFill>
                  <a:srgbClr val="212121"/>
                </a:solidFill>
                <a:latin typeface="Roboto"/>
                <a:cs typeface="Roboto"/>
              </a:rPr>
              <a:t>show_id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: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Roboto"/>
                <a:cs typeface="Roboto"/>
              </a:rPr>
              <a:t>Unique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212121"/>
                </a:solidFill>
                <a:latin typeface="Roboto"/>
                <a:cs typeface="Roboto"/>
              </a:rPr>
              <a:t>ID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212121"/>
                </a:solidFill>
                <a:latin typeface="Roboto"/>
                <a:cs typeface="Roboto"/>
              </a:rPr>
              <a:t>for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Roboto"/>
                <a:cs typeface="Roboto"/>
              </a:rPr>
              <a:t>every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Movie 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/</a:t>
            </a:r>
            <a:r>
              <a:rPr sz="1400" spc="-3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40" dirty="0">
                <a:solidFill>
                  <a:srgbClr val="212121"/>
                </a:solidFill>
                <a:latin typeface="Roboto"/>
                <a:cs typeface="Roboto"/>
              </a:rPr>
              <a:t>Tv </a:t>
            </a:r>
            <a:r>
              <a:rPr sz="1400" spc="-3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Roboto"/>
                <a:cs typeface="Roboto"/>
              </a:rPr>
              <a:t>Show</a:t>
            </a:r>
            <a:endParaRPr sz="1400">
              <a:latin typeface="Roboto"/>
              <a:cs typeface="Roboto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10" dirty="0">
                <a:solidFill>
                  <a:srgbClr val="212121"/>
                </a:solidFill>
                <a:latin typeface="Roboto"/>
                <a:cs typeface="Roboto"/>
              </a:rPr>
              <a:t>typ</a:t>
            </a: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sz="1400" b="1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: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Identiﬁe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45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212121"/>
                </a:solidFill>
                <a:latin typeface="Roboto"/>
                <a:cs typeface="Roboto"/>
              </a:rPr>
              <a:t>M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o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vie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o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4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212121"/>
                </a:solidFill>
                <a:latin typeface="Roboto"/>
                <a:cs typeface="Roboto"/>
              </a:rPr>
              <a:t>T</a:t>
            </a:r>
            <a:r>
              <a:rPr sz="1400" spc="5" dirty="0">
                <a:solidFill>
                  <a:srgbClr val="212121"/>
                </a:solidFill>
                <a:latin typeface="Roboto"/>
                <a:cs typeface="Roboto"/>
              </a:rPr>
              <a:t>V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Roboto"/>
                <a:cs typeface="Roboto"/>
              </a:rPr>
              <a:t>Show</a:t>
            </a:r>
            <a:endParaRPr sz="1400">
              <a:latin typeface="Roboto"/>
              <a:cs typeface="Roboto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10" dirty="0">
                <a:solidFill>
                  <a:srgbClr val="212121"/>
                </a:solidFill>
                <a:latin typeface="Roboto"/>
                <a:cs typeface="Roboto"/>
              </a:rPr>
              <a:t>title</a:t>
            </a:r>
            <a:r>
              <a:rPr sz="1400" b="1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:</a:t>
            </a:r>
            <a:r>
              <a:rPr sz="1400" spc="-3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Title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Roboto"/>
                <a:cs typeface="Roboto"/>
              </a:rPr>
              <a:t>of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Movie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/</a:t>
            </a:r>
            <a:r>
              <a:rPr sz="1400" spc="-3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40" dirty="0">
                <a:solidFill>
                  <a:srgbClr val="212121"/>
                </a:solidFill>
                <a:latin typeface="Roboto"/>
                <a:cs typeface="Roboto"/>
              </a:rPr>
              <a:t>Tv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Roboto"/>
                <a:cs typeface="Roboto"/>
              </a:rPr>
              <a:t>Show</a:t>
            </a:r>
            <a:endParaRPr sz="1400">
              <a:latin typeface="Roboto"/>
              <a:cs typeface="Roboto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director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: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Roboto"/>
                <a:cs typeface="Roboto"/>
              </a:rPr>
              <a:t>Director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Roboto"/>
                <a:cs typeface="Roboto"/>
              </a:rPr>
              <a:t>of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Movie</a:t>
            </a:r>
            <a:endParaRPr sz="1400">
              <a:latin typeface="Roboto"/>
              <a:cs typeface="Roboto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10" dirty="0">
                <a:solidFill>
                  <a:srgbClr val="212121"/>
                </a:solidFill>
                <a:latin typeface="Roboto"/>
                <a:cs typeface="Roboto"/>
              </a:rPr>
              <a:t>cast</a:t>
            </a: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: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Actors </a:t>
            </a:r>
            <a:r>
              <a:rPr sz="1400" spc="-20" dirty="0">
                <a:solidFill>
                  <a:srgbClr val="212121"/>
                </a:solidFill>
                <a:latin typeface="Roboto"/>
                <a:cs typeface="Roboto"/>
              </a:rPr>
              <a:t>involved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movie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/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show</a:t>
            </a:r>
            <a:endParaRPr sz="1400">
              <a:latin typeface="Roboto"/>
              <a:cs typeface="Roboto"/>
            </a:endParaRPr>
          </a:p>
          <a:p>
            <a:pPr marL="348615" marR="5080" indent="-336550">
              <a:lnSpc>
                <a:spcPct val="114999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country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: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Roboto"/>
                <a:cs typeface="Roboto"/>
              </a:rPr>
              <a:t>Country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where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movie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/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show </a:t>
            </a:r>
            <a:r>
              <a:rPr sz="1400" spc="-3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was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produced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0593" y="2605658"/>
            <a:ext cx="3621404" cy="19888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date_added</a:t>
            </a:r>
            <a:r>
              <a:rPr sz="1400" b="1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: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Date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Roboto"/>
                <a:cs typeface="Roboto"/>
              </a:rPr>
              <a:t>it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was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added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on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Netﬂix</a:t>
            </a:r>
            <a:endParaRPr sz="1400">
              <a:latin typeface="Roboto"/>
              <a:cs typeface="Roboto"/>
            </a:endParaRPr>
          </a:p>
          <a:p>
            <a:pPr marL="348615" marR="59055" indent="-336550">
              <a:lnSpc>
                <a:spcPct val="114999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dirty="0">
                <a:solidFill>
                  <a:srgbClr val="212121"/>
                </a:solidFill>
                <a:latin typeface="Roboto"/>
                <a:cs typeface="Roboto"/>
              </a:rPr>
              <a:t>release_year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: 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Actual Release </a:t>
            </a:r>
            <a:r>
              <a:rPr sz="1400" spc="-30" dirty="0">
                <a:solidFill>
                  <a:srgbClr val="212121"/>
                </a:solidFill>
                <a:latin typeface="Roboto"/>
                <a:cs typeface="Roboto"/>
              </a:rPr>
              <a:t>Year </a:t>
            </a:r>
            <a:r>
              <a:rPr sz="1400" spc="10" dirty="0">
                <a:solidFill>
                  <a:srgbClr val="212121"/>
                </a:solidFill>
                <a:latin typeface="Roboto"/>
                <a:cs typeface="Roboto"/>
              </a:rPr>
              <a:t>of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400" spc="-33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movie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/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show</a:t>
            </a:r>
            <a:endParaRPr sz="1400">
              <a:latin typeface="Roboto"/>
              <a:cs typeface="Roboto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10" dirty="0">
                <a:solidFill>
                  <a:srgbClr val="212121"/>
                </a:solidFill>
                <a:latin typeface="Roboto"/>
                <a:cs typeface="Roboto"/>
              </a:rPr>
              <a:t>rating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:</a:t>
            </a:r>
            <a:r>
              <a:rPr sz="14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212121"/>
                </a:solidFill>
                <a:latin typeface="Roboto"/>
                <a:cs typeface="Roboto"/>
              </a:rPr>
              <a:t>TV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Roboto"/>
                <a:cs typeface="Roboto"/>
              </a:rPr>
              <a:t>Rating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Roboto"/>
                <a:cs typeface="Roboto"/>
              </a:rPr>
              <a:t>of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movie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/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show</a:t>
            </a:r>
            <a:endParaRPr sz="1400">
              <a:latin typeface="Roboto"/>
              <a:cs typeface="Roboto"/>
            </a:endParaRPr>
          </a:p>
          <a:p>
            <a:pPr marL="348615" marR="201295" indent="-336550">
              <a:lnSpc>
                <a:spcPct val="114999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du</a:t>
            </a:r>
            <a:r>
              <a:rPr sz="1400" b="1" spc="-25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400" b="1" spc="-10" dirty="0">
                <a:solidFill>
                  <a:srgbClr val="212121"/>
                </a:solidFill>
                <a:latin typeface="Roboto"/>
                <a:cs typeface="Roboto"/>
              </a:rPr>
              <a:t>ation</a:t>
            </a: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:</a:t>
            </a:r>
            <a:r>
              <a:rPr sz="14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212121"/>
                </a:solidFill>
                <a:latin typeface="Roboto"/>
                <a:cs typeface="Roboto"/>
              </a:rPr>
              <a:t>T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ota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l </a:t>
            </a:r>
            <a:r>
              <a:rPr sz="1400" spc="-35" dirty="0">
                <a:solidFill>
                  <a:srgbClr val="212121"/>
                </a:solidFill>
                <a:latin typeface="Roboto"/>
                <a:cs typeface="Roboto"/>
              </a:rPr>
              <a:t>Du</a:t>
            </a:r>
            <a:r>
              <a:rPr sz="1400" spc="-50" dirty="0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sz="1400" spc="-20" dirty="0">
                <a:solidFill>
                  <a:srgbClr val="212121"/>
                </a:solidFill>
                <a:latin typeface="Roboto"/>
                <a:cs typeface="Roboto"/>
              </a:rPr>
              <a:t>atio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n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45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sz="1400" spc="-30" dirty="0">
                <a:solidFill>
                  <a:srgbClr val="212121"/>
                </a:solidFill>
                <a:latin typeface="Roboto"/>
                <a:cs typeface="Roboto"/>
              </a:rPr>
              <a:t>n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Roboto"/>
                <a:cs typeface="Roboto"/>
              </a:rPr>
              <a:t>minute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s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or  number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Roboto"/>
                <a:cs typeface="Roboto"/>
              </a:rPr>
              <a:t>of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seasons</a:t>
            </a:r>
            <a:endParaRPr sz="1400">
              <a:latin typeface="Roboto"/>
              <a:cs typeface="Roboto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10" dirty="0">
                <a:solidFill>
                  <a:srgbClr val="212121"/>
                </a:solidFill>
                <a:latin typeface="Roboto"/>
                <a:cs typeface="Roboto"/>
              </a:rPr>
              <a:t>listed_in</a:t>
            </a:r>
            <a:r>
              <a:rPr sz="1400" b="1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:</a:t>
            </a:r>
            <a:r>
              <a:rPr sz="1400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Genre</a:t>
            </a:r>
            <a:endParaRPr sz="1400">
              <a:latin typeface="Roboto"/>
              <a:cs typeface="Roboto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212121"/>
                </a:solidFill>
                <a:latin typeface="Roboto"/>
                <a:cs typeface="Roboto"/>
              </a:rPr>
              <a:t>description</a:t>
            </a:r>
            <a:r>
              <a:rPr sz="1400" spc="-5" dirty="0">
                <a:solidFill>
                  <a:srgbClr val="212121"/>
                </a:solidFill>
                <a:latin typeface="Roboto"/>
                <a:cs typeface="Roboto"/>
              </a:rPr>
              <a:t>:</a:t>
            </a:r>
            <a:r>
              <a:rPr sz="1400" spc="-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Roboto"/>
                <a:cs typeface="Roboto"/>
              </a:rPr>
              <a:t>Summary</a:t>
            </a:r>
            <a:r>
              <a:rPr sz="1400" spc="-15" dirty="0">
                <a:solidFill>
                  <a:srgbClr val="212121"/>
                </a:solidFill>
                <a:latin typeface="Roboto"/>
                <a:cs typeface="Roboto"/>
              </a:rPr>
              <a:t> description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700" y="452608"/>
            <a:ext cx="281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95" dirty="0">
                <a:latin typeface="Cambria"/>
                <a:cs typeface="Cambria"/>
              </a:rPr>
              <a:t>Dataset</a:t>
            </a:r>
            <a:r>
              <a:rPr sz="2400" i="0" spc="-20" dirty="0">
                <a:latin typeface="Cambria"/>
                <a:cs typeface="Cambria"/>
              </a:rPr>
              <a:t> </a:t>
            </a:r>
            <a:r>
              <a:rPr sz="2400" i="0" spc="145" dirty="0">
                <a:latin typeface="Cambria"/>
                <a:cs typeface="Cambria"/>
              </a:rPr>
              <a:t>summary: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00" y="1011787"/>
            <a:ext cx="7133590" cy="3614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20" dirty="0">
                <a:latin typeface="Cambria"/>
                <a:cs typeface="Cambria"/>
              </a:rPr>
              <a:t>The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dataset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contains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0" dirty="0">
                <a:latin typeface="Cambria"/>
                <a:cs typeface="Cambria"/>
              </a:rPr>
              <a:t>12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125" dirty="0">
                <a:latin typeface="Cambria"/>
                <a:cs typeface="Cambria"/>
              </a:rPr>
              <a:t>columns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and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7787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rows.</a:t>
            </a:r>
            <a:endParaRPr sz="1400" dirty="0">
              <a:latin typeface="Cambria"/>
              <a:cs typeface="Cambria"/>
            </a:endParaRPr>
          </a:p>
          <a:p>
            <a:pPr marL="469900" marR="2668270" indent="-457200">
              <a:lnSpc>
                <a:spcPct val="200000"/>
              </a:lnSpc>
            </a:pPr>
            <a:r>
              <a:rPr sz="1400" spc="100" dirty="0">
                <a:latin typeface="Cambria"/>
                <a:cs typeface="Cambria"/>
              </a:rPr>
              <a:t>There also exist </a:t>
            </a:r>
            <a:r>
              <a:rPr sz="1400" spc="130" dirty="0">
                <a:latin typeface="Cambria"/>
                <a:cs typeface="Cambria"/>
              </a:rPr>
              <a:t>some </a:t>
            </a:r>
            <a:r>
              <a:rPr sz="1400" spc="105" dirty="0">
                <a:latin typeface="Cambria"/>
                <a:cs typeface="Cambria"/>
              </a:rPr>
              <a:t>null </a:t>
            </a:r>
            <a:r>
              <a:rPr sz="1400" spc="95" dirty="0">
                <a:latin typeface="Cambria"/>
                <a:cs typeface="Cambria"/>
              </a:rPr>
              <a:t>values </a:t>
            </a:r>
            <a:r>
              <a:rPr sz="1400" spc="110" dirty="0">
                <a:latin typeface="Cambria"/>
                <a:cs typeface="Cambria"/>
              </a:rPr>
              <a:t>in </a:t>
            </a:r>
            <a:r>
              <a:rPr sz="1400" spc="95" dirty="0">
                <a:latin typeface="Cambria"/>
                <a:cs typeface="Cambria"/>
              </a:rPr>
              <a:t>our </a:t>
            </a:r>
            <a:r>
              <a:rPr sz="1400" spc="100" dirty="0">
                <a:latin typeface="Cambria"/>
                <a:cs typeface="Cambria"/>
              </a:rPr>
              <a:t>data: 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Percentage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null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values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Cambria"/>
                <a:cs typeface="Cambria"/>
              </a:rPr>
              <a:t>director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:</a:t>
            </a:r>
            <a:r>
              <a:rPr sz="1400" spc="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b="1" spc="70" dirty="0">
                <a:solidFill>
                  <a:srgbClr val="212121"/>
                </a:solidFill>
                <a:latin typeface="Cambria"/>
                <a:cs typeface="Cambria"/>
              </a:rPr>
              <a:t>30.68%</a:t>
            </a:r>
            <a:endParaRPr sz="1400" dirty="0">
              <a:latin typeface="Cambria"/>
              <a:cs typeface="Cambria"/>
            </a:endParaRPr>
          </a:p>
          <a:p>
            <a:pPr marL="469900" marR="2465705">
              <a:lnSpc>
                <a:spcPct val="114999"/>
              </a:lnSpc>
            </a:pP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Percentage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null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values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cast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: </a:t>
            </a:r>
            <a:r>
              <a:rPr sz="1400" b="1" spc="65" dirty="0">
                <a:solidFill>
                  <a:srgbClr val="212121"/>
                </a:solidFill>
                <a:latin typeface="Cambria"/>
                <a:cs typeface="Cambria"/>
              </a:rPr>
              <a:t>9.22% </a:t>
            </a:r>
            <a:r>
              <a:rPr sz="1400" b="1" spc="7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Percentage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null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values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country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: </a:t>
            </a:r>
            <a:r>
              <a:rPr sz="1400" b="1" spc="30" dirty="0">
                <a:solidFill>
                  <a:srgbClr val="212121"/>
                </a:solidFill>
                <a:latin typeface="Cambria"/>
                <a:cs typeface="Cambria"/>
              </a:rPr>
              <a:t>6.51% </a:t>
            </a:r>
            <a:r>
              <a:rPr sz="1400" b="1" spc="3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Percentage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null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values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Cambria"/>
                <a:cs typeface="Cambria"/>
              </a:rPr>
              <a:t>date_added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:</a:t>
            </a:r>
            <a:r>
              <a:rPr sz="1400" spc="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b="1" spc="10" dirty="0">
                <a:solidFill>
                  <a:srgbClr val="212121"/>
                </a:solidFill>
                <a:latin typeface="Cambria"/>
                <a:cs typeface="Cambria"/>
              </a:rPr>
              <a:t>0.13% </a:t>
            </a:r>
            <a:r>
              <a:rPr sz="1400" b="1" spc="-2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Percentage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null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values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rating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:</a:t>
            </a:r>
            <a:r>
              <a:rPr sz="1400" spc="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b="1" spc="90" dirty="0">
                <a:solidFill>
                  <a:srgbClr val="212121"/>
                </a:solidFill>
                <a:latin typeface="Cambria"/>
                <a:cs typeface="Cambria"/>
              </a:rPr>
              <a:t>0.089%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sz="1400" i="1" spc="70" dirty="0">
                <a:solidFill>
                  <a:srgbClr val="212121"/>
                </a:solidFill>
                <a:latin typeface="Cambria"/>
                <a:cs typeface="Cambria"/>
              </a:rPr>
              <a:t>Since</a:t>
            </a:r>
            <a:r>
              <a:rPr lang="en-US" sz="1400" i="1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lang="en-US" sz="1400" i="1" spc="60" dirty="0">
                <a:solidFill>
                  <a:srgbClr val="212121"/>
                </a:solidFill>
                <a:latin typeface="Cambria"/>
                <a:cs typeface="Cambria"/>
              </a:rPr>
              <a:t>there</a:t>
            </a:r>
            <a:r>
              <a:rPr lang="en-US" sz="1400" i="1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lang="en-US" sz="1400" i="1" spc="55" dirty="0">
                <a:solidFill>
                  <a:srgbClr val="212121"/>
                </a:solidFill>
                <a:latin typeface="Cambria"/>
                <a:cs typeface="Cambria"/>
              </a:rPr>
              <a:t>are</a:t>
            </a:r>
            <a:r>
              <a:rPr lang="en-US" sz="1400" i="1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lang="en-US" sz="1400" i="1" spc="75" dirty="0">
                <a:solidFill>
                  <a:srgbClr val="212121"/>
                </a:solidFill>
                <a:latin typeface="Cambria"/>
                <a:cs typeface="Cambria"/>
              </a:rPr>
              <a:t>null</a:t>
            </a:r>
            <a:r>
              <a:rPr lang="en-US" sz="1400" i="1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lang="en-US" sz="1400" i="1" spc="70" dirty="0">
                <a:solidFill>
                  <a:srgbClr val="212121"/>
                </a:solidFill>
                <a:latin typeface="Cambria"/>
                <a:cs typeface="Cambria"/>
              </a:rPr>
              <a:t>values</a:t>
            </a:r>
            <a:r>
              <a:rPr lang="en-US" sz="1400" i="1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lang="en-US" sz="1400" i="1" spc="9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lang="en-US" sz="1400" i="1" spc="25" dirty="0">
                <a:solidFill>
                  <a:srgbClr val="212121"/>
                </a:solidFill>
                <a:latin typeface="Cambria"/>
                <a:cs typeface="Cambria"/>
              </a:rPr>
              <a:t> the </a:t>
            </a:r>
            <a:r>
              <a:rPr lang="en-US" sz="1400" i="1" spc="105">
                <a:solidFill>
                  <a:srgbClr val="212121"/>
                </a:solidFill>
                <a:latin typeface="Cambria"/>
                <a:cs typeface="Cambria"/>
              </a:rPr>
              <a:t>above </a:t>
            </a:r>
            <a:r>
              <a:rPr lang="en-US" sz="1400" spc="85">
                <a:solidFill>
                  <a:srgbClr val="212121"/>
                </a:solidFill>
                <a:latin typeface="Cambria"/>
                <a:cs typeface="Cambria"/>
              </a:rPr>
              <a:t>variables</a:t>
            </a:r>
            <a:r>
              <a:rPr lang="en-US" sz="1400" i="1" spc="3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lang="en-US" sz="1400" i="1" spc="95" dirty="0">
                <a:solidFill>
                  <a:srgbClr val="212121"/>
                </a:solidFill>
                <a:latin typeface="Cambria"/>
                <a:cs typeface="Cambria"/>
              </a:rPr>
              <a:t>we will replace them with 0</a:t>
            </a:r>
            <a:r>
              <a:rPr lang="en-US" sz="1400" i="1" spc="90" dirty="0">
                <a:solidFill>
                  <a:srgbClr val="212121"/>
                </a:solidFill>
                <a:latin typeface="Cambria"/>
                <a:cs typeface="Cambria"/>
              </a:rPr>
              <a:t>.</a:t>
            </a:r>
            <a:endParaRPr lang="en-US"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Finally</a:t>
            </a:r>
            <a:r>
              <a:rPr lang="en-US" sz="1400" spc="100" dirty="0">
                <a:solidFill>
                  <a:srgbClr val="212121"/>
                </a:solidFill>
                <a:latin typeface="Cambria"/>
                <a:cs typeface="Cambria"/>
              </a:rPr>
              <a:t>,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Cambria"/>
                <a:cs typeface="Cambria"/>
              </a:rPr>
              <a:t>we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will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do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Cambria"/>
                <a:cs typeface="Cambria"/>
              </a:rPr>
              <a:t>some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feature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engineering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to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create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few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new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variables:</a:t>
            </a:r>
            <a:endParaRPr sz="1400" dirty="0">
              <a:latin typeface="Cambria"/>
              <a:cs typeface="Cambria"/>
            </a:endParaRPr>
          </a:p>
          <a:p>
            <a:pPr marL="469900" marR="5080" indent="-336550">
              <a:lnSpc>
                <a:spcPct val="100000"/>
              </a:lnSpc>
              <a:spcBef>
                <a:spcPts val="8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i="1" spc="90" dirty="0">
                <a:solidFill>
                  <a:srgbClr val="212121"/>
                </a:solidFill>
                <a:latin typeface="Cambria"/>
                <a:cs typeface="Cambria"/>
              </a:rPr>
              <a:t>Compute</a:t>
            </a:r>
            <a:r>
              <a:rPr sz="1400" i="1" spc="3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b="1" i="1" spc="65" dirty="0">
                <a:solidFill>
                  <a:srgbClr val="212121"/>
                </a:solidFill>
                <a:latin typeface="Cambria"/>
                <a:cs typeface="Cambria"/>
              </a:rPr>
              <a:t>year_added</a:t>
            </a:r>
            <a:r>
              <a:rPr sz="1400" i="1" spc="65" dirty="0">
                <a:solidFill>
                  <a:srgbClr val="212121"/>
                </a:solidFill>
                <a:latin typeface="Cambria"/>
                <a:cs typeface="Cambria"/>
              </a:rPr>
              <a:t>,</a:t>
            </a:r>
            <a:r>
              <a:rPr sz="1400" i="1" spc="40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b="1" i="1" spc="80" dirty="0" err="1">
                <a:solidFill>
                  <a:srgbClr val="212121"/>
                </a:solidFill>
                <a:latin typeface="Cambria"/>
                <a:cs typeface="Cambria"/>
              </a:rPr>
              <a:t>month_added</a:t>
            </a:r>
            <a:r>
              <a:rPr sz="1400" b="1" i="1" spc="40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i="1" spc="95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1400" i="1" spc="3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b="1" i="1" spc="75" dirty="0">
                <a:solidFill>
                  <a:srgbClr val="212121"/>
                </a:solidFill>
                <a:latin typeface="Cambria"/>
                <a:cs typeface="Cambria"/>
              </a:rPr>
              <a:t>day_added</a:t>
            </a:r>
            <a:r>
              <a:rPr sz="1400" b="1" i="1" spc="40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i="1" spc="85" dirty="0">
                <a:solidFill>
                  <a:srgbClr val="212121"/>
                </a:solidFill>
                <a:latin typeface="Cambria"/>
                <a:cs typeface="Cambria"/>
              </a:rPr>
              <a:t>from</a:t>
            </a:r>
            <a:r>
              <a:rPr sz="1400" i="1" spc="3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b="1" i="1" spc="65" dirty="0" err="1">
                <a:solidFill>
                  <a:srgbClr val="212121"/>
                </a:solidFill>
                <a:latin typeface="Cambria"/>
                <a:cs typeface="Cambria"/>
              </a:rPr>
              <a:t>date_added</a:t>
            </a:r>
            <a:r>
              <a:rPr sz="1400" b="1" i="1" spc="40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i="1" spc="45" dirty="0">
                <a:solidFill>
                  <a:srgbClr val="212121"/>
                </a:solidFill>
                <a:latin typeface="Cambria"/>
                <a:cs typeface="Cambria"/>
              </a:rPr>
              <a:t>after</a:t>
            </a:r>
            <a:r>
              <a:rPr lang="en-US" sz="1400" i="1" spc="4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i="1" spc="65" dirty="0">
                <a:solidFill>
                  <a:srgbClr val="212121"/>
                </a:solidFill>
                <a:latin typeface="Cambria"/>
                <a:cs typeface="Cambria"/>
              </a:rPr>
              <a:t>converting</a:t>
            </a:r>
            <a:r>
              <a:rPr sz="1400" i="1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i="1" spc="35" dirty="0">
                <a:solidFill>
                  <a:srgbClr val="212121"/>
                </a:solidFill>
                <a:latin typeface="Cambria"/>
                <a:cs typeface="Cambria"/>
              </a:rPr>
              <a:t>it</a:t>
            </a:r>
            <a:r>
              <a:rPr sz="1400" i="1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i="1" spc="70" dirty="0">
                <a:solidFill>
                  <a:srgbClr val="212121"/>
                </a:solidFill>
                <a:latin typeface="Cambria"/>
                <a:cs typeface="Cambria"/>
              </a:rPr>
              <a:t>into</a:t>
            </a:r>
            <a:r>
              <a:rPr sz="1400" i="1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lang="en-US" sz="1400" i="1" spc="20" dirty="0">
                <a:solidFill>
                  <a:srgbClr val="212121"/>
                </a:solidFill>
                <a:latin typeface="Cambria"/>
                <a:cs typeface="Cambria"/>
              </a:rPr>
              <a:t>a </a:t>
            </a:r>
            <a:r>
              <a:rPr lang="en-US" sz="1400" i="1" spc="75" dirty="0">
                <a:solidFill>
                  <a:srgbClr val="212121"/>
                </a:solidFill>
                <a:latin typeface="Cambria"/>
                <a:cs typeface="Cambria"/>
              </a:rPr>
              <a:t>datetime</a:t>
            </a:r>
            <a:r>
              <a:rPr sz="1400" i="1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i="1" spc="60" dirty="0">
                <a:solidFill>
                  <a:srgbClr val="212121"/>
                </a:solidFill>
                <a:latin typeface="Cambria"/>
                <a:cs typeface="Cambria"/>
              </a:rPr>
              <a:t>variable.</a:t>
            </a:r>
            <a:endParaRPr sz="1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00" y="541058"/>
            <a:ext cx="4093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100" dirty="0">
                <a:latin typeface="Cambria"/>
                <a:cs typeface="Cambria"/>
              </a:rPr>
              <a:t>Exploratory</a:t>
            </a:r>
            <a:r>
              <a:rPr sz="2400" i="0" spc="35" dirty="0">
                <a:latin typeface="Cambria"/>
                <a:cs typeface="Cambria"/>
              </a:rPr>
              <a:t> </a:t>
            </a:r>
            <a:r>
              <a:rPr sz="2400" i="0" spc="95" dirty="0">
                <a:latin typeface="Cambria"/>
                <a:cs typeface="Cambria"/>
              </a:rPr>
              <a:t>Data</a:t>
            </a:r>
            <a:r>
              <a:rPr sz="2400" i="0" spc="40" dirty="0">
                <a:latin typeface="Cambria"/>
                <a:cs typeface="Cambria"/>
              </a:rPr>
              <a:t> </a:t>
            </a:r>
            <a:r>
              <a:rPr sz="2400" i="0" spc="114" dirty="0">
                <a:latin typeface="Cambria"/>
                <a:cs typeface="Cambria"/>
              </a:rPr>
              <a:t>Analysis: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100" y="1495790"/>
            <a:ext cx="3817620" cy="170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Type: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110" dirty="0">
                <a:solidFill>
                  <a:srgbClr val="212121"/>
                </a:solidFill>
                <a:latin typeface="Cambria"/>
                <a:cs typeface="Cambria"/>
              </a:rPr>
              <a:t>69.1%</a:t>
            </a:r>
            <a:r>
              <a:rPr sz="18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800" spc="155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8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800" spc="13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8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800" spc="140" dirty="0">
                <a:solidFill>
                  <a:srgbClr val="212121"/>
                </a:solidFill>
                <a:latin typeface="Cambria"/>
                <a:cs typeface="Cambria"/>
              </a:rPr>
              <a:t>content</a:t>
            </a:r>
            <a:r>
              <a:rPr sz="18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212121"/>
                </a:solidFill>
                <a:latin typeface="Cambria"/>
                <a:cs typeface="Cambria"/>
              </a:rPr>
              <a:t>available</a:t>
            </a:r>
            <a:r>
              <a:rPr sz="18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800" spc="160" dirty="0">
                <a:solidFill>
                  <a:srgbClr val="212121"/>
                </a:solidFill>
                <a:latin typeface="Cambria"/>
                <a:cs typeface="Cambria"/>
              </a:rPr>
              <a:t>on </a:t>
            </a:r>
            <a:r>
              <a:rPr sz="1800" spc="-38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800" spc="170" dirty="0">
                <a:solidFill>
                  <a:srgbClr val="212121"/>
                </a:solidFill>
                <a:latin typeface="Cambria"/>
                <a:cs typeface="Cambria"/>
              </a:rPr>
              <a:t>Netﬂix</a:t>
            </a:r>
            <a:r>
              <a:rPr sz="18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212121"/>
                </a:solidFill>
                <a:latin typeface="Cambria"/>
                <a:cs typeface="Cambria"/>
              </a:rPr>
              <a:t>are</a:t>
            </a:r>
            <a:r>
              <a:rPr sz="18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800" spc="145" dirty="0">
                <a:solidFill>
                  <a:srgbClr val="212121"/>
                </a:solidFill>
                <a:latin typeface="Cambria"/>
                <a:cs typeface="Cambria"/>
              </a:rPr>
              <a:t>movies;</a:t>
            </a:r>
            <a:r>
              <a:rPr sz="18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800" spc="13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8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800" spc="150" dirty="0">
                <a:solidFill>
                  <a:srgbClr val="212121"/>
                </a:solidFill>
                <a:latin typeface="Cambria"/>
                <a:cs typeface="Cambria"/>
              </a:rPr>
              <a:t>remaining </a:t>
            </a:r>
            <a:r>
              <a:rPr sz="1800" spc="-38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800" spc="145" dirty="0">
                <a:solidFill>
                  <a:srgbClr val="212121"/>
                </a:solidFill>
                <a:latin typeface="Cambria"/>
                <a:cs typeface="Cambria"/>
              </a:rPr>
              <a:t>30.9%</a:t>
            </a:r>
            <a:r>
              <a:rPr sz="18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212121"/>
                </a:solidFill>
                <a:latin typeface="Cambria"/>
                <a:cs typeface="Cambria"/>
              </a:rPr>
              <a:t>are</a:t>
            </a:r>
            <a:r>
              <a:rPr sz="18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800" spc="145" dirty="0">
                <a:solidFill>
                  <a:srgbClr val="212121"/>
                </a:solidFill>
                <a:latin typeface="Cambria"/>
                <a:cs typeface="Cambria"/>
              </a:rPr>
              <a:t>TV</a:t>
            </a:r>
            <a:r>
              <a:rPr sz="18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800" spc="140" dirty="0">
                <a:solidFill>
                  <a:srgbClr val="212121"/>
                </a:solidFill>
                <a:latin typeface="Cambria"/>
                <a:cs typeface="Cambria"/>
              </a:rPr>
              <a:t>Shows.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5F7386-4F1E-D768-7191-00F94FE0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76" y="736638"/>
            <a:ext cx="3905732" cy="40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802" y="114589"/>
            <a:ext cx="16535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u="heavy" spc="1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Year_added: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693" y="3260983"/>
            <a:ext cx="8333740" cy="14979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Growth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number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movies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Cambria"/>
                <a:cs typeface="Cambria"/>
              </a:rPr>
              <a:t>on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Cambria"/>
                <a:cs typeface="Cambria"/>
              </a:rPr>
              <a:t>Netﬂix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is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Cambria"/>
                <a:cs typeface="Cambria"/>
              </a:rPr>
              <a:t>much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higher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than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tv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shows.</a:t>
            </a:r>
            <a:endParaRPr sz="1400">
              <a:latin typeface="Cambria"/>
              <a:cs typeface="Cambria"/>
            </a:endParaRPr>
          </a:p>
          <a:p>
            <a:pPr marL="348615" marR="5080" indent="-336550">
              <a:lnSpc>
                <a:spcPct val="114999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125" dirty="0">
                <a:solidFill>
                  <a:srgbClr val="212121"/>
                </a:solidFill>
                <a:latin typeface="Cambria"/>
                <a:cs typeface="Cambria"/>
              </a:rPr>
              <a:t>From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2015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Cambria"/>
                <a:cs typeface="Cambria"/>
              </a:rPr>
              <a:t>we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can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see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a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noticeable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addition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number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movies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tv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shows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uploaded </a:t>
            </a:r>
            <a:r>
              <a:rPr sz="1400" spc="-2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by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Cambria"/>
                <a:cs typeface="Cambria"/>
              </a:rPr>
              <a:t>Netﬂix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Cambria"/>
                <a:cs typeface="Cambria"/>
              </a:rPr>
              <a:t>on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its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platform.</a:t>
            </a:r>
            <a:endParaRPr sz="1400">
              <a:latin typeface="Cambria"/>
              <a:cs typeface="Cambria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highest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number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movies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tv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shows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got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added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212121"/>
                </a:solidFill>
                <a:latin typeface="Cambria"/>
                <a:cs typeface="Cambria"/>
              </a:rPr>
              <a:t>2019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2020.</a:t>
            </a:r>
            <a:endParaRPr sz="1400">
              <a:latin typeface="Cambria"/>
              <a:cs typeface="Cambria"/>
            </a:endParaRPr>
          </a:p>
          <a:p>
            <a:pPr marL="348615" marR="117475" indent="-336550">
              <a:lnSpc>
                <a:spcPct val="114999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line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plot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shows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Cambria"/>
                <a:cs typeface="Cambria"/>
              </a:rPr>
              <a:t>very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few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movies,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tv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shows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got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added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2021.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It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is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due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to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Cambria"/>
                <a:cs typeface="Cambria"/>
              </a:rPr>
              <a:t>very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little </a:t>
            </a:r>
            <a:r>
              <a:rPr sz="1400" spc="-29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data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collected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212121"/>
                </a:solidFill>
                <a:latin typeface="Cambria"/>
                <a:cs typeface="Cambria"/>
              </a:rPr>
              <a:t>from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Cambria"/>
                <a:cs typeface="Cambria"/>
              </a:rPr>
              <a:t>year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Cambria"/>
                <a:cs typeface="Cambria"/>
              </a:rPr>
              <a:t>2021.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993DDE-F115-0A78-9107-3B69F45D6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9" y="514351"/>
            <a:ext cx="7580447" cy="274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3547" y="429915"/>
            <a:ext cx="4001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u="heavy" spc="1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Month_added</a:t>
            </a:r>
            <a:r>
              <a:rPr sz="2000" i="0" u="heavy" spc="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000" i="0" u="heavy" spc="9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and</a:t>
            </a:r>
            <a:r>
              <a:rPr sz="2000" i="0" u="heavy" spc="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000" i="0" u="heavy" spc="1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Day_added: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293" y="1056279"/>
            <a:ext cx="4102735" cy="361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71450" indent="-3365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135" dirty="0">
                <a:solidFill>
                  <a:srgbClr val="212121"/>
                </a:solidFill>
                <a:latin typeface="Cambria"/>
                <a:cs typeface="Cambria"/>
              </a:rPr>
              <a:t>Most</a:t>
            </a:r>
            <a:r>
              <a:rPr sz="1400" spc="1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content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is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uploaded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either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by </a:t>
            </a:r>
            <a:r>
              <a:rPr sz="1400" spc="-2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Cambria"/>
                <a:cs typeface="Cambria"/>
              </a:rPr>
              <a:t>year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ending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or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beginning.</a:t>
            </a:r>
            <a:endParaRPr sz="1400">
              <a:latin typeface="Cambria"/>
              <a:cs typeface="Cambria"/>
            </a:endParaRPr>
          </a:p>
          <a:p>
            <a:pPr marL="348615" marR="90170" indent="-336550">
              <a:lnSpc>
                <a:spcPct val="114999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October,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November,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December, and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January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Cambria"/>
                <a:cs typeface="Cambria"/>
              </a:rPr>
              <a:t>are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Cambria"/>
                <a:cs typeface="Cambria"/>
              </a:rPr>
              <a:t>months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which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40" dirty="0">
                <a:solidFill>
                  <a:srgbClr val="212121"/>
                </a:solidFill>
                <a:latin typeface="Cambria"/>
                <a:cs typeface="Cambria"/>
              </a:rPr>
              <a:t>many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shows </a:t>
            </a:r>
            <a:r>
              <a:rPr sz="1400" spc="-2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movies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get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uploaded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to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platform.</a:t>
            </a:r>
            <a:endParaRPr sz="1400">
              <a:latin typeface="Cambria"/>
              <a:cs typeface="Cambria"/>
            </a:endParaRPr>
          </a:p>
          <a:p>
            <a:pPr marL="348615" marR="5080" indent="-336550">
              <a:lnSpc>
                <a:spcPct val="114999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It </a:t>
            </a:r>
            <a:r>
              <a:rPr sz="1400" spc="140" dirty="0">
                <a:solidFill>
                  <a:srgbClr val="212121"/>
                </a:solidFill>
                <a:latin typeface="Cambria"/>
                <a:cs typeface="Cambria"/>
              </a:rPr>
              <a:t>might </a:t>
            </a:r>
            <a:r>
              <a:rPr sz="1400" spc="80" dirty="0">
                <a:solidFill>
                  <a:srgbClr val="212121"/>
                </a:solidFill>
                <a:latin typeface="Cambria"/>
                <a:cs typeface="Cambria"/>
              </a:rPr>
              <a:t>be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due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to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 winter,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as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these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Cambria"/>
                <a:cs typeface="Cambria"/>
              </a:rPr>
              <a:t>months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people </a:t>
            </a:r>
            <a:r>
              <a:rPr sz="1400" spc="140" dirty="0">
                <a:solidFill>
                  <a:srgbClr val="212121"/>
                </a:solidFill>
                <a:latin typeface="Cambria"/>
                <a:cs typeface="Cambria"/>
              </a:rPr>
              <a:t>may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stay at </a:t>
            </a:r>
            <a:r>
              <a:rPr sz="1400" spc="140" dirty="0">
                <a:solidFill>
                  <a:srgbClr val="212121"/>
                </a:solidFill>
                <a:latin typeface="Cambria"/>
                <a:cs typeface="Cambria"/>
              </a:rPr>
              <a:t>home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and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watch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shows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movies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their</a:t>
            </a:r>
            <a:r>
              <a:rPr sz="14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free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time.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212121"/>
              </a:buClr>
              <a:buFont typeface="Arial MT"/>
              <a:buChar char="●"/>
            </a:pPr>
            <a:endParaRPr sz="1700">
              <a:latin typeface="Cambria"/>
              <a:cs typeface="Cambria"/>
            </a:endParaRPr>
          </a:p>
          <a:p>
            <a:pPr marL="348615" marR="106045" indent="-336550" algn="just">
              <a:lnSpc>
                <a:spcPct val="114999"/>
              </a:lnSpc>
              <a:spcBef>
                <a:spcPts val="1135"/>
              </a:spcBef>
              <a:buFont typeface="Arial MT"/>
              <a:buChar char="●"/>
              <a:tabLst>
                <a:tab pos="349250" algn="l"/>
              </a:tabLst>
            </a:pPr>
            <a:r>
              <a:rPr sz="1400" spc="135" dirty="0">
                <a:solidFill>
                  <a:srgbClr val="212121"/>
                </a:solidFill>
                <a:latin typeface="Cambria"/>
                <a:cs typeface="Cambria"/>
              </a:rPr>
              <a:t>Most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content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is </a:t>
            </a:r>
            <a:r>
              <a:rPr sz="1400" spc="95" dirty="0">
                <a:solidFill>
                  <a:srgbClr val="212121"/>
                </a:solidFill>
                <a:latin typeface="Cambria"/>
                <a:cs typeface="Cambria"/>
              </a:rPr>
              <a:t>uploaded at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212121"/>
                </a:solidFill>
                <a:latin typeface="Cambria"/>
                <a:cs typeface="Cambria"/>
              </a:rPr>
              <a:t>beginning,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middle,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or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end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a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35" dirty="0">
                <a:solidFill>
                  <a:srgbClr val="212121"/>
                </a:solidFill>
                <a:latin typeface="Cambria"/>
                <a:cs typeface="Cambria"/>
              </a:rPr>
              <a:t>month.</a:t>
            </a:r>
            <a:endParaRPr sz="1400">
              <a:latin typeface="Cambria"/>
              <a:cs typeface="Cambria"/>
            </a:endParaRPr>
          </a:p>
          <a:p>
            <a:pPr marL="348615" marR="184150" indent="-336550" algn="just">
              <a:lnSpc>
                <a:spcPct val="114999"/>
              </a:lnSpc>
              <a:buFont typeface="Arial MT"/>
              <a:buChar char="●"/>
              <a:tabLst>
                <a:tab pos="349250" algn="l"/>
              </a:tabLst>
            </a:pP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Which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makes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212121"/>
                </a:solidFill>
                <a:latin typeface="Cambria"/>
                <a:cs typeface="Cambria"/>
              </a:rPr>
              <a:t>1st,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212121"/>
                </a:solidFill>
                <a:latin typeface="Cambria"/>
                <a:cs typeface="Cambria"/>
              </a:rPr>
              <a:t>15th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Cambria"/>
                <a:cs typeface="Cambria"/>
              </a:rPr>
              <a:t>or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Cambria"/>
                <a:cs typeface="Cambria"/>
              </a:rPr>
              <a:t>31st</a:t>
            </a:r>
            <a:r>
              <a:rPr sz="14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Cambria"/>
                <a:cs typeface="Cambria"/>
              </a:rPr>
              <a:t>a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45" dirty="0">
                <a:solidFill>
                  <a:srgbClr val="212121"/>
                </a:solidFill>
                <a:latin typeface="Cambria"/>
                <a:cs typeface="Cambria"/>
              </a:rPr>
              <a:t>month </a:t>
            </a:r>
            <a:r>
              <a:rPr sz="1400" spc="-2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more</a:t>
            </a:r>
            <a:r>
              <a:rPr sz="1400" spc="1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prominent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Cambria"/>
                <a:cs typeface="Cambria"/>
              </a:rPr>
              <a:t>getting</a:t>
            </a:r>
            <a:r>
              <a:rPr sz="1400" spc="1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Cambria"/>
                <a:cs typeface="Cambria"/>
              </a:rPr>
              <a:t>new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Cambria"/>
                <a:cs typeface="Cambria"/>
              </a:rPr>
              <a:t>tv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shows </a:t>
            </a:r>
            <a:r>
              <a:rPr sz="1400" spc="-30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14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212121"/>
                </a:solidFill>
                <a:latin typeface="Cambria"/>
                <a:cs typeface="Cambria"/>
              </a:rPr>
              <a:t>movies.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7B9F0F-F79B-98B0-A217-3CB40002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37" y="2597524"/>
            <a:ext cx="4424119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0A6D125-DBFC-FD70-B977-6A416878F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9858"/>
            <a:ext cx="3699229" cy="22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1500" y="361950"/>
            <a:ext cx="114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u="heavy" spc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Country: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771" y="3461972"/>
            <a:ext cx="785114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140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212121"/>
                </a:solidFill>
                <a:latin typeface="Cambria"/>
                <a:cs typeface="Cambria"/>
              </a:rPr>
              <a:t>majority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25" dirty="0">
                <a:solidFill>
                  <a:srgbClr val="212121"/>
                </a:solidFill>
                <a:latin typeface="Cambria"/>
                <a:cs typeface="Cambria"/>
              </a:rPr>
              <a:t>content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212121"/>
                </a:solidFill>
                <a:latin typeface="Cambria"/>
                <a:cs typeface="Cambria"/>
              </a:rPr>
              <a:t>providers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212121"/>
                </a:solidFill>
                <a:latin typeface="Cambria"/>
                <a:cs typeface="Cambria"/>
              </a:rPr>
              <a:t>are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25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212121"/>
                </a:solidFill>
                <a:latin typeface="Cambria"/>
                <a:cs typeface="Cambria"/>
              </a:rPr>
              <a:t>above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70" dirty="0">
                <a:solidFill>
                  <a:srgbClr val="212121"/>
                </a:solidFill>
                <a:latin typeface="Cambria"/>
                <a:cs typeface="Cambria"/>
              </a:rPr>
              <a:t>top-ten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212121"/>
                </a:solidFill>
                <a:latin typeface="Cambria"/>
                <a:cs typeface="Cambria"/>
              </a:rPr>
              <a:t>countries.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</a:pPr>
            <a:endParaRPr sz="2650">
              <a:latin typeface="Cambria"/>
              <a:cs typeface="Cambria"/>
            </a:endParaRPr>
          </a:p>
          <a:p>
            <a:pPr marL="363855" marR="5080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165" dirty="0">
                <a:solidFill>
                  <a:srgbClr val="212121"/>
                </a:solidFill>
                <a:latin typeface="Cambria"/>
                <a:cs typeface="Cambria"/>
              </a:rPr>
              <a:t>Among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212121"/>
                </a:solidFill>
                <a:latin typeface="Cambria"/>
                <a:cs typeface="Cambria"/>
              </a:rPr>
              <a:t>which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55" dirty="0">
                <a:solidFill>
                  <a:srgbClr val="212121"/>
                </a:solidFill>
                <a:latin typeface="Cambria"/>
                <a:cs typeface="Cambria"/>
              </a:rPr>
              <a:t>USA,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212121"/>
                </a:solidFill>
                <a:latin typeface="Cambria"/>
                <a:cs typeface="Cambria"/>
              </a:rPr>
              <a:t>India,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212121"/>
                </a:solidFill>
                <a:latin typeface="Cambria"/>
                <a:cs typeface="Cambria"/>
              </a:rPr>
              <a:t>Uk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212121"/>
                </a:solidFill>
                <a:latin typeface="Cambria"/>
                <a:cs typeface="Cambria"/>
              </a:rPr>
              <a:t>create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212121"/>
                </a:solidFill>
                <a:latin typeface="Cambria"/>
                <a:cs typeface="Cambria"/>
              </a:rPr>
              <a:t>more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40" dirty="0">
                <a:solidFill>
                  <a:srgbClr val="212121"/>
                </a:solidFill>
                <a:latin typeface="Cambria"/>
                <a:cs typeface="Cambria"/>
              </a:rPr>
              <a:t>than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212121"/>
                </a:solidFill>
                <a:latin typeface="Cambria"/>
                <a:cs typeface="Cambria"/>
              </a:rPr>
              <a:t>half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6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212121"/>
                </a:solidFill>
                <a:latin typeface="Cambria"/>
                <a:cs typeface="Cambria"/>
              </a:rPr>
              <a:t>tv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25" dirty="0">
                <a:solidFill>
                  <a:srgbClr val="212121"/>
                </a:solidFill>
                <a:latin typeface="Cambria"/>
                <a:cs typeface="Cambria"/>
              </a:rPr>
              <a:t>shows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212121"/>
                </a:solidFill>
                <a:latin typeface="Cambria"/>
                <a:cs typeface="Cambria"/>
              </a:rPr>
              <a:t>and </a:t>
            </a:r>
            <a:r>
              <a:rPr sz="1600" spc="-34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212121"/>
                </a:solidFill>
                <a:latin typeface="Cambria"/>
                <a:cs typeface="Cambria"/>
              </a:rPr>
              <a:t>movies</a:t>
            </a:r>
            <a:r>
              <a:rPr sz="1600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45" dirty="0">
                <a:solidFill>
                  <a:srgbClr val="212121"/>
                </a:solidFill>
                <a:latin typeface="Cambria"/>
                <a:cs typeface="Cambria"/>
              </a:rPr>
              <a:t>on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1600" spc="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600" spc="125" dirty="0">
                <a:solidFill>
                  <a:srgbClr val="212121"/>
                </a:solidFill>
                <a:latin typeface="Cambria"/>
                <a:cs typeface="Cambria"/>
              </a:rPr>
              <a:t>platform.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08B330-509F-28C0-EDAA-92DAD2B9F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t="23077" r="-141"/>
          <a:stretch/>
        </p:blipFill>
        <p:spPr>
          <a:xfrm>
            <a:off x="838200" y="733137"/>
            <a:ext cx="5317859" cy="25767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1330</Words>
  <Application>Microsoft Office PowerPoint</Application>
  <PresentationFormat>On-screen Show (16:9)</PresentationFormat>
  <Paragraphs>122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MT</vt:lpstr>
      <vt:lpstr>Calibri</vt:lpstr>
      <vt:lpstr>Cambria</vt:lpstr>
      <vt:lpstr>Montserrat</vt:lpstr>
      <vt:lpstr>Roboto</vt:lpstr>
      <vt:lpstr>Times New Roman</vt:lpstr>
      <vt:lpstr>Verdana</vt:lpstr>
      <vt:lpstr>Office Theme</vt:lpstr>
      <vt:lpstr>CAPSTONE PROJECT - 4   Netflix Movies &amp; TV Shows Clustering   </vt:lpstr>
      <vt:lpstr>Contents:</vt:lpstr>
      <vt:lpstr>Introduction:</vt:lpstr>
      <vt:lpstr>Dataset Preview:</vt:lpstr>
      <vt:lpstr>Dataset summary:</vt:lpstr>
      <vt:lpstr>Exploratory Data Analysis:</vt:lpstr>
      <vt:lpstr>Year_added:</vt:lpstr>
      <vt:lpstr>Month_added and Day_added:</vt:lpstr>
      <vt:lpstr>Country:</vt:lpstr>
      <vt:lpstr>Release_year:</vt:lpstr>
      <vt:lpstr>Cast:</vt:lpstr>
      <vt:lpstr>Duration:</vt:lpstr>
      <vt:lpstr>Ratings:</vt:lpstr>
      <vt:lpstr>Data Preprocessing.</vt:lpstr>
      <vt:lpstr>Creating Clusters:</vt:lpstr>
      <vt:lpstr>Determining optimal value for k:</vt:lpstr>
      <vt:lpstr>PowerPoint Presentation</vt:lpstr>
      <vt:lpstr>Data represented by each cluster:</vt:lpstr>
      <vt:lpstr>PowerPoint Presentation</vt:lpstr>
      <vt:lpstr>Conclusions:</vt:lpstr>
      <vt:lpstr>Future Scope: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4</dc:title>
  <cp:lastModifiedBy>Anup jambulkar</cp:lastModifiedBy>
  <cp:revision>8</cp:revision>
  <dcterms:created xsi:type="dcterms:W3CDTF">2022-10-01T08:42:36Z</dcterms:created>
  <dcterms:modified xsi:type="dcterms:W3CDTF">2022-10-08T08:34:32Z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