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307" r:id="rId3"/>
    <p:sldId id="319" r:id="rId4"/>
    <p:sldId id="308" r:id="rId5"/>
    <p:sldId id="309" r:id="rId6"/>
    <p:sldId id="315" r:id="rId7"/>
    <p:sldId id="317" r:id="rId8"/>
    <p:sldId id="318" r:id="rId9"/>
    <p:sldId id="313" r:id="rId10"/>
    <p:sldId id="310" r:id="rId11"/>
    <p:sldId id="312" r:id="rId12"/>
    <p:sldId id="316" r:id="rId13"/>
    <p:sldId id="311" r:id="rId1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7BC5F1A-FD1D-46EE-A468-C2E9F44106CB}">
          <p14:sldIdLst>
            <p14:sldId id="256"/>
          </p14:sldIdLst>
        </p14:section>
        <p14:section name="Семинар 3" id="{B8013EFC-C526-4BA3-A1F6-22C6B76217AE}">
          <p14:sldIdLst>
            <p14:sldId id="307"/>
            <p14:sldId id="319"/>
            <p14:sldId id="308"/>
            <p14:sldId id="309"/>
            <p14:sldId id="315"/>
            <p14:sldId id="317"/>
            <p14:sldId id="318"/>
            <p14:sldId id="313"/>
            <p14:sldId id="310"/>
            <p14:sldId id="312"/>
            <p14:sldId id="316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541"/>
    <a:srgbClr val="FFDB05"/>
    <a:srgbClr val="EAC900"/>
    <a:srgbClr val="EEE800"/>
    <a:srgbClr val="CD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5" autoAdjust="0"/>
    <p:restoredTop sz="94993" autoAdjust="0"/>
  </p:normalViewPr>
  <p:slideViewPr>
    <p:cSldViewPr>
      <p:cViewPr varScale="1">
        <p:scale>
          <a:sx n="152" d="100"/>
          <a:sy n="152" d="100"/>
        </p:scale>
        <p:origin x="540" y="13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1AD23-A9BC-49AE-B2EA-67CD667A4040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ru-RU" dirty="0"/>
              <a:t>вращает</a:t>
            </a:r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52AB4-DE5D-4182-9A2A-8BB7D7D18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61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588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последующих стандартов аналогов не попадалось, но как минимальный вариант, вполне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044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29BF-C22A-43CD-9F90-2894FDE78B03}" type="datetime1">
              <a:rPr lang="ru-RU" smtClean="0"/>
              <a:t>20.09.2023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2CAC-3605-4CA0-B07D-F5616636060E}" type="datetime1">
              <a:rPr lang="ru-RU" smtClean="0"/>
              <a:t>20.09.2023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15B7-52D8-4812-BF7E-4E2A68001255}" type="datetime1">
              <a:rPr lang="ru-RU" smtClean="0"/>
              <a:t>20.09.2023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EA36-C13A-4EFD-A489-17C61058F01A}" type="datetime1">
              <a:rPr lang="ru-RU" smtClean="0"/>
              <a:t>20.09.2023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0B86-5F5A-44CB-A48D-C68D27158D6F}" type="datetime1">
              <a:rPr lang="ru-RU" smtClean="0"/>
              <a:t>20.09.2023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A1FD-290F-4218-944C-9DDB7AC3C082}" type="datetime1">
              <a:rPr lang="ru-RU" smtClean="0"/>
              <a:t>20.09.2023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79F9-030D-4C8E-914E-14DBC83A9B4B}" type="datetime1">
              <a:rPr lang="ru-RU" smtClean="0"/>
              <a:t>20.09.2023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8BD3-E895-4848-8541-19EDD3B1CE39}" type="datetime1">
              <a:rPr lang="ru-RU" smtClean="0"/>
              <a:t>20.09.2023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7D4-DB50-4CA1-8353-B1B50F8C2D37}" type="datetime1">
              <a:rPr lang="ru-RU" smtClean="0"/>
              <a:t>20.09.2023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38B1-BF8D-442C-B046-049FAC378703}" type="datetime1">
              <a:rPr lang="ru-RU" smtClean="0"/>
              <a:t>20.09.2023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8402-4FD4-4A21-B87D-FC7317837797}" type="datetime1">
              <a:rPr lang="ru-RU" smtClean="0"/>
              <a:t>20.09.2023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63D7D9B-A655-43EF-941F-9AA9DDF20EAD}" type="datetime1">
              <a:rPr lang="ru-RU" smtClean="0"/>
              <a:t>20.09.2023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cppreference.com/w/cpp/container/stac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cppreference.com/w/cpp/container/arra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habr.com/ru/companies/infopulse/articles/19472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200" cap="small" dirty="0"/>
              <a:t>Методы и стандарты программирования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cap="small" dirty="0"/>
              <a:t>Семинары</a:t>
            </a:r>
            <a:r>
              <a:rPr lang="en-US" cap="small" dirty="0"/>
              <a:t>, </a:t>
            </a:r>
            <a:r>
              <a:rPr lang="en-US" dirty="0"/>
              <a:t>III</a:t>
            </a:r>
            <a:r>
              <a:rPr lang="ru-RU" dirty="0"/>
              <a:t> семестр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0375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::stack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https://en.cppreference.com/w/cpp/container/stack</a:t>
            </a:r>
            <a:r>
              <a:rPr lang="en-US" dirty="0"/>
              <a:t> </a:t>
            </a:r>
          </a:p>
          <a:p>
            <a:r>
              <a:rPr lang="ru-RU" dirty="0"/>
              <a:t>работает по принципу</a:t>
            </a:r>
            <a:r>
              <a:rPr lang="en-US" dirty="0"/>
              <a:t> LIFO</a:t>
            </a:r>
            <a:r>
              <a:rPr lang="ru-RU" dirty="0"/>
              <a:t> (</a:t>
            </a:r>
            <a:r>
              <a:rPr lang="en-US" dirty="0"/>
              <a:t>last-in, first-out)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10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139702"/>
            <a:ext cx="3888432" cy="2725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7639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::stack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11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00C11D59-16A7-0A19-FD09-955B27272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B35900"/>
                </a:solidFill>
                <a:latin typeface="Consolas"/>
              </a:rPr>
              <a:t>#include</a:t>
            </a:r>
            <a:r>
              <a:rPr lang="en-US" sz="1100" dirty="0">
                <a:solidFill>
                  <a:srgbClr val="24292F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A3069"/>
                </a:solidFill>
                <a:latin typeface="Consolas"/>
              </a:rPr>
              <a:t>&lt;</a:t>
            </a:r>
            <a:r>
              <a:rPr lang="en-US" sz="1100" dirty="0" err="1">
                <a:solidFill>
                  <a:srgbClr val="0A3069"/>
                </a:solidFill>
                <a:latin typeface="Consolas"/>
              </a:rPr>
              <a:t>iostream</a:t>
            </a:r>
            <a:r>
              <a:rPr lang="en-US" sz="1100" dirty="0">
                <a:solidFill>
                  <a:srgbClr val="0A3069"/>
                </a:solidFill>
                <a:latin typeface="Consolas"/>
              </a:rPr>
              <a:t>&gt;</a:t>
            </a:r>
            <a:endParaRPr lang="en-US" sz="1100" dirty="0">
              <a:solidFill>
                <a:srgbClr val="24292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B35900"/>
                </a:solidFill>
                <a:latin typeface="Consolas"/>
              </a:rPr>
              <a:t>#include</a:t>
            </a:r>
            <a:r>
              <a:rPr lang="en-US" sz="1100" dirty="0">
                <a:solidFill>
                  <a:srgbClr val="24292F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A3069"/>
                </a:solidFill>
                <a:latin typeface="Consolas"/>
              </a:rPr>
              <a:t>&lt;stack&gt;</a:t>
            </a:r>
            <a:endParaRPr lang="en-US" sz="1100" dirty="0">
              <a:solidFill>
                <a:srgbClr val="24292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4292F"/>
                </a:solidFill>
                <a:latin typeface="Consolas"/>
              </a:rPr>
              <a:t/>
            </a:r>
            <a:br>
              <a:rPr lang="en-US" sz="1100" dirty="0">
                <a:solidFill>
                  <a:srgbClr val="24292F"/>
                </a:solidFill>
                <a:latin typeface="Consolas"/>
              </a:rPr>
            </a:br>
            <a:r>
              <a:rPr lang="en-US" sz="1100" dirty="0">
                <a:solidFill>
                  <a:srgbClr val="B35900"/>
                </a:solidFill>
                <a:latin typeface="Consolas"/>
              </a:rPr>
              <a:t>void</a:t>
            </a:r>
            <a:r>
              <a:rPr lang="en-US" sz="1100" dirty="0">
                <a:solidFill>
                  <a:srgbClr val="24292F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8250DF"/>
                </a:solidFill>
                <a:latin typeface="Consolas"/>
              </a:rPr>
              <a:t>reportStackSize</a:t>
            </a:r>
            <a:r>
              <a:rPr lang="en-US" sz="1100" dirty="0">
                <a:solidFill>
                  <a:srgbClr val="24292F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srgbClr val="B35900"/>
                </a:solidFill>
                <a:latin typeface="Consolas"/>
              </a:rPr>
              <a:t>const</a:t>
            </a:r>
            <a:r>
              <a:rPr lang="en-US" sz="1100" dirty="0">
                <a:solidFill>
                  <a:srgbClr val="24292F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8A4600"/>
                </a:solidFill>
                <a:latin typeface="Consolas"/>
              </a:rPr>
              <a:t>std</a:t>
            </a:r>
            <a:r>
              <a:rPr lang="en-US" sz="1100" dirty="0">
                <a:solidFill>
                  <a:srgbClr val="24292F"/>
                </a:solidFill>
                <a:latin typeface="Consolas"/>
              </a:rPr>
              <a:t>::</a:t>
            </a:r>
            <a:r>
              <a:rPr lang="en-US" sz="1100" dirty="0">
                <a:solidFill>
                  <a:srgbClr val="8A4600"/>
                </a:solidFill>
                <a:latin typeface="Consolas"/>
              </a:rPr>
              <a:t>stack</a:t>
            </a:r>
            <a:r>
              <a:rPr lang="en-US" sz="1100" dirty="0">
                <a:solidFill>
                  <a:srgbClr val="24292F"/>
                </a:solidFill>
                <a:latin typeface="Consolas"/>
              </a:rPr>
              <a:t>&lt;</a:t>
            </a:r>
            <a:r>
              <a:rPr lang="en-US" sz="1100" dirty="0" err="1">
                <a:solidFill>
                  <a:srgbClr val="B35900"/>
                </a:solidFill>
                <a:latin typeface="Consolas"/>
              </a:rPr>
              <a:t>int</a:t>
            </a:r>
            <a:r>
              <a:rPr lang="en-US" sz="1100" dirty="0">
                <a:solidFill>
                  <a:srgbClr val="24292F"/>
                </a:solidFill>
                <a:latin typeface="Consolas"/>
              </a:rPr>
              <a:t>&gt;</a:t>
            </a:r>
            <a:r>
              <a:rPr lang="en-US" sz="1100" dirty="0">
                <a:solidFill>
                  <a:srgbClr val="B35900"/>
                </a:solidFill>
                <a:latin typeface="Consolas"/>
              </a:rPr>
              <a:t>&amp;</a:t>
            </a:r>
            <a:r>
              <a:rPr lang="en-US" sz="1100" dirty="0">
                <a:solidFill>
                  <a:srgbClr val="24292F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8A4600"/>
                </a:solidFill>
                <a:latin typeface="Consolas"/>
              </a:rPr>
              <a:t>s</a:t>
            </a:r>
            <a:r>
              <a:rPr lang="en-US" sz="1100" dirty="0">
                <a:solidFill>
                  <a:srgbClr val="24292F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24292F"/>
                </a:solidFill>
                <a:latin typeface="Consolas"/>
              </a:rPr>
              <a:t>    </a:t>
            </a:r>
            <a:r>
              <a:rPr lang="en-US" sz="1100" dirty="0" err="1">
                <a:solidFill>
                  <a:srgbClr val="8A4600"/>
                </a:solidFill>
                <a:latin typeface="Consolas"/>
              </a:rPr>
              <a:t>std</a:t>
            </a:r>
            <a:r>
              <a:rPr lang="en-US" sz="1100" dirty="0">
                <a:solidFill>
                  <a:srgbClr val="24292F"/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srgbClr val="24292F"/>
                </a:solidFill>
                <a:latin typeface="Consolas"/>
              </a:rPr>
              <a:t>cout</a:t>
            </a:r>
            <a:r>
              <a:rPr lang="en-US" sz="1100" dirty="0">
                <a:solidFill>
                  <a:srgbClr val="24292F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B35900"/>
                </a:solidFill>
                <a:latin typeface="Consolas"/>
              </a:rPr>
              <a:t>&lt;&lt;</a:t>
            </a:r>
            <a:r>
              <a:rPr lang="en-US" sz="1100" dirty="0">
                <a:solidFill>
                  <a:srgbClr val="24292F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24292F"/>
                </a:solidFill>
                <a:latin typeface="Consolas"/>
              </a:rPr>
              <a:t>s.</a:t>
            </a:r>
            <a:r>
              <a:rPr lang="en-US" sz="1100" dirty="0" err="1">
                <a:solidFill>
                  <a:srgbClr val="8250DF"/>
                </a:solidFill>
                <a:latin typeface="Consolas"/>
              </a:rPr>
              <a:t>size</a:t>
            </a:r>
            <a:r>
              <a:rPr lang="en-US" sz="1100" dirty="0">
                <a:solidFill>
                  <a:srgbClr val="24292F"/>
                </a:solidFill>
                <a:latin typeface="Consolas"/>
              </a:rPr>
              <a:t>() </a:t>
            </a:r>
            <a:r>
              <a:rPr lang="en-US" sz="1100" dirty="0">
                <a:solidFill>
                  <a:srgbClr val="B35900"/>
                </a:solidFill>
                <a:latin typeface="Consolas"/>
              </a:rPr>
              <a:t>&lt;&lt;</a:t>
            </a:r>
            <a:r>
              <a:rPr lang="en-US" sz="1100" dirty="0">
                <a:solidFill>
                  <a:srgbClr val="24292F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A3069"/>
                </a:solidFill>
                <a:latin typeface="Consolas"/>
              </a:rPr>
              <a:t>" elements on stack</a:t>
            </a:r>
            <a:r>
              <a:rPr lang="en-US" sz="1100" dirty="0">
                <a:solidFill>
                  <a:srgbClr val="B35900"/>
                </a:solidFill>
                <a:latin typeface="Consolas"/>
              </a:rPr>
              <a:t>\n</a:t>
            </a:r>
            <a:r>
              <a:rPr lang="en-US" sz="1100" dirty="0">
                <a:solidFill>
                  <a:srgbClr val="0A3069"/>
                </a:solidFill>
                <a:latin typeface="Consolas"/>
              </a:rPr>
              <a:t>"</a:t>
            </a:r>
            <a:r>
              <a:rPr lang="en-US" sz="1100" dirty="0">
                <a:solidFill>
                  <a:srgbClr val="24292F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24292F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100" dirty="0">
              <a:solidFill>
                <a:srgbClr val="24292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B35900"/>
                </a:solidFill>
                <a:latin typeface="Consolas"/>
              </a:rPr>
              <a:t>void</a:t>
            </a:r>
            <a:r>
              <a:rPr lang="en-US" sz="1100" dirty="0">
                <a:solidFill>
                  <a:srgbClr val="24292F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8250DF"/>
                </a:solidFill>
                <a:latin typeface="Consolas"/>
              </a:rPr>
              <a:t>reportStackTop</a:t>
            </a:r>
            <a:r>
              <a:rPr lang="en-US" sz="1100" dirty="0">
                <a:solidFill>
                  <a:srgbClr val="24292F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srgbClr val="B35900"/>
                </a:solidFill>
                <a:latin typeface="Consolas"/>
              </a:rPr>
              <a:t>const</a:t>
            </a:r>
            <a:r>
              <a:rPr lang="en-US" sz="1100" dirty="0">
                <a:solidFill>
                  <a:srgbClr val="24292F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8A4600"/>
                </a:solidFill>
                <a:latin typeface="Consolas"/>
              </a:rPr>
              <a:t>std</a:t>
            </a:r>
            <a:r>
              <a:rPr lang="en-US" sz="1100" dirty="0">
                <a:solidFill>
                  <a:srgbClr val="24292F"/>
                </a:solidFill>
                <a:latin typeface="Consolas"/>
              </a:rPr>
              <a:t>::</a:t>
            </a:r>
            <a:r>
              <a:rPr lang="en-US" sz="1100" dirty="0">
                <a:solidFill>
                  <a:srgbClr val="8A4600"/>
                </a:solidFill>
                <a:latin typeface="Consolas"/>
              </a:rPr>
              <a:t>stack</a:t>
            </a:r>
            <a:r>
              <a:rPr lang="en-US" sz="1100" dirty="0">
                <a:solidFill>
                  <a:srgbClr val="24292F"/>
                </a:solidFill>
                <a:latin typeface="Consolas"/>
              </a:rPr>
              <a:t>&lt;</a:t>
            </a:r>
            <a:r>
              <a:rPr lang="en-US" sz="1100" dirty="0" err="1">
                <a:solidFill>
                  <a:srgbClr val="B35900"/>
                </a:solidFill>
                <a:latin typeface="Consolas"/>
              </a:rPr>
              <a:t>int</a:t>
            </a:r>
            <a:r>
              <a:rPr lang="en-US" sz="1100" dirty="0">
                <a:solidFill>
                  <a:srgbClr val="24292F"/>
                </a:solidFill>
                <a:latin typeface="Consolas"/>
              </a:rPr>
              <a:t>&gt;</a:t>
            </a:r>
            <a:r>
              <a:rPr lang="en-US" sz="1100" dirty="0">
                <a:solidFill>
                  <a:srgbClr val="B35900"/>
                </a:solidFill>
                <a:latin typeface="Consolas"/>
              </a:rPr>
              <a:t>&amp;</a:t>
            </a:r>
            <a:r>
              <a:rPr lang="en-US" sz="1100" dirty="0">
                <a:solidFill>
                  <a:srgbClr val="24292F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8A4600"/>
                </a:solidFill>
                <a:latin typeface="Consolas"/>
              </a:rPr>
              <a:t>s</a:t>
            </a:r>
            <a:r>
              <a:rPr lang="en-US" sz="1100" dirty="0">
                <a:solidFill>
                  <a:srgbClr val="24292F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6E7781"/>
                </a:solidFill>
                <a:latin typeface="Consolas"/>
              </a:rPr>
              <a:t>    // Leaves element on stack</a:t>
            </a:r>
            <a:endParaRPr lang="en-US" sz="1100" dirty="0">
              <a:solidFill>
                <a:srgbClr val="24292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4292F"/>
                </a:solidFill>
                <a:latin typeface="Consolas"/>
              </a:rPr>
              <a:t>    </a:t>
            </a:r>
            <a:r>
              <a:rPr lang="en-US" sz="1100" dirty="0" err="1">
                <a:solidFill>
                  <a:srgbClr val="8A4600"/>
                </a:solidFill>
                <a:latin typeface="Consolas"/>
              </a:rPr>
              <a:t>std</a:t>
            </a:r>
            <a:r>
              <a:rPr lang="en-US" sz="1100" dirty="0">
                <a:solidFill>
                  <a:srgbClr val="24292F"/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srgbClr val="24292F"/>
                </a:solidFill>
                <a:latin typeface="Consolas"/>
              </a:rPr>
              <a:t>cout</a:t>
            </a:r>
            <a:r>
              <a:rPr lang="en-US" sz="1100" dirty="0">
                <a:solidFill>
                  <a:srgbClr val="24292F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B35900"/>
                </a:solidFill>
                <a:latin typeface="Consolas"/>
              </a:rPr>
              <a:t>&lt;&lt;</a:t>
            </a:r>
            <a:r>
              <a:rPr lang="en-US" sz="1100" dirty="0">
                <a:solidFill>
                  <a:srgbClr val="24292F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A3069"/>
                </a:solidFill>
                <a:latin typeface="Consolas"/>
              </a:rPr>
              <a:t>"Top element: "</a:t>
            </a:r>
            <a:r>
              <a:rPr lang="en-US" sz="1100" dirty="0">
                <a:solidFill>
                  <a:srgbClr val="24292F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B35900"/>
                </a:solidFill>
                <a:latin typeface="Consolas"/>
              </a:rPr>
              <a:t>&lt;&lt;</a:t>
            </a:r>
            <a:r>
              <a:rPr lang="en-US" sz="1100" dirty="0">
                <a:solidFill>
                  <a:srgbClr val="24292F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24292F"/>
                </a:solidFill>
                <a:latin typeface="Consolas"/>
              </a:rPr>
              <a:t>s.</a:t>
            </a:r>
            <a:r>
              <a:rPr lang="en-US" sz="1100" dirty="0" err="1">
                <a:solidFill>
                  <a:srgbClr val="8250DF"/>
                </a:solidFill>
                <a:latin typeface="Consolas"/>
              </a:rPr>
              <a:t>top</a:t>
            </a:r>
            <a:r>
              <a:rPr lang="en-US" sz="1100" dirty="0">
                <a:solidFill>
                  <a:srgbClr val="24292F"/>
                </a:solidFill>
                <a:latin typeface="Consolas"/>
              </a:rPr>
              <a:t>() </a:t>
            </a:r>
            <a:r>
              <a:rPr lang="en-US" sz="1100" dirty="0">
                <a:solidFill>
                  <a:srgbClr val="B35900"/>
                </a:solidFill>
                <a:latin typeface="Consolas"/>
              </a:rPr>
              <a:t>&lt;&lt;</a:t>
            </a:r>
            <a:r>
              <a:rPr lang="en-US" sz="1100" dirty="0">
                <a:solidFill>
                  <a:srgbClr val="24292F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A3069"/>
                </a:solidFill>
                <a:latin typeface="Consolas"/>
              </a:rPr>
              <a:t>'</a:t>
            </a:r>
            <a:r>
              <a:rPr lang="en-US" sz="1100" dirty="0">
                <a:solidFill>
                  <a:srgbClr val="B35900"/>
                </a:solidFill>
                <a:latin typeface="Consolas"/>
              </a:rPr>
              <a:t>\n</a:t>
            </a:r>
            <a:r>
              <a:rPr lang="en-US" sz="1100" dirty="0">
                <a:solidFill>
                  <a:srgbClr val="0A3069"/>
                </a:solidFill>
                <a:latin typeface="Consolas"/>
              </a:rPr>
              <a:t>'</a:t>
            </a:r>
            <a:r>
              <a:rPr lang="en-US" sz="1100" dirty="0">
                <a:solidFill>
                  <a:srgbClr val="24292F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24292F"/>
                </a:solidFill>
                <a:latin typeface="Consolas"/>
              </a:rPr>
              <a:t>}</a:t>
            </a:r>
            <a:br>
              <a:rPr lang="en-US" sz="1100" dirty="0">
                <a:solidFill>
                  <a:srgbClr val="24292F"/>
                </a:solidFill>
                <a:latin typeface="Consolas"/>
              </a:rPr>
            </a:br>
            <a:endParaRPr lang="en-US" sz="1100" b="0" dirty="0">
              <a:solidFill>
                <a:srgbClr val="24292F"/>
              </a:solidFill>
              <a:effectLst/>
              <a:latin typeface="Consolas"/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00C11D59-16A7-0A19-FD09-955B27272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B35900"/>
                </a:solidFill>
                <a:latin typeface="Consolas"/>
              </a:rPr>
              <a:t>int</a:t>
            </a:r>
            <a:r>
              <a:rPr lang="en-US" sz="1800" dirty="0">
                <a:solidFill>
                  <a:srgbClr val="24292F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250DF"/>
                </a:solidFill>
                <a:latin typeface="Consolas"/>
              </a:rPr>
              <a:t>main</a:t>
            </a:r>
            <a:r>
              <a:rPr lang="en-US" sz="1800" dirty="0">
                <a:solidFill>
                  <a:srgbClr val="24292F"/>
                </a:solidFill>
                <a:latin typeface="Consolas"/>
              </a:rPr>
              <a:t>(</a:t>
            </a:r>
            <a:r>
              <a:rPr lang="en-US" sz="1800" dirty="0" err="1">
                <a:solidFill>
                  <a:srgbClr val="B35900"/>
                </a:solidFill>
                <a:latin typeface="Consolas"/>
              </a:rPr>
              <a:t>int</a:t>
            </a:r>
            <a:r>
              <a:rPr lang="en-US" sz="1800" dirty="0">
                <a:solidFill>
                  <a:srgbClr val="24292F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A4600"/>
                </a:solidFill>
                <a:latin typeface="Consolas"/>
              </a:rPr>
              <a:t>argc</a:t>
            </a:r>
            <a:r>
              <a:rPr lang="en-US" sz="1800" dirty="0">
                <a:solidFill>
                  <a:srgbClr val="24292F"/>
                </a:solidFill>
                <a:latin typeface="Consolas"/>
              </a:rPr>
              <a:t>, </a:t>
            </a:r>
            <a:r>
              <a:rPr lang="en-US" sz="1800" dirty="0">
                <a:solidFill>
                  <a:srgbClr val="B35900"/>
                </a:solidFill>
                <a:latin typeface="Consolas"/>
              </a:rPr>
              <a:t>char**</a:t>
            </a:r>
            <a:r>
              <a:rPr lang="en-US" sz="1800" dirty="0">
                <a:solidFill>
                  <a:srgbClr val="24292F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A4600"/>
                </a:solidFill>
                <a:latin typeface="Consolas"/>
              </a:rPr>
              <a:t>argv</a:t>
            </a:r>
            <a:r>
              <a:rPr lang="en-US" sz="1800" dirty="0">
                <a:solidFill>
                  <a:srgbClr val="24292F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4292F"/>
                </a:solidFill>
                <a:latin typeface="Consolas"/>
              </a:rPr>
              <a:t>    </a:t>
            </a:r>
            <a:r>
              <a:rPr lang="en-US" sz="1800" dirty="0" err="1">
                <a:solidFill>
                  <a:srgbClr val="8A4600"/>
                </a:solidFill>
                <a:latin typeface="Consolas"/>
              </a:rPr>
              <a:t>std</a:t>
            </a:r>
            <a:r>
              <a:rPr lang="en-US" sz="1800" dirty="0">
                <a:solidFill>
                  <a:srgbClr val="24292F"/>
                </a:solidFill>
                <a:latin typeface="Consolas"/>
              </a:rPr>
              <a:t>::stack</a:t>
            </a:r>
            <a:r>
              <a:rPr lang="en-US" sz="1800" dirty="0">
                <a:solidFill>
                  <a:srgbClr val="B35900"/>
                </a:solidFill>
                <a:latin typeface="Consolas"/>
              </a:rPr>
              <a:t>&lt;</a:t>
            </a:r>
            <a:r>
              <a:rPr lang="en-US" sz="1800" dirty="0" err="1">
                <a:solidFill>
                  <a:srgbClr val="B35900"/>
                </a:solidFill>
                <a:latin typeface="Consolas"/>
              </a:rPr>
              <a:t>int</a:t>
            </a:r>
            <a:r>
              <a:rPr lang="en-US" sz="1800" dirty="0">
                <a:solidFill>
                  <a:srgbClr val="B35900"/>
                </a:solidFill>
                <a:latin typeface="Consolas"/>
              </a:rPr>
              <a:t>&gt;</a:t>
            </a:r>
            <a:r>
              <a:rPr lang="en-US" sz="1800" dirty="0">
                <a:solidFill>
                  <a:srgbClr val="24292F"/>
                </a:solidFill>
                <a:latin typeface="Consolas"/>
              </a:rPr>
              <a:t> stack;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4292F"/>
                </a:solidFill>
                <a:latin typeface="Consolas"/>
              </a:rPr>
              <a:t>    </a:t>
            </a:r>
            <a:r>
              <a:rPr lang="en-US" sz="1800" dirty="0" err="1">
                <a:solidFill>
                  <a:srgbClr val="24292F"/>
                </a:solidFill>
                <a:latin typeface="Consolas"/>
              </a:rPr>
              <a:t>stack.</a:t>
            </a:r>
            <a:r>
              <a:rPr lang="en-US" sz="1800" dirty="0" err="1">
                <a:solidFill>
                  <a:srgbClr val="8250DF"/>
                </a:solidFill>
                <a:latin typeface="Consolas"/>
              </a:rPr>
              <a:t>push</a:t>
            </a:r>
            <a:r>
              <a:rPr lang="en-US" sz="1800" dirty="0">
                <a:solidFill>
                  <a:srgbClr val="24292F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550AE"/>
                </a:solidFill>
                <a:latin typeface="Consolas"/>
              </a:rPr>
              <a:t>21</a:t>
            </a:r>
            <a:r>
              <a:rPr lang="en-US" sz="1800" dirty="0">
                <a:solidFill>
                  <a:srgbClr val="24292F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4292F"/>
                </a:solidFill>
                <a:latin typeface="Consolas"/>
              </a:rPr>
              <a:t>    </a:t>
            </a:r>
            <a:r>
              <a:rPr lang="en-US" sz="1800" dirty="0" err="1">
                <a:solidFill>
                  <a:srgbClr val="24292F"/>
                </a:solidFill>
                <a:latin typeface="Consolas"/>
              </a:rPr>
              <a:t>stack.</a:t>
            </a:r>
            <a:r>
              <a:rPr lang="en-US" sz="1800" dirty="0" err="1">
                <a:solidFill>
                  <a:srgbClr val="8250DF"/>
                </a:solidFill>
                <a:latin typeface="Consolas"/>
              </a:rPr>
              <a:t>push</a:t>
            </a:r>
            <a:r>
              <a:rPr lang="en-US" sz="1800" dirty="0">
                <a:solidFill>
                  <a:srgbClr val="24292F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550AE"/>
                </a:solidFill>
                <a:latin typeface="Consolas"/>
              </a:rPr>
              <a:t>24</a:t>
            </a:r>
            <a:r>
              <a:rPr lang="en-US" sz="1800" dirty="0">
                <a:solidFill>
                  <a:srgbClr val="24292F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4292F"/>
                </a:solidFill>
                <a:latin typeface="Consolas"/>
              </a:rPr>
              <a:t>    </a:t>
            </a:r>
            <a:r>
              <a:rPr lang="en-US" sz="1800" dirty="0" err="1">
                <a:solidFill>
                  <a:srgbClr val="24292F"/>
                </a:solidFill>
                <a:latin typeface="Consolas"/>
              </a:rPr>
              <a:t>stack.</a:t>
            </a:r>
            <a:r>
              <a:rPr lang="en-US" sz="1800" dirty="0" err="1">
                <a:solidFill>
                  <a:srgbClr val="8250DF"/>
                </a:solidFill>
                <a:latin typeface="Consolas"/>
              </a:rPr>
              <a:t>push</a:t>
            </a:r>
            <a:r>
              <a:rPr lang="en-US" sz="1800" dirty="0">
                <a:solidFill>
                  <a:srgbClr val="24292F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550AE"/>
                </a:solidFill>
                <a:latin typeface="Consolas"/>
              </a:rPr>
              <a:t>25</a:t>
            </a:r>
            <a:r>
              <a:rPr lang="en-US" sz="1800" dirty="0">
                <a:solidFill>
                  <a:srgbClr val="24292F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4292F"/>
                </a:solidFill>
                <a:latin typeface="Consolas"/>
              </a:rPr>
              <a:t>    </a:t>
            </a:r>
            <a:r>
              <a:rPr lang="en-US" sz="1800" dirty="0" err="1">
                <a:solidFill>
                  <a:srgbClr val="B35900"/>
                </a:solidFill>
                <a:latin typeface="Consolas"/>
              </a:rPr>
              <a:t>int</a:t>
            </a:r>
            <a:r>
              <a:rPr lang="en-US" sz="1800" dirty="0">
                <a:solidFill>
                  <a:srgbClr val="24292F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24292F"/>
                </a:solidFill>
                <a:latin typeface="Consolas"/>
              </a:rPr>
              <a:t>num</a:t>
            </a:r>
            <a:r>
              <a:rPr lang="en-US" sz="1800" dirty="0">
                <a:solidFill>
                  <a:srgbClr val="24292F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B35900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24292F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550AE"/>
                </a:solidFill>
                <a:latin typeface="Consolas"/>
              </a:rPr>
              <a:t>99</a:t>
            </a:r>
            <a:r>
              <a:rPr lang="en-US" sz="1800" dirty="0">
                <a:solidFill>
                  <a:srgbClr val="24292F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4292F"/>
                </a:solidFill>
                <a:latin typeface="Consolas"/>
              </a:rPr>
              <a:t>    </a:t>
            </a:r>
            <a:r>
              <a:rPr lang="en-US" sz="1800" dirty="0" err="1">
                <a:solidFill>
                  <a:srgbClr val="24292F"/>
                </a:solidFill>
                <a:latin typeface="Consolas"/>
              </a:rPr>
              <a:t>stack.</a:t>
            </a:r>
            <a:r>
              <a:rPr lang="en-US" sz="1800" dirty="0" err="1">
                <a:solidFill>
                  <a:srgbClr val="8250DF"/>
                </a:solidFill>
                <a:latin typeface="Consolas"/>
              </a:rPr>
              <a:t>push</a:t>
            </a:r>
            <a:r>
              <a:rPr lang="en-US" sz="1800" dirty="0">
                <a:solidFill>
                  <a:srgbClr val="24292F"/>
                </a:solidFill>
                <a:latin typeface="Consolas"/>
              </a:rPr>
              <a:t>(</a:t>
            </a:r>
            <a:r>
              <a:rPr lang="en-US" sz="1800" dirty="0" err="1">
                <a:solidFill>
                  <a:srgbClr val="24292F"/>
                </a:solidFill>
                <a:latin typeface="Consolas"/>
              </a:rPr>
              <a:t>num</a:t>
            </a:r>
            <a:r>
              <a:rPr lang="en-US" sz="1800" dirty="0">
                <a:solidFill>
                  <a:srgbClr val="24292F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4292F"/>
                </a:solidFill>
                <a:latin typeface="Consolas"/>
              </a:rPr>
              <a:t/>
            </a:r>
            <a:br>
              <a:rPr lang="en-US" sz="1800" dirty="0">
                <a:solidFill>
                  <a:srgbClr val="24292F"/>
                </a:solidFill>
                <a:latin typeface="Consolas"/>
              </a:rPr>
            </a:br>
            <a:r>
              <a:rPr lang="en-US" sz="1800" dirty="0">
                <a:solidFill>
                  <a:srgbClr val="24292F"/>
                </a:solidFill>
                <a:latin typeface="Consolas"/>
              </a:rPr>
              <a:t>    </a:t>
            </a:r>
            <a:r>
              <a:rPr lang="en-US" sz="1800" dirty="0" err="1">
                <a:solidFill>
                  <a:srgbClr val="8250DF"/>
                </a:solidFill>
                <a:latin typeface="Consolas"/>
              </a:rPr>
              <a:t>reportStackSize</a:t>
            </a:r>
            <a:r>
              <a:rPr lang="en-US" sz="1800" dirty="0">
                <a:solidFill>
                  <a:srgbClr val="24292F"/>
                </a:solidFill>
                <a:latin typeface="Consolas"/>
              </a:rPr>
              <a:t>(stack); </a:t>
            </a:r>
            <a:r>
              <a:rPr lang="en-US" sz="1800" dirty="0">
                <a:solidFill>
                  <a:srgbClr val="6E7781"/>
                </a:solidFill>
                <a:latin typeface="Consolas"/>
              </a:rPr>
              <a:t>// 4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4292F"/>
                </a:solidFill>
                <a:latin typeface="Consolas"/>
              </a:rPr>
              <a:t>    </a:t>
            </a:r>
            <a:r>
              <a:rPr lang="en-US" sz="1800" dirty="0" err="1">
                <a:solidFill>
                  <a:srgbClr val="8250DF"/>
                </a:solidFill>
                <a:latin typeface="Consolas"/>
              </a:rPr>
              <a:t>reportStackTop</a:t>
            </a:r>
            <a:r>
              <a:rPr lang="en-US" sz="1800" dirty="0">
                <a:solidFill>
                  <a:srgbClr val="24292F"/>
                </a:solidFill>
                <a:latin typeface="Consolas"/>
              </a:rPr>
              <a:t>(stack); </a:t>
            </a:r>
            <a:r>
              <a:rPr lang="en-US" sz="1800" dirty="0">
                <a:solidFill>
                  <a:srgbClr val="6E7781"/>
                </a:solidFill>
                <a:latin typeface="Consolas"/>
              </a:rPr>
              <a:t>// 99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4292F"/>
                </a:solidFill>
                <a:latin typeface="Consolas"/>
              </a:rPr>
              <a:t/>
            </a:r>
            <a:br>
              <a:rPr lang="en-US" sz="1800" dirty="0">
                <a:solidFill>
                  <a:srgbClr val="24292F"/>
                </a:solidFill>
                <a:latin typeface="Consolas"/>
              </a:rPr>
            </a:br>
            <a:r>
              <a:rPr lang="en-US" sz="1800" dirty="0">
                <a:solidFill>
                  <a:srgbClr val="24292F"/>
                </a:solidFill>
                <a:latin typeface="Consolas"/>
              </a:rPr>
              <a:t>    </a:t>
            </a:r>
            <a:r>
              <a:rPr lang="en-US" sz="1800" dirty="0" err="1">
                <a:solidFill>
                  <a:srgbClr val="24292F"/>
                </a:solidFill>
                <a:latin typeface="Consolas"/>
              </a:rPr>
              <a:t>stack.</a:t>
            </a:r>
            <a:r>
              <a:rPr lang="en-US" sz="1800" dirty="0" err="1">
                <a:solidFill>
                  <a:srgbClr val="8250DF"/>
                </a:solidFill>
                <a:latin typeface="Consolas"/>
              </a:rPr>
              <a:t>pop</a:t>
            </a:r>
            <a:r>
              <a:rPr lang="en-US" sz="1800" dirty="0">
                <a:solidFill>
                  <a:srgbClr val="24292F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4292F"/>
                </a:solidFill>
                <a:latin typeface="Consolas"/>
              </a:rPr>
              <a:t>    </a:t>
            </a:r>
            <a:r>
              <a:rPr lang="en-US" sz="1800" dirty="0" err="1">
                <a:solidFill>
                  <a:srgbClr val="24292F"/>
                </a:solidFill>
                <a:latin typeface="Consolas"/>
              </a:rPr>
              <a:t>stack.</a:t>
            </a:r>
            <a:r>
              <a:rPr lang="en-US" sz="1800" dirty="0" err="1">
                <a:solidFill>
                  <a:srgbClr val="8250DF"/>
                </a:solidFill>
                <a:latin typeface="Consolas"/>
              </a:rPr>
              <a:t>pop</a:t>
            </a:r>
            <a:r>
              <a:rPr lang="en-US" sz="1800" dirty="0">
                <a:solidFill>
                  <a:srgbClr val="24292F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4292F"/>
                </a:solidFill>
                <a:latin typeface="Consolas"/>
              </a:rPr>
              <a:t/>
            </a:r>
            <a:br>
              <a:rPr lang="en-US" sz="1800" dirty="0">
                <a:solidFill>
                  <a:srgbClr val="24292F"/>
                </a:solidFill>
                <a:latin typeface="Consolas"/>
              </a:rPr>
            </a:br>
            <a:r>
              <a:rPr lang="en-US" sz="1800" dirty="0">
                <a:solidFill>
                  <a:srgbClr val="24292F"/>
                </a:solidFill>
                <a:latin typeface="Consolas"/>
              </a:rPr>
              <a:t>    </a:t>
            </a:r>
            <a:r>
              <a:rPr lang="en-US" sz="1800" dirty="0">
                <a:solidFill>
                  <a:srgbClr val="B35900"/>
                </a:solidFill>
                <a:latin typeface="Consolas"/>
              </a:rPr>
              <a:t>while</a:t>
            </a:r>
            <a:r>
              <a:rPr lang="en-US" sz="1800" dirty="0">
                <a:solidFill>
                  <a:srgbClr val="24292F"/>
                </a:solidFill>
                <a:latin typeface="Consolas"/>
              </a:rPr>
              <a:t> (</a:t>
            </a:r>
            <a:r>
              <a:rPr lang="en-US" sz="1800" dirty="0">
                <a:solidFill>
                  <a:srgbClr val="B35900"/>
                </a:solidFill>
                <a:latin typeface="Consolas"/>
              </a:rPr>
              <a:t>!</a:t>
            </a:r>
            <a:r>
              <a:rPr lang="en-US" sz="1800" dirty="0" err="1">
                <a:solidFill>
                  <a:srgbClr val="24292F"/>
                </a:solidFill>
                <a:latin typeface="Consolas"/>
              </a:rPr>
              <a:t>stack.</a:t>
            </a:r>
            <a:r>
              <a:rPr lang="en-US" sz="1800" dirty="0" err="1">
                <a:solidFill>
                  <a:srgbClr val="8250DF"/>
                </a:solidFill>
                <a:latin typeface="Consolas"/>
              </a:rPr>
              <a:t>empty</a:t>
            </a:r>
            <a:r>
              <a:rPr lang="en-US" sz="1800" dirty="0">
                <a:solidFill>
                  <a:srgbClr val="24292F"/>
                </a:solidFill>
                <a:latin typeface="Consolas"/>
              </a:rPr>
              <a:t>())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4292F"/>
                </a:solidFill>
                <a:latin typeface="Consolas"/>
              </a:rPr>
              <a:t>        </a:t>
            </a:r>
            <a:r>
              <a:rPr lang="en-US" sz="1800" dirty="0" err="1">
                <a:solidFill>
                  <a:srgbClr val="8A4600"/>
                </a:solidFill>
                <a:latin typeface="Consolas"/>
              </a:rPr>
              <a:t>std</a:t>
            </a:r>
            <a:r>
              <a:rPr lang="en-US" sz="1800" dirty="0">
                <a:solidFill>
                  <a:srgbClr val="24292F"/>
                </a:solidFill>
                <a:latin typeface="Consolas"/>
              </a:rPr>
              <a:t>::</a:t>
            </a:r>
            <a:r>
              <a:rPr lang="en-US" sz="1800" dirty="0" err="1">
                <a:solidFill>
                  <a:srgbClr val="24292F"/>
                </a:solidFill>
                <a:latin typeface="Consolas"/>
              </a:rPr>
              <a:t>cout</a:t>
            </a:r>
            <a:r>
              <a:rPr lang="en-US" sz="1800" dirty="0">
                <a:solidFill>
                  <a:srgbClr val="24292F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B35900"/>
                </a:solidFill>
                <a:latin typeface="Consolas"/>
              </a:rPr>
              <a:t>&lt;&lt;</a:t>
            </a:r>
            <a:r>
              <a:rPr lang="en-US" sz="1800" dirty="0">
                <a:solidFill>
                  <a:srgbClr val="24292F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24292F"/>
                </a:solidFill>
                <a:latin typeface="Consolas"/>
              </a:rPr>
              <a:t>stack.</a:t>
            </a:r>
            <a:r>
              <a:rPr lang="en-US" sz="1800" dirty="0" err="1">
                <a:solidFill>
                  <a:srgbClr val="8250DF"/>
                </a:solidFill>
                <a:latin typeface="Consolas"/>
              </a:rPr>
              <a:t>top</a:t>
            </a:r>
            <a:r>
              <a:rPr lang="en-US" sz="1800" dirty="0">
                <a:solidFill>
                  <a:srgbClr val="24292F"/>
                </a:solidFill>
                <a:latin typeface="Consolas"/>
              </a:rPr>
              <a:t>() </a:t>
            </a:r>
            <a:r>
              <a:rPr lang="en-US" sz="1800" dirty="0">
                <a:solidFill>
                  <a:srgbClr val="B35900"/>
                </a:solidFill>
                <a:latin typeface="Consolas"/>
              </a:rPr>
              <a:t>&lt;&lt;</a:t>
            </a:r>
            <a:r>
              <a:rPr lang="en-US" sz="1800" dirty="0">
                <a:solidFill>
                  <a:srgbClr val="24292F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A3069"/>
                </a:solidFill>
                <a:latin typeface="Consolas"/>
              </a:rPr>
              <a:t>" "</a:t>
            </a:r>
            <a:r>
              <a:rPr lang="en-US" sz="1800" dirty="0">
                <a:solidFill>
                  <a:srgbClr val="24292F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4292F"/>
                </a:solidFill>
                <a:latin typeface="Consolas"/>
              </a:rPr>
              <a:t>        </a:t>
            </a:r>
            <a:r>
              <a:rPr lang="en-US" sz="1800" dirty="0" err="1">
                <a:solidFill>
                  <a:srgbClr val="24292F"/>
                </a:solidFill>
                <a:latin typeface="Consolas"/>
              </a:rPr>
              <a:t>stack.</a:t>
            </a:r>
            <a:r>
              <a:rPr lang="en-US" sz="1800" dirty="0" err="1">
                <a:solidFill>
                  <a:srgbClr val="8250DF"/>
                </a:solidFill>
                <a:latin typeface="Consolas"/>
              </a:rPr>
              <a:t>pop</a:t>
            </a:r>
            <a:r>
              <a:rPr lang="en-US" sz="1800" dirty="0">
                <a:solidFill>
                  <a:srgbClr val="24292F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4292F"/>
                </a:solidFill>
                <a:latin typeface="Consolas"/>
              </a:rPr>
              <a:t>    } </a:t>
            </a:r>
            <a:r>
              <a:rPr lang="en-US" sz="1800" dirty="0">
                <a:solidFill>
                  <a:srgbClr val="6E7781"/>
                </a:solidFill>
                <a:latin typeface="Consolas"/>
              </a:rPr>
              <a:t>// 24 21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4292F"/>
                </a:solidFill>
                <a:latin typeface="Consolas"/>
              </a:rPr>
              <a:t>    </a:t>
            </a:r>
            <a:r>
              <a:rPr lang="en-US" sz="1800" dirty="0">
                <a:solidFill>
                  <a:srgbClr val="B35900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srgbClr val="24292F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550AE"/>
                </a:solidFill>
                <a:latin typeface="Consolas"/>
              </a:rPr>
              <a:t>0</a:t>
            </a:r>
            <a:r>
              <a:rPr lang="en-US" sz="1800" dirty="0">
                <a:solidFill>
                  <a:srgbClr val="24292F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4292F"/>
                </a:solidFill>
                <a:latin typeface="Consolas"/>
              </a:rPr>
              <a:t>}</a:t>
            </a:r>
            <a:endParaRPr lang="en-US" sz="1800" b="0" dirty="0">
              <a:solidFill>
                <a:srgbClr val="24292F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24652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3E63E-364C-466E-885D-BE935B4BA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std::array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EAC745-AAAB-4B4D-8B0A-9AC84929D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3610744" cy="36576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https://en.cppreference.com/w/cpp/container/array</a:t>
            </a:r>
            <a:endParaRPr lang="en-US" dirty="0"/>
          </a:p>
          <a:p>
            <a:r>
              <a:rPr lang="ru-RU" dirty="0"/>
              <a:t>инкапсулирует массивы фиксированного размера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7F2A55-AFC9-4874-B704-FAEA2B7D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5EF24C4-26A8-4457-B0F0-29C846C5B8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647"/>
          <a:stretch/>
        </p:blipFill>
        <p:spPr>
          <a:xfrm>
            <a:off x="4572000" y="987574"/>
            <a:ext cx="3744416" cy="368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9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3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Входные данные – строка, содержащая произвольную комбинацию символов и скобки []{}().</a:t>
            </a:r>
          </a:p>
          <a:p>
            <a:pPr marL="0" indent="0">
              <a:buNone/>
            </a:pPr>
            <a:r>
              <a:rPr lang="ru-RU" sz="2000" dirty="0"/>
              <a:t>Вывод – успех в случае баланса скобок, иначе индекс первой несопоставимой закрывающей скобки. Если такой нет, то выводится индекс первой несопоставимой открывающей скобки. 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Пример 1: </a:t>
            </a:r>
            <a:r>
              <a:rPr lang="en-US" sz="2000" dirty="0">
                <a:latin typeface="Consolas" panose="020B0609020204030204" pitchFamily="49" charset="0"/>
              </a:rPr>
              <a:t>Input: {[]}() Output: Success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/>
              <a:t>Пример 2: </a:t>
            </a:r>
            <a:r>
              <a:rPr lang="en-US" sz="2000" dirty="0">
                <a:latin typeface="Consolas" panose="020B0609020204030204" pitchFamily="49" charset="0"/>
              </a:rPr>
              <a:t>Input: { Output: 1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/>
              <a:t>Пример 3: </a:t>
            </a:r>
            <a:r>
              <a:rPr lang="en-US" sz="2000" dirty="0">
                <a:latin typeface="Consolas" panose="020B0609020204030204" pitchFamily="49" charset="0"/>
              </a:rPr>
              <a:t>Input: foo(bar[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); Output: </a:t>
            </a:r>
            <a:r>
              <a:rPr lang="ru-RU" sz="2000" smtClean="0">
                <a:latin typeface="Consolas" panose="020B0609020204030204" pitchFamily="49" charset="0"/>
              </a:rPr>
              <a:t>8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3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STL, </a:t>
            </a:r>
            <a:r>
              <a:rPr lang="ru-RU" sz="4800" dirty="0"/>
              <a:t>типы контейнеров</a:t>
            </a:r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Семинар 3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01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A70C55-FB54-12F6-9B3D-D3819C71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Template Library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EB6B0F-EFF6-F43B-D5BB-3065A1DD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3</a:t>
            </a:fld>
            <a:endParaRPr lang="ru-RU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1527068D-D51D-9311-A4D9-B729E2BBD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2570CA8-DF1F-7D6C-03E1-5DB127002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266709"/>
            <a:ext cx="6012160" cy="337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6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Template Library</a:t>
            </a:r>
            <a:r>
              <a:rPr lang="ru-RU" dirty="0"/>
              <a:t> (</a:t>
            </a:r>
            <a:r>
              <a:rPr lang="en-US" dirty="0"/>
              <a:t>STL)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Состоит из таких элементов как:</a:t>
            </a:r>
          </a:p>
          <a:p>
            <a:r>
              <a:rPr lang="ru-RU" dirty="0"/>
              <a:t> контейнеры;</a:t>
            </a:r>
          </a:p>
          <a:p>
            <a:r>
              <a:rPr lang="ru-RU" dirty="0"/>
              <a:t> контейнеры-адаптеры;</a:t>
            </a:r>
          </a:p>
          <a:p>
            <a:r>
              <a:rPr lang="ru-RU" dirty="0"/>
              <a:t> итераторы;</a:t>
            </a:r>
          </a:p>
          <a:p>
            <a:r>
              <a:rPr lang="ru-RU" dirty="0"/>
              <a:t> алгоритмы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ru-RU" dirty="0"/>
              <a:t>функциональные объекты.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30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Контейнеры </a:t>
            </a:r>
            <a:r>
              <a:rPr lang="en-US" dirty="0"/>
              <a:t>STL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5</a:t>
            </a:fld>
            <a:endParaRPr lang="ru-RU"/>
          </a:p>
        </p:txBody>
      </p:sp>
      <p:pic>
        <p:nvPicPr>
          <p:cNvPr id="5" name="Picture 2" descr="STL Containers in C++. Standard Template Library(STL) is a set… | by  Akanksha Singh | Sisgrammers | Medium">
            <a:extLst>
              <a:ext uri="{FF2B5EF4-FFF2-40B4-BE49-F238E27FC236}">
                <a16:creationId xmlns:a16="http://schemas.microsoft.com/office/drawing/2014/main" id="{C41515FA-D44C-4B9B-A5D5-63BB2DC39C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753" y="1200150"/>
            <a:ext cx="572649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66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518F7-7BDB-40EF-9976-886E2AEC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Псевдоконтейнеры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4CF42-10A8-47AD-B4F6-6F7FD8D5E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bitset</a:t>
            </a:r>
            <a:r>
              <a:rPr lang="en-US" dirty="0"/>
              <a:t> – </a:t>
            </a:r>
            <a:r>
              <a:rPr lang="ru-RU" dirty="0"/>
              <a:t>для хранения битовых масок</a:t>
            </a:r>
            <a:endParaRPr lang="en-US" dirty="0"/>
          </a:p>
          <a:p>
            <a:r>
              <a:rPr lang="en-US" dirty="0"/>
              <a:t>std::</a:t>
            </a:r>
            <a:r>
              <a:rPr lang="en-US" dirty="0" err="1"/>
              <a:t>basic_string</a:t>
            </a:r>
            <a:r>
              <a:rPr lang="ru-RU" dirty="0"/>
              <a:t> – для хранения и обработки строк</a:t>
            </a:r>
            <a:endParaRPr lang="en-US" dirty="0"/>
          </a:p>
          <a:p>
            <a:r>
              <a:rPr lang="en-US" dirty="0"/>
              <a:t>std::</a:t>
            </a:r>
            <a:r>
              <a:rPr lang="en-US" dirty="0" err="1"/>
              <a:t>valarray</a:t>
            </a:r>
            <a:r>
              <a:rPr lang="en-US" dirty="0"/>
              <a:t> </a:t>
            </a:r>
            <a:r>
              <a:rPr lang="ru-RU" dirty="0"/>
              <a:t>– для числовых массивов, оптимизирован для повышения вычислительной производительности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E2FFA9-C924-4300-B4B6-EB3D3B7D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735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26B75-A2AA-4FF8-9374-82B18BE5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42D565-8C70-4A3D-990F-26DA3B1BE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443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Итератор — это объект, который может перебирать элементы в контейнере стандартной библиотеки С++ и предоставлять доступ к отдельным элементам.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E4669B-28DB-4560-9A98-D5E2A677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7</a:t>
            </a:fld>
            <a:endParaRPr lang="ru-RU"/>
          </a:p>
        </p:txBody>
      </p:sp>
      <p:pic>
        <p:nvPicPr>
          <p:cNvPr id="1026" name="Picture 2" descr="Introduction to Iterators in C++ - GeeksforGeeks">
            <a:extLst>
              <a:ext uri="{FF2B5EF4-FFF2-40B4-BE49-F238E27FC236}">
                <a16:creationId xmlns:a16="http://schemas.microsoft.com/office/drawing/2014/main" id="{C328C71C-1F45-4BC6-876A-3A2C4760C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63" y="2695904"/>
            <a:ext cx="3322549" cy="182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duction to Iterators in C++ - GeeksforGeeks">
            <a:extLst>
              <a:ext uri="{FF2B5EF4-FFF2-40B4-BE49-F238E27FC236}">
                <a16:creationId xmlns:a16="http://schemas.microsoft.com/office/drawing/2014/main" id="{A5AA07A8-F629-41BA-B1E2-2DFE906D15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01" b="40200"/>
          <a:stretch/>
        </p:blipFill>
        <p:spPr bwMode="auto">
          <a:xfrm>
            <a:off x="3779912" y="2780464"/>
            <a:ext cx="5252563" cy="165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65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0BE37-56EC-404D-A24A-49D0925F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03B474-2730-4B6E-940A-654599BA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8</a:t>
            </a:fld>
            <a:endParaRPr lang="ru-RU"/>
          </a:p>
        </p:txBody>
      </p:sp>
      <p:pic>
        <p:nvPicPr>
          <p:cNvPr id="2050" name="Picture 2" descr="Introduction to Iterators in C++ - GeeksforGeeks">
            <a:extLst>
              <a:ext uri="{FF2B5EF4-FFF2-40B4-BE49-F238E27FC236}">
                <a16:creationId xmlns:a16="http://schemas.microsoft.com/office/drawing/2014/main" id="{8AD06067-95CB-4E12-B1F9-097827BF64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7" t="17813" r="8657" b="15251"/>
          <a:stretch/>
        </p:blipFill>
        <p:spPr bwMode="auto">
          <a:xfrm>
            <a:off x="457200" y="1284174"/>
            <a:ext cx="5678754" cy="344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594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С++11</a:t>
            </a:r>
          </a:p>
        </p:txBody>
      </p:sp>
      <p:pic>
        <p:nvPicPr>
          <p:cNvPr id="6" name="Picture 2" descr="E:\mirea\90baafe7206a5f39f3816ea867768045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1840" y="299141"/>
            <a:ext cx="5400600" cy="476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https://habr.com/ru/companies/infopulse/articles/194726/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265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5827</TotalTime>
  <Words>252</Words>
  <Application>Microsoft Office PowerPoint</Application>
  <PresentationFormat>Экран (16:9)</PresentationFormat>
  <Paragraphs>78</Paragraphs>
  <Slides>13</Slides>
  <Notes>2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Times New Roman</vt:lpstr>
      <vt:lpstr>Ясность</vt:lpstr>
      <vt:lpstr>Методы и стандарты программирования </vt:lpstr>
      <vt:lpstr>STL, типы контейнеров</vt:lpstr>
      <vt:lpstr>Standard Template Library</vt:lpstr>
      <vt:lpstr>Standard Template Library (STL)</vt:lpstr>
      <vt:lpstr>Контейнеры STL</vt:lpstr>
      <vt:lpstr>Псевдоконтейнеры</vt:lpstr>
      <vt:lpstr>Итераторы</vt:lpstr>
      <vt:lpstr>Итераторы</vt:lpstr>
      <vt:lpstr>С++11</vt:lpstr>
      <vt:lpstr>std::stack</vt:lpstr>
      <vt:lpstr>std::stack</vt:lpstr>
      <vt:lpstr>std::array</vt:lpstr>
      <vt:lpstr>Задача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  Семинары</dc:title>
  <dc:creator>Alina</dc:creator>
  <cp:lastModifiedBy>Дзерасса Кодзасова</cp:lastModifiedBy>
  <cp:revision>514</cp:revision>
  <dcterms:created xsi:type="dcterms:W3CDTF">2023-01-19T06:26:04Z</dcterms:created>
  <dcterms:modified xsi:type="dcterms:W3CDTF">2023-09-20T07:10:09Z</dcterms:modified>
</cp:coreProperties>
</file>