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1"/>
  </p:notes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gruey Chen" initials="HC" lastIdx="1" clrIdx="0">
    <p:extLst>
      <p:ext uri="{19B8F6BF-5375-455C-9EA6-DF929625EA0E}">
        <p15:presenceInfo xmlns:p15="http://schemas.microsoft.com/office/powerpoint/2012/main" userId="Hungruey C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370" autoAdjust="0"/>
  </p:normalViewPr>
  <p:slideViewPr>
    <p:cSldViewPr snapToGrid="0">
      <p:cViewPr varScale="1">
        <p:scale>
          <a:sx n="62" d="100"/>
          <a:sy n="62" d="100"/>
        </p:scale>
        <p:origin x="14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531EA-BAB2-49D0-9CBD-D3CBDDC67369}" type="datetimeFigureOut">
              <a:rPr lang="zh-TW" altLang="en-US" smtClean="0"/>
              <a:t>2017/9/18</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1F4BC-F760-4B74-9395-E6325FFDB988}" type="slidenum">
              <a:rPr lang="zh-TW" altLang="en-US" smtClean="0"/>
              <a:t>‹#›</a:t>
            </a:fld>
            <a:endParaRPr lang="zh-TW" altLang="en-US"/>
          </a:p>
        </p:txBody>
      </p:sp>
    </p:spTree>
    <p:extLst>
      <p:ext uri="{BB962C8B-B14F-4D97-AF65-F5344CB8AC3E}">
        <p14:creationId xmlns:p14="http://schemas.microsoft.com/office/powerpoint/2010/main" val="1640539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ndex.php?title=Lexical_sample_task&amp;action=edit&amp;redlink=1"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wikipedia.org/w/index.php?title=All-words_task&amp;action=edit&amp;redlink=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Automatic_Acquisition_of_Sense-Tagged_Corpora"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1521F4BC-F760-4B74-9395-E6325FFDB988}" type="slidenum">
              <a:rPr lang="zh-TW" altLang="en-US" smtClean="0"/>
              <a:t>1</a:t>
            </a:fld>
            <a:endParaRPr lang="zh-TW" altLang="en-US"/>
          </a:p>
        </p:txBody>
      </p:sp>
    </p:spTree>
    <p:extLst>
      <p:ext uri="{BB962C8B-B14F-4D97-AF65-F5344CB8AC3E}">
        <p14:creationId xmlns:p14="http://schemas.microsoft.com/office/powerpoint/2010/main" val="229133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WSD task has two variants: "</a:t>
            </a:r>
            <a:r>
              <a:rPr lang="en-US" altLang="zh-TW" sz="1200" b="0" i="0" u="none" strike="noStrike" kern="1200" dirty="0" smtClean="0">
                <a:solidFill>
                  <a:schemeClr val="tx1"/>
                </a:solidFill>
                <a:effectLst/>
                <a:latin typeface="+mn-lt"/>
                <a:ea typeface="+mn-ea"/>
                <a:cs typeface="+mn-cs"/>
                <a:hlinkClick r:id="rId3" tooltip="Lexical sample task (page does not exist)"/>
              </a:rPr>
              <a:t>lexical sample</a:t>
            </a:r>
            <a:r>
              <a:rPr lang="en-US" altLang="zh-TW" sz="1200" b="0" i="0" kern="1200" dirty="0" smtClean="0">
                <a:solidFill>
                  <a:schemeClr val="tx1"/>
                </a:solidFill>
                <a:effectLst/>
                <a:latin typeface="+mn-lt"/>
                <a:ea typeface="+mn-ea"/>
                <a:cs typeface="+mn-cs"/>
              </a:rPr>
              <a:t>" and "</a:t>
            </a:r>
            <a:r>
              <a:rPr lang="en-US" altLang="zh-TW" sz="1200" b="0" i="0" u="none" strike="noStrike" kern="1200" dirty="0" smtClean="0">
                <a:solidFill>
                  <a:schemeClr val="tx1"/>
                </a:solidFill>
                <a:effectLst/>
                <a:latin typeface="+mn-lt"/>
                <a:ea typeface="+mn-ea"/>
                <a:cs typeface="+mn-cs"/>
                <a:hlinkClick r:id="rId4" tooltip="All-words task (page does not exist)"/>
              </a:rPr>
              <a:t>all words</a:t>
            </a:r>
            <a:r>
              <a:rPr lang="en-US" altLang="zh-TW" sz="1200" b="0" i="0" kern="1200" dirty="0" smtClean="0">
                <a:solidFill>
                  <a:schemeClr val="tx1"/>
                </a:solidFill>
                <a:effectLst/>
                <a:latin typeface="+mn-lt"/>
                <a:ea typeface="+mn-ea"/>
                <a:cs typeface="+mn-cs"/>
              </a:rPr>
              <a:t>" task. The former comprises disambiguating the occurrences of a small sample of target words which were previously selected, while in the latter all the words in a piece of running text need to be disambiguated. The latter is deemed a more realistic form of evaluation, but the corpus is more expensive to produce because human annotators have to read the definitions for each word in the sequence every time they need to make a tagging judgement, rather than once for a block of instances for the same target word.</a:t>
            </a:r>
            <a:endParaRPr lang="zh-TW" altLang="en-US" dirty="0"/>
          </a:p>
        </p:txBody>
      </p:sp>
      <p:sp>
        <p:nvSpPr>
          <p:cNvPr id="4" name="Slide Number Placeholder 3"/>
          <p:cNvSpPr>
            <a:spLocks noGrp="1"/>
          </p:cNvSpPr>
          <p:nvPr>
            <p:ph type="sldNum" sz="quarter" idx="10"/>
          </p:nvPr>
        </p:nvSpPr>
        <p:spPr/>
        <p:txBody>
          <a:bodyPr/>
          <a:lstStyle/>
          <a:p>
            <a:fld id="{1521F4BC-F760-4B74-9395-E6325FFDB988}" type="slidenum">
              <a:rPr lang="zh-TW" altLang="en-US" smtClean="0"/>
              <a:t>2</a:t>
            </a:fld>
            <a:endParaRPr lang="zh-TW" altLang="en-US"/>
          </a:p>
        </p:txBody>
      </p:sp>
    </p:spTree>
    <p:extLst>
      <p:ext uri="{BB962C8B-B14F-4D97-AF65-F5344CB8AC3E}">
        <p14:creationId xmlns:p14="http://schemas.microsoft.com/office/powerpoint/2010/main" val="303626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Corpus: collection of written texts. Really</a:t>
            </a:r>
            <a:r>
              <a:rPr lang="en-US" altLang="zh-TW" baseline="0" dirty="0" smtClean="0"/>
              <a:t> existing used text.</a:t>
            </a:r>
          </a:p>
          <a:p>
            <a:r>
              <a:rPr lang="en-US" altLang="zh-TW" baseline="0" dirty="0" smtClean="0"/>
              <a:t>All using window of n content words around and statistically analyzing those n words. Two approaches </a:t>
            </a:r>
            <a:endParaRPr lang="zh-TW" altLang="en-US" dirty="0"/>
          </a:p>
        </p:txBody>
      </p:sp>
      <p:sp>
        <p:nvSpPr>
          <p:cNvPr id="4" name="Slide Number Placeholder 3"/>
          <p:cNvSpPr>
            <a:spLocks noGrp="1"/>
          </p:cNvSpPr>
          <p:nvPr>
            <p:ph type="sldNum" sz="quarter" idx="10"/>
          </p:nvPr>
        </p:nvSpPr>
        <p:spPr/>
        <p:txBody>
          <a:bodyPr/>
          <a:lstStyle/>
          <a:p>
            <a:fld id="{1521F4BC-F760-4B74-9395-E6325FFDB988}" type="slidenum">
              <a:rPr lang="zh-TW" altLang="en-US" smtClean="0"/>
              <a:t>3</a:t>
            </a:fld>
            <a:endParaRPr lang="zh-TW" altLang="en-US"/>
          </a:p>
        </p:txBody>
      </p:sp>
    </p:spTree>
    <p:extLst>
      <p:ext uri="{BB962C8B-B14F-4D97-AF65-F5344CB8AC3E}">
        <p14:creationId xmlns:p14="http://schemas.microsoft.com/office/powerpoint/2010/main" val="68756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Due to lacking training data, allows labeled and unlabeled data.</a:t>
            </a:r>
            <a:endParaRPr lang="zh-TW" altLang="en-US" dirty="0"/>
          </a:p>
        </p:txBody>
      </p:sp>
      <p:sp>
        <p:nvSpPr>
          <p:cNvPr id="4" name="Slide Number Placeholder 3"/>
          <p:cNvSpPr>
            <a:spLocks noGrp="1"/>
          </p:cNvSpPr>
          <p:nvPr>
            <p:ph type="sldNum" sz="quarter" idx="10"/>
          </p:nvPr>
        </p:nvSpPr>
        <p:spPr/>
        <p:txBody>
          <a:bodyPr/>
          <a:lstStyle/>
          <a:p>
            <a:fld id="{1521F4BC-F760-4B74-9395-E6325FFDB988}" type="slidenum">
              <a:rPr lang="zh-TW" altLang="en-US" smtClean="0"/>
              <a:t>6</a:t>
            </a:fld>
            <a:endParaRPr lang="zh-TW" altLang="en-US"/>
          </a:p>
        </p:txBody>
      </p:sp>
    </p:spTree>
    <p:extLst>
      <p:ext uri="{BB962C8B-B14F-4D97-AF65-F5344CB8AC3E}">
        <p14:creationId xmlns:p14="http://schemas.microsoft.com/office/powerpoint/2010/main" val="40906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Similar senses occur in similar contexts ,</a:t>
            </a:r>
            <a:r>
              <a:rPr lang="en-US" altLang="zh-TW" baseline="0" dirty="0" smtClean="0"/>
              <a:t> and thus senses can be induced from text by clustering word occurrences using some measure of similarity of context. Word sense induction (</a:t>
            </a:r>
            <a:r>
              <a:rPr lang="zh-TW" altLang="en-US" baseline="0" dirty="0" smtClean="0"/>
              <a:t>歸納</a:t>
            </a:r>
            <a:r>
              <a:rPr lang="en-US" altLang="zh-TW" baseline="0" dirty="0" smtClean="0"/>
              <a:t>)</a:t>
            </a:r>
            <a:endParaRPr lang="zh-TW" altLang="en-US" dirty="0"/>
          </a:p>
        </p:txBody>
      </p:sp>
      <p:sp>
        <p:nvSpPr>
          <p:cNvPr id="4" name="Slide Number Placeholder 3"/>
          <p:cNvSpPr>
            <a:spLocks noGrp="1"/>
          </p:cNvSpPr>
          <p:nvPr>
            <p:ph type="sldNum" sz="quarter" idx="10"/>
          </p:nvPr>
        </p:nvSpPr>
        <p:spPr/>
        <p:txBody>
          <a:bodyPr/>
          <a:lstStyle/>
          <a:p>
            <a:fld id="{1521F4BC-F760-4B74-9395-E6325FFDB988}" type="slidenum">
              <a:rPr lang="zh-TW" altLang="en-US" smtClean="0"/>
              <a:t>7</a:t>
            </a:fld>
            <a:endParaRPr lang="zh-TW" altLang="en-US"/>
          </a:p>
        </p:txBody>
      </p:sp>
    </p:spTree>
    <p:extLst>
      <p:ext uri="{BB962C8B-B14F-4D97-AF65-F5344CB8AC3E}">
        <p14:creationId xmlns:p14="http://schemas.microsoft.com/office/powerpoint/2010/main" val="2803804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Lack of training data caused</a:t>
            </a:r>
            <a:r>
              <a:rPr lang="en-US" altLang="zh-TW" baseline="0" dirty="0" smtClean="0"/>
              <a:t> some new algorithms and techniques for this.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1" u="none" strike="noStrike" kern="1200" smtClean="0">
                <a:solidFill>
                  <a:schemeClr val="tx1"/>
                </a:solidFill>
                <a:effectLst/>
                <a:latin typeface="+mn-lt"/>
                <a:ea typeface="+mn-ea"/>
                <a:cs typeface="+mn-cs"/>
                <a:hlinkClick r:id="rId3"/>
              </a:rPr>
              <a:t>Automatic Acquisition of Sense-Tagged Corpora</a:t>
            </a:r>
            <a:endParaRPr lang="zh-TW" altLang="en-US" smtClean="0"/>
          </a:p>
        </p:txBody>
      </p:sp>
      <p:sp>
        <p:nvSpPr>
          <p:cNvPr id="4" name="Slide Number Placeholder 3"/>
          <p:cNvSpPr>
            <a:spLocks noGrp="1"/>
          </p:cNvSpPr>
          <p:nvPr>
            <p:ph type="sldNum" sz="quarter" idx="10"/>
          </p:nvPr>
        </p:nvSpPr>
        <p:spPr/>
        <p:txBody>
          <a:bodyPr/>
          <a:lstStyle/>
          <a:p>
            <a:fld id="{1521F4BC-F760-4B74-9395-E6325FFDB988}" type="slidenum">
              <a:rPr lang="zh-TW" altLang="en-US" smtClean="0"/>
              <a:t>9</a:t>
            </a:fld>
            <a:endParaRPr lang="zh-TW" altLang="en-US"/>
          </a:p>
        </p:txBody>
      </p:sp>
    </p:spTree>
    <p:extLst>
      <p:ext uri="{BB962C8B-B14F-4D97-AF65-F5344CB8AC3E}">
        <p14:creationId xmlns:p14="http://schemas.microsoft.com/office/powerpoint/2010/main" val="410980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ltLang="zh-TW"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TW" smtClean="0"/>
              <a:t>Click to edit Master subtitle style</a:t>
            </a:r>
            <a:endParaRPr lang="en-US" dirty="0"/>
          </a:p>
        </p:txBody>
      </p:sp>
      <p:sp>
        <p:nvSpPr>
          <p:cNvPr id="4" name="Date Placeholder 3"/>
          <p:cNvSpPr>
            <a:spLocks noGrp="1"/>
          </p:cNvSpPr>
          <p:nvPr>
            <p:ph type="dt" sz="half" idx="10"/>
          </p:nvPr>
        </p:nvSpPr>
        <p:spPr/>
        <p:txBody>
          <a:bodyPr/>
          <a:lstStyle/>
          <a:p>
            <a:fld id="{E2B46941-B5CC-40F5-914C-9BC7D4F6DDE4}" type="datetimeFigureOut">
              <a:rPr lang="zh-TW" altLang="en-US" smtClean="0"/>
              <a:t>2017/9/18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61A551-E7F3-4ABF-9ABA-3FB86F26920F}"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58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E2B46941-B5CC-40F5-914C-9BC7D4F6DDE4}" type="datetimeFigureOut">
              <a:rPr lang="zh-TW" altLang="en-US" smtClean="0"/>
              <a:t>2017/9/18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3214930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ltLang="zh-TW"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E2B46941-B5CC-40F5-914C-9BC7D4F6DDE4}" type="datetimeFigureOut">
              <a:rPr lang="zh-TW" altLang="en-US" smtClean="0"/>
              <a:t>2017/9/18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2151071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ltLang="zh-TW" smtClean="0"/>
              <a:t>Click to edit Master title style</a:t>
            </a:r>
            <a:endParaRPr lang="en-US" dirty="0"/>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10"/>
          </p:nvPr>
        </p:nvSpPr>
        <p:spPr/>
        <p:txBody>
          <a:bodyPr/>
          <a:lstStyle/>
          <a:p>
            <a:fld id="{E2B46941-B5CC-40F5-914C-9BC7D4F6DDE4}" type="datetimeFigureOut">
              <a:rPr lang="zh-TW" altLang="en-US" smtClean="0"/>
              <a:t>2017/9/18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207770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E2B46941-B5CC-40F5-914C-9BC7D4F6DDE4}" type="datetimeFigureOut">
              <a:rPr lang="zh-TW" altLang="en-US" smtClean="0"/>
              <a:t>2017/9/18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61A551-E7F3-4ABF-9ABA-3FB86F26920F}"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22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ltLang="zh-TW"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Date Placeholder 4"/>
          <p:cNvSpPr>
            <a:spLocks noGrp="1"/>
          </p:cNvSpPr>
          <p:nvPr>
            <p:ph type="dt" sz="half" idx="10"/>
          </p:nvPr>
        </p:nvSpPr>
        <p:spPr/>
        <p:txBody>
          <a:bodyPr/>
          <a:lstStyle/>
          <a:p>
            <a:fld id="{E2B46941-B5CC-40F5-914C-9BC7D4F6DDE4}" type="datetimeFigureOut">
              <a:rPr lang="zh-TW" altLang="en-US" smtClean="0"/>
              <a:t>2017/9/18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332249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7" name="Date Placeholder 6"/>
          <p:cNvSpPr>
            <a:spLocks noGrp="1"/>
          </p:cNvSpPr>
          <p:nvPr>
            <p:ph type="dt" sz="half" idx="10"/>
          </p:nvPr>
        </p:nvSpPr>
        <p:spPr/>
        <p:txBody>
          <a:bodyPr/>
          <a:lstStyle/>
          <a:p>
            <a:fld id="{E2B46941-B5CC-40F5-914C-9BC7D4F6DDE4}" type="datetimeFigureOut">
              <a:rPr lang="zh-TW" altLang="en-US" smtClean="0"/>
              <a:t>2017/9/18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84887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3" name="Date Placeholder 2"/>
          <p:cNvSpPr>
            <a:spLocks noGrp="1"/>
          </p:cNvSpPr>
          <p:nvPr>
            <p:ph type="dt" sz="half" idx="10"/>
          </p:nvPr>
        </p:nvSpPr>
        <p:spPr/>
        <p:txBody>
          <a:bodyPr/>
          <a:lstStyle/>
          <a:p>
            <a:fld id="{E2B46941-B5CC-40F5-914C-9BC7D4F6DDE4}" type="datetimeFigureOut">
              <a:rPr lang="zh-TW" altLang="en-US" smtClean="0"/>
              <a:t>2017/9/18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263710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B46941-B5CC-40F5-914C-9BC7D4F6DDE4}" type="datetimeFigureOut">
              <a:rPr lang="zh-TW" altLang="en-US" smtClean="0"/>
              <a:t>2017/9/18</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280740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ltLang="zh-TW"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B46941-B5CC-40F5-914C-9BC7D4F6DDE4}" type="datetimeFigureOut">
              <a:rPr lang="zh-TW" altLang="en-US" smtClean="0"/>
              <a:t>2017/9/18</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227900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ltLang="zh-TW"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TW"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E2B46941-B5CC-40F5-914C-9BC7D4F6DDE4}" type="datetimeFigureOut">
              <a:rPr lang="zh-TW" altLang="en-US" smtClean="0"/>
              <a:t>2017/9/18</a:t>
            </a:fld>
            <a:endParaRPr lang="zh-TW"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61A551-E7F3-4ABF-9ABA-3FB86F26920F}" type="slidenum">
              <a:rPr lang="zh-TW" altLang="en-US" smtClean="0"/>
              <a:t>‹#›</a:t>
            </a:fld>
            <a:endParaRPr lang="zh-TW" altLang="en-US"/>
          </a:p>
        </p:txBody>
      </p:sp>
    </p:spTree>
    <p:extLst>
      <p:ext uri="{BB962C8B-B14F-4D97-AF65-F5344CB8AC3E}">
        <p14:creationId xmlns:p14="http://schemas.microsoft.com/office/powerpoint/2010/main" val="135850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B46941-B5CC-40F5-914C-9BC7D4F6DDE4}" type="datetimeFigureOut">
              <a:rPr lang="zh-TW" altLang="en-US" smtClean="0"/>
              <a:t>2017/9/18</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61A551-E7F3-4ABF-9ABA-3FB86F26920F}"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00309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Word-Sense </a:t>
            </a:r>
            <a:r>
              <a:rPr lang="en-US" altLang="zh-TW" dirty="0"/>
              <a:t>D</a:t>
            </a:r>
            <a:r>
              <a:rPr lang="en-US" altLang="zh-TW" dirty="0" smtClean="0"/>
              <a:t>isambiguation</a:t>
            </a:r>
            <a:endParaRPr lang="zh-TW" altLang="en-US" dirty="0"/>
          </a:p>
        </p:txBody>
      </p:sp>
      <p:sp>
        <p:nvSpPr>
          <p:cNvPr id="3" name="Subtitle 2"/>
          <p:cNvSpPr>
            <a:spLocks noGrp="1"/>
          </p:cNvSpPr>
          <p:nvPr>
            <p:ph type="subTitle" idx="1"/>
          </p:nvPr>
        </p:nvSpPr>
        <p:spPr/>
        <p:txBody>
          <a:bodyPr/>
          <a:lstStyle/>
          <a:p>
            <a:r>
              <a:rPr lang="en-US" altLang="zh-TW" dirty="0" smtClean="0"/>
              <a:t>In computational linguistics</a:t>
            </a:r>
            <a:endParaRPr lang="zh-TW" altLang="en-US" dirty="0"/>
          </a:p>
        </p:txBody>
      </p:sp>
      <p:sp>
        <p:nvSpPr>
          <p:cNvPr id="4" name="Footer Placeholder 3"/>
          <p:cNvSpPr>
            <a:spLocks noGrp="1"/>
          </p:cNvSpPr>
          <p:nvPr>
            <p:ph type="ftr" sz="quarter" idx="11"/>
          </p:nvPr>
        </p:nvSpPr>
        <p:spPr/>
        <p:txBody>
          <a:bodyPr/>
          <a:lstStyle/>
          <a:p>
            <a:r>
              <a:rPr lang="en-US" altLang="zh-TW" dirty="0" smtClean="0"/>
              <a:t>Hung-Ruey Chen</a:t>
            </a:r>
            <a:endParaRPr lang="zh-TW" altLang="en-US" dirty="0"/>
          </a:p>
        </p:txBody>
      </p:sp>
    </p:spTree>
    <p:extLst>
      <p:ext uri="{BB962C8B-B14F-4D97-AF65-F5344CB8AC3E}">
        <p14:creationId xmlns:p14="http://schemas.microsoft.com/office/powerpoint/2010/main" val="400588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WSD </a:t>
            </a:r>
            <a:r>
              <a:rPr lang="en-US" altLang="zh-TW" dirty="0" smtClean="0"/>
              <a:t>Task Variants</a:t>
            </a:r>
            <a:endParaRPr lang="zh-TW" altLang="en-US" dirty="0"/>
          </a:p>
        </p:txBody>
      </p:sp>
      <p:sp>
        <p:nvSpPr>
          <p:cNvPr id="3" name="Content Placeholder 2"/>
          <p:cNvSpPr>
            <a:spLocks noGrp="1"/>
          </p:cNvSpPr>
          <p:nvPr>
            <p:ph idx="1"/>
          </p:nvPr>
        </p:nvSpPr>
        <p:spPr/>
        <p:txBody>
          <a:bodyPr/>
          <a:lstStyle/>
          <a:p>
            <a:r>
              <a:rPr lang="en-US" altLang="zh-TW" dirty="0" smtClean="0"/>
              <a:t>Lexical sample: comprises disambiguating the occurrences of a small sample of target words which were previously selected</a:t>
            </a:r>
          </a:p>
          <a:p>
            <a:r>
              <a:rPr lang="en-US" altLang="zh-TW" dirty="0" smtClean="0"/>
              <a:t>All words: all the words in a piece of running text need to be disambiguated. Deemed a more realistic form of evaluation, but the corpus is more expensive to produce because human annotators have to make tagging judgement</a:t>
            </a:r>
            <a:endParaRPr lang="zh-TW" altLang="en-US" dirty="0"/>
          </a:p>
        </p:txBody>
      </p:sp>
    </p:spTree>
    <p:extLst>
      <p:ext uri="{BB962C8B-B14F-4D97-AF65-F5344CB8AC3E}">
        <p14:creationId xmlns:p14="http://schemas.microsoft.com/office/powerpoint/2010/main" val="18055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Approaches: Deep and Shallow</a:t>
            </a:r>
            <a:endParaRPr lang="zh-TW" altLang="en-US" dirty="0"/>
          </a:p>
        </p:txBody>
      </p:sp>
      <p:sp>
        <p:nvSpPr>
          <p:cNvPr id="3" name="Content Placeholder 2"/>
          <p:cNvSpPr>
            <a:spLocks noGrp="1"/>
          </p:cNvSpPr>
          <p:nvPr>
            <p:ph idx="1"/>
          </p:nvPr>
        </p:nvSpPr>
        <p:spPr/>
        <p:txBody>
          <a:bodyPr>
            <a:normAutofit/>
          </a:bodyPr>
          <a:lstStyle/>
          <a:p>
            <a:r>
              <a:rPr lang="en-US" altLang="zh-TW" dirty="0" smtClean="0"/>
              <a:t>1. Dictionary and knowledge-based methods:</a:t>
            </a:r>
          </a:p>
          <a:p>
            <a:pPr lvl="1"/>
            <a:r>
              <a:rPr lang="en-US" altLang="zh-TW" dirty="0" smtClean="0"/>
              <a:t>Use dictionary and knowledge bases without any corpus evidence </a:t>
            </a:r>
          </a:p>
          <a:p>
            <a:r>
              <a:rPr lang="en-US" altLang="zh-TW" dirty="0" smtClean="0"/>
              <a:t>2. </a:t>
            </a:r>
            <a:r>
              <a:rPr lang="en-US" altLang="zh-TW" dirty="0"/>
              <a:t>Supervised methods </a:t>
            </a:r>
            <a:r>
              <a:rPr lang="en-US" altLang="zh-TW" dirty="0" smtClean="0"/>
              <a:t>:</a:t>
            </a:r>
          </a:p>
          <a:p>
            <a:pPr lvl="1"/>
            <a:r>
              <a:rPr lang="en-US" altLang="zh-TW" dirty="0"/>
              <a:t>Use sense annotated </a:t>
            </a:r>
            <a:r>
              <a:rPr lang="en-US" altLang="zh-TW" dirty="0" smtClean="0"/>
              <a:t>corpora</a:t>
            </a:r>
          </a:p>
          <a:p>
            <a:r>
              <a:rPr lang="en-US" altLang="zh-TW" dirty="0" smtClean="0"/>
              <a:t>3. Semi-supervised or minimally supervised methods:</a:t>
            </a:r>
          </a:p>
          <a:p>
            <a:pPr lvl="1"/>
            <a:r>
              <a:rPr lang="en-US" altLang="zh-TW" dirty="0" smtClean="0"/>
              <a:t>Use </a:t>
            </a:r>
            <a:r>
              <a:rPr lang="en-US" altLang="zh-TW" dirty="0"/>
              <a:t>secondary source of knowledge like small annotated </a:t>
            </a:r>
            <a:r>
              <a:rPr lang="en-US" altLang="zh-TW" dirty="0" smtClean="0"/>
              <a:t>corpus</a:t>
            </a:r>
          </a:p>
          <a:p>
            <a:r>
              <a:rPr lang="en-US" altLang="zh-TW" dirty="0" smtClean="0"/>
              <a:t>4. Unsupervised methods:</a:t>
            </a:r>
          </a:p>
          <a:p>
            <a:pPr lvl="1"/>
            <a:r>
              <a:rPr lang="en-US" altLang="zh-TW" dirty="0" smtClean="0"/>
              <a:t>Avoid using external information and work directly from raw unannotated corpora. Also word sense discrimination</a:t>
            </a:r>
          </a:p>
          <a:p>
            <a:pPr marL="201168" lvl="1" indent="0">
              <a:buNone/>
            </a:pPr>
            <a:r>
              <a:rPr lang="en-US" altLang="zh-TW" dirty="0" smtClean="0"/>
              <a:t>Approaches Training Methods: </a:t>
            </a:r>
          </a:p>
          <a:p>
            <a:pPr marL="201168" lvl="1" indent="0">
              <a:buNone/>
            </a:pPr>
            <a:r>
              <a:rPr lang="en-US" altLang="zh-TW" dirty="0" smtClean="0"/>
              <a:t>Naïve Bayes Classifiers and Decision Trees. Also kernel-based SVM for supervised learning.</a:t>
            </a:r>
            <a:endParaRPr lang="zh-TW" altLang="en-US" dirty="0"/>
          </a:p>
        </p:txBody>
      </p:sp>
    </p:spTree>
    <p:extLst>
      <p:ext uri="{BB962C8B-B14F-4D97-AF65-F5344CB8AC3E}">
        <p14:creationId xmlns:p14="http://schemas.microsoft.com/office/powerpoint/2010/main" val="2028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smtClean="0"/>
              <a:t>Dictionary- </a:t>
            </a:r>
            <a:r>
              <a:rPr lang="en-US" altLang="zh-TW" dirty="0"/>
              <a:t>and knowledge-based methods</a:t>
            </a:r>
            <a:r>
              <a:rPr lang="en-US" altLang="zh-TW" dirty="0" smtClean="0"/>
              <a:t>:</a:t>
            </a:r>
            <a:endParaRPr lang="zh-TW" altLang="en-US" dirty="0"/>
          </a:p>
        </p:txBody>
      </p:sp>
      <p:sp>
        <p:nvSpPr>
          <p:cNvPr id="3" name="Content Placeholder 2"/>
          <p:cNvSpPr>
            <a:spLocks noGrp="1"/>
          </p:cNvSpPr>
          <p:nvPr>
            <p:ph idx="1"/>
          </p:nvPr>
        </p:nvSpPr>
        <p:spPr/>
        <p:txBody>
          <a:bodyPr/>
          <a:lstStyle/>
          <a:p>
            <a:r>
              <a:rPr lang="en-US" altLang="zh-TW" dirty="0"/>
              <a:t>Use dictionary and knowledge bases without any corpus </a:t>
            </a:r>
            <a:r>
              <a:rPr lang="en-US" altLang="zh-TW" dirty="0" smtClean="0"/>
              <a:t>evidence. </a:t>
            </a:r>
          </a:p>
          <a:p>
            <a:r>
              <a:rPr lang="en-US" altLang="zh-TW" dirty="0" err="1" smtClean="0"/>
              <a:t>Lesk</a:t>
            </a:r>
            <a:r>
              <a:rPr lang="en-US" altLang="zh-TW" dirty="0" smtClean="0"/>
              <a:t> Algorithm: seed of dictionary-based method. Words used together in text are related to each other. The relation can be observed in the definitions of words and their senses. </a:t>
            </a:r>
          </a:p>
          <a:p>
            <a:r>
              <a:rPr lang="en-US" altLang="zh-TW" dirty="0" err="1" smtClean="0"/>
              <a:t>Approachs</a:t>
            </a:r>
            <a:r>
              <a:rPr lang="en-US" altLang="zh-TW" dirty="0" smtClean="0"/>
              <a:t>:</a:t>
            </a:r>
          </a:p>
          <a:p>
            <a:r>
              <a:rPr lang="en-US" altLang="zh-TW" dirty="0" smtClean="0"/>
              <a:t>1. Find shortest path between two words.</a:t>
            </a:r>
          </a:p>
          <a:p>
            <a:r>
              <a:rPr lang="en-US" altLang="zh-TW" dirty="0" smtClean="0"/>
              <a:t>2. Consider general word-sense relatedness to compute the semantic similarity of each pair of word senses based on a given knowledge base. E.g. graph-based approaches better than supervised methods. Transfer knowledge in semantic relations from Wiki to WordNet.</a:t>
            </a:r>
            <a:endParaRPr lang="zh-TW" altLang="en-US" dirty="0"/>
          </a:p>
        </p:txBody>
      </p:sp>
    </p:spTree>
    <p:extLst>
      <p:ext uri="{BB962C8B-B14F-4D97-AF65-F5344CB8AC3E}">
        <p14:creationId xmlns:p14="http://schemas.microsoft.com/office/powerpoint/2010/main" val="211146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Supervised methods</a:t>
            </a:r>
            <a:endParaRPr lang="zh-TW" altLang="en-US" dirty="0"/>
          </a:p>
        </p:txBody>
      </p:sp>
      <p:sp>
        <p:nvSpPr>
          <p:cNvPr id="3" name="Content Placeholder 2"/>
          <p:cNvSpPr>
            <a:spLocks noGrp="1"/>
          </p:cNvSpPr>
          <p:nvPr>
            <p:ph idx="1"/>
          </p:nvPr>
        </p:nvSpPr>
        <p:spPr/>
        <p:txBody>
          <a:bodyPr/>
          <a:lstStyle/>
          <a:p>
            <a:r>
              <a:rPr lang="en-US" altLang="zh-TW" dirty="0" smtClean="0"/>
              <a:t>Assume context can provide enough evidence on its own to disambiguate words. No need common sense and reasoning. SVM and memory-based are most successful approaches.</a:t>
            </a:r>
          </a:p>
          <a:p>
            <a:r>
              <a:rPr lang="en-US" altLang="zh-TW" dirty="0" smtClean="0"/>
              <a:t>Now supervised methods are subject to bottleneck since they rely on large amounts of manually sense-tagged corpora for training.</a:t>
            </a:r>
            <a:endParaRPr lang="zh-TW" altLang="en-US" dirty="0"/>
          </a:p>
        </p:txBody>
      </p:sp>
    </p:spTree>
    <p:extLst>
      <p:ext uri="{BB962C8B-B14F-4D97-AF65-F5344CB8AC3E}">
        <p14:creationId xmlns:p14="http://schemas.microsoft.com/office/powerpoint/2010/main" val="173527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Semi-supervised methods</a:t>
            </a:r>
            <a:endParaRPr lang="zh-TW" altLang="en-US" dirty="0"/>
          </a:p>
        </p:txBody>
      </p:sp>
      <p:sp>
        <p:nvSpPr>
          <p:cNvPr id="3" name="Content Placeholder 2"/>
          <p:cNvSpPr>
            <a:spLocks noGrp="1"/>
          </p:cNvSpPr>
          <p:nvPr>
            <p:ph idx="1"/>
          </p:nvPr>
        </p:nvSpPr>
        <p:spPr/>
        <p:txBody>
          <a:bodyPr/>
          <a:lstStyle/>
          <a:p>
            <a:r>
              <a:rPr lang="en-US" altLang="zh-TW" dirty="0" smtClean="0"/>
              <a:t>Allows labeled and unlabeled data.</a:t>
            </a:r>
          </a:p>
          <a:p>
            <a:r>
              <a:rPr lang="en-US" altLang="zh-TW" dirty="0" smtClean="0"/>
              <a:t>Bootstrapping approach: start from small amount seed data for each word, either manually tagged training samples or small number of decision rules. Use seed data for initial classifier and any supervised method. Then use most confident classifications on untagged corpus to extract larger training set. Repeat process, each classifier being trained on larger training dataset.</a:t>
            </a:r>
            <a:endParaRPr lang="en-US" altLang="zh-TW" dirty="0"/>
          </a:p>
        </p:txBody>
      </p:sp>
    </p:spTree>
    <p:extLst>
      <p:ext uri="{BB962C8B-B14F-4D97-AF65-F5344CB8AC3E}">
        <p14:creationId xmlns:p14="http://schemas.microsoft.com/office/powerpoint/2010/main" val="66430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Unsupervised methods</a:t>
            </a:r>
            <a:endParaRPr lang="zh-TW" altLang="en-US" dirty="0"/>
          </a:p>
        </p:txBody>
      </p:sp>
      <p:sp>
        <p:nvSpPr>
          <p:cNvPr id="3" name="Content Placeholder 2"/>
          <p:cNvSpPr>
            <a:spLocks noGrp="1"/>
          </p:cNvSpPr>
          <p:nvPr>
            <p:ph idx="1"/>
          </p:nvPr>
        </p:nvSpPr>
        <p:spPr/>
        <p:txBody>
          <a:bodyPr/>
          <a:lstStyle/>
          <a:p>
            <a:r>
              <a:rPr lang="en-US" altLang="zh-TW" dirty="0" smtClean="0"/>
              <a:t>Clustering word occurrences using similarity of context. New occurrences of the word can be classified into closest clusters. </a:t>
            </a:r>
            <a:r>
              <a:rPr lang="en-US" altLang="zh-TW" dirty="0"/>
              <a:t>Performance lower.</a:t>
            </a:r>
            <a:endParaRPr lang="zh-TW" altLang="en-US" dirty="0"/>
          </a:p>
        </p:txBody>
      </p:sp>
    </p:spTree>
    <p:extLst>
      <p:ext uri="{BB962C8B-B14F-4D97-AF65-F5344CB8AC3E}">
        <p14:creationId xmlns:p14="http://schemas.microsoft.com/office/powerpoint/2010/main" val="348886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Other approaches</a:t>
            </a:r>
            <a:endParaRPr lang="zh-TW" altLang="en-US" dirty="0"/>
          </a:p>
        </p:txBody>
      </p:sp>
      <p:sp>
        <p:nvSpPr>
          <p:cNvPr id="3" name="Content Placeholder 2"/>
          <p:cNvSpPr>
            <a:spLocks noGrp="1"/>
          </p:cNvSpPr>
          <p:nvPr>
            <p:ph idx="1"/>
          </p:nvPr>
        </p:nvSpPr>
        <p:spPr/>
        <p:txBody>
          <a:bodyPr/>
          <a:lstStyle/>
          <a:p>
            <a:r>
              <a:rPr lang="en-US" altLang="zh-TW" dirty="0" smtClean="0"/>
              <a:t>- Disambiguation based on operational semantics of </a:t>
            </a:r>
            <a:r>
              <a:rPr lang="en-US" altLang="zh-TW" i="1" dirty="0" smtClean="0"/>
              <a:t>default logic</a:t>
            </a:r>
          </a:p>
          <a:p>
            <a:r>
              <a:rPr lang="en-US" altLang="zh-TW" dirty="0" smtClean="0"/>
              <a:t>- Domain-driven disambiguation</a:t>
            </a:r>
          </a:p>
          <a:p>
            <a:r>
              <a:rPr lang="en-US" altLang="zh-TW" dirty="0" smtClean="0"/>
              <a:t>- Identification of dominant word senses</a:t>
            </a:r>
          </a:p>
          <a:p>
            <a:r>
              <a:rPr lang="en-US" altLang="zh-TW" dirty="0" smtClean="0"/>
              <a:t>- WSD using </a:t>
            </a:r>
            <a:r>
              <a:rPr lang="en-US" altLang="zh-TW" i="1" dirty="0" smtClean="0"/>
              <a:t>Cross-Lingual Evidence</a:t>
            </a:r>
          </a:p>
          <a:p>
            <a:r>
              <a:rPr lang="en-US" altLang="zh-TW" i="1" dirty="0" smtClean="0"/>
              <a:t>- </a:t>
            </a:r>
            <a:r>
              <a:rPr lang="en-US" altLang="zh-TW" dirty="0" smtClean="0"/>
              <a:t>WSD by multi-lingual NLU</a:t>
            </a:r>
            <a:endParaRPr lang="zh-TW" altLang="en-US" i="1" dirty="0"/>
          </a:p>
        </p:txBody>
      </p:sp>
    </p:spTree>
    <p:extLst>
      <p:ext uri="{BB962C8B-B14F-4D97-AF65-F5344CB8AC3E}">
        <p14:creationId xmlns:p14="http://schemas.microsoft.com/office/powerpoint/2010/main" val="126324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Quick summary</a:t>
            </a:r>
            <a:endParaRPr lang="zh-TW" altLang="en-US" dirty="0"/>
          </a:p>
        </p:txBody>
      </p:sp>
      <p:sp>
        <p:nvSpPr>
          <p:cNvPr id="3" name="Content Placeholder 2"/>
          <p:cNvSpPr>
            <a:spLocks noGrp="1"/>
          </p:cNvSpPr>
          <p:nvPr>
            <p:ph idx="1"/>
          </p:nvPr>
        </p:nvSpPr>
        <p:spPr/>
        <p:txBody>
          <a:bodyPr/>
          <a:lstStyle/>
          <a:p>
            <a:r>
              <a:rPr lang="en-US" altLang="zh-TW" dirty="0" smtClean="0"/>
              <a:t>- Knowledge bottleneck is major problem to solve WSD.</a:t>
            </a:r>
          </a:p>
          <a:p>
            <a:r>
              <a:rPr lang="en-US" altLang="zh-TW" dirty="0" smtClean="0"/>
              <a:t>- Unsupervised methods rely on knowledge about word senses.</a:t>
            </a:r>
          </a:p>
          <a:p>
            <a:r>
              <a:rPr lang="en-US" altLang="zh-TW" dirty="0" smtClean="0"/>
              <a:t>- Supervised methods depend manually annotated examples.</a:t>
            </a:r>
          </a:p>
          <a:p>
            <a:endParaRPr lang="en-US" altLang="zh-TW" dirty="0"/>
          </a:p>
          <a:p>
            <a:r>
              <a:rPr lang="en-US" altLang="zh-TW" dirty="0" smtClean="0"/>
              <a:t>Future: Using largest corpus– World Wide Web for lexical information automatically. </a:t>
            </a:r>
            <a:endParaRPr lang="zh-TW" altLang="en-US" dirty="0"/>
          </a:p>
        </p:txBody>
      </p:sp>
    </p:spTree>
    <p:extLst>
      <p:ext uri="{BB962C8B-B14F-4D97-AF65-F5344CB8AC3E}">
        <p14:creationId xmlns:p14="http://schemas.microsoft.com/office/powerpoint/2010/main" val="1902479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2176</TotalTime>
  <Words>685</Words>
  <Application>Microsoft Office PowerPoint</Application>
  <PresentationFormat>Widescreen</PresentationFormat>
  <Paragraphs>56</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新細明體</vt:lpstr>
      <vt:lpstr>Calibri</vt:lpstr>
      <vt:lpstr>Calibri Light</vt:lpstr>
      <vt:lpstr>Retrospect</vt:lpstr>
      <vt:lpstr>Word-Sense Disambiguation</vt:lpstr>
      <vt:lpstr>WSD Task Variants</vt:lpstr>
      <vt:lpstr>Approaches: Deep and Shallow</vt:lpstr>
      <vt:lpstr>Dictionary- and knowledge-based methods:</vt:lpstr>
      <vt:lpstr>Supervised methods</vt:lpstr>
      <vt:lpstr>Semi-supervised methods</vt:lpstr>
      <vt:lpstr>Unsupervised methods</vt:lpstr>
      <vt:lpstr>Other approaches</vt:lpstr>
      <vt:lpstr>Quick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Word-sense disambiguation</dc:title>
  <dc:creator>Hungruey Chen</dc:creator>
  <cp:lastModifiedBy>Hungruey Chen</cp:lastModifiedBy>
  <cp:revision>20</cp:revision>
  <dcterms:created xsi:type="dcterms:W3CDTF">2017-09-17T03:36:07Z</dcterms:created>
  <dcterms:modified xsi:type="dcterms:W3CDTF">2017-09-18T15:58:53Z</dcterms:modified>
</cp:coreProperties>
</file>