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7" r:id="rId3"/>
    <p:sldId id="276" r:id="rId4"/>
    <p:sldId id="257" r:id="rId5"/>
    <p:sldId id="291" r:id="rId6"/>
    <p:sldId id="268" r:id="rId7"/>
    <p:sldId id="284" r:id="rId8"/>
    <p:sldId id="279" r:id="rId9"/>
    <p:sldId id="278" r:id="rId10"/>
    <p:sldId id="293" r:id="rId11"/>
    <p:sldId id="261" r:id="rId12"/>
    <p:sldId id="263" r:id="rId13"/>
    <p:sldId id="265" r:id="rId14"/>
    <p:sldId id="280" r:id="rId15"/>
    <p:sldId id="298" r:id="rId16"/>
    <p:sldId id="281" r:id="rId17"/>
    <p:sldId id="294" r:id="rId18"/>
    <p:sldId id="266" r:id="rId19"/>
    <p:sldId id="283" r:id="rId20"/>
    <p:sldId id="282" r:id="rId21"/>
    <p:sldId id="269" r:id="rId22"/>
    <p:sldId id="295" r:id="rId23"/>
    <p:sldId id="275" r:id="rId24"/>
    <p:sldId id="286" r:id="rId25"/>
    <p:sldId id="296" r:id="rId26"/>
    <p:sldId id="301" r:id="rId27"/>
    <p:sldId id="302" r:id="rId28"/>
    <p:sldId id="272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3523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AB14E-F1B6-4095-B349-918AAC4F02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E044-FBA5-4C56-9160-B350C97D2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from Song Han : https://arxiv.org/pdf/1506.02626.pdf 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both Weights and Connections for Efficient Neural Networks</a:t>
            </a:r>
            <a:r>
              <a:rPr lang="en-US" b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45 nm CMOS process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https://arxiv.org/abs/1510.00149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more recent approach : https://</a:t>
            </a:r>
            <a:r>
              <a:rPr lang="en-US" dirty="0" smtClean="0"/>
              <a:t>arxiv.org/pdf/1712.01048.pdf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(Bipin)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compression paper</a:t>
            </a:r>
            <a:r>
              <a:rPr lang="en-US" baseline="0" dirty="0" smtClean="0"/>
              <a:t> says “</a:t>
            </a:r>
            <a:r>
              <a:rPr lang="en-US" sz="1200" dirty="0" smtClean="0"/>
              <a:t>8 bits for CONV layers, 5 bits for FC layers” (page 3, with quantization)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With</a:t>
            </a:r>
            <a:r>
              <a:rPr lang="en-US" sz="1200" baseline="0" dirty="0" smtClean="0"/>
              <a:t> pruning and quantization “4 bits for CONV, 2 bits for FC (page 8)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https://arxiv.org/abs/1510.00149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SqueezeNet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-level accuracy with 50x fewer parameters and &lt;0.5MB model size</a:t>
            </a:r>
            <a:endParaRPr lang="en-US" b="0" dirty="0" smtClean="0"/>
          </a:p>
          <a:p>
            <a:r>
              <a:rPr lang="en-US" dirty="0" smtClean="0"/>
              <a:t>Squeeze Net : https://arxiv.org/pdf/1602.07360.pdf</a:t>
            </a:r>
          </a:p>
          <a:p>
            <a:r>
              <a:rPr lang="en-US" dirty="0" smtClean="0"/>
              <a:t>available for download here: https://github.com/DeepScale/SqueezeNet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[12]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Courbariaux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Bengio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J. David,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Binaryconnect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Training deep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with binary weights during propagations,” in Advances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Neural Information Processing Systems 28: Annual Conference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Information Processing Systems 2015, December 7-12, 2015,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Montreal, Quebec, Canada, 2015, pp. 3123–3131.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[13]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Courbariaux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Bengio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Training deep neural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weights and activations constrained to +1 or -1,”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abs/1602.02830,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Rastegari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V. Ordonez, J.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Farhadi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Xnor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-net: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classification using binary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 networks,”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ECCV,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[15] P.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Merolla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Appuswamy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V. Arthur, S. K.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D. 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Modha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“Deep neural networks are robust to weight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other nonlinear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distortions,”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abs/1606.01981,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[16] L. Hou, Q. Yao, and J. T. Kwok, “Loss-aware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deep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abs/1611.01600,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[17] Z. Lin,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Courbariaux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Memisevic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Bengio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“Neural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few multiplications,”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abs/1510.03009,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http://minjekim.com/papers/icml2015_mkim.pdf</a:t>
            </a:r>
          </a:p>
          <a:p>
            <a:endParaRPr lang="en-US" dirty="0" smtClean="0"/>
          </a:p>
          <a:p>
            <a:r>
              <a:rPr lang="en-US" dirty="0" smtClean="0"/>
              <a:t>Demo of XNOR </a:t>
            </a:r>
            <a:r>
              <a:rPr lang="en-US" dirty="0" err="1" smtClean="0"/>
              <a:t>mul</a:t>
            </a:r>
            <a:endParaRPr lang="en-US" dirty="0" smtClean="0"/>
          </a:p>
          <a:p>
            <a:r>
              <a:rPr lang="en-US" dirty="0" smtClean="0"/>
              <a:t>https://sushscience.wordpress.com/2017/10/01/understanding-binary-neural-networks/</a:t>
            </a:r>
          </a:p>
          <a:p>
            <a:endParaRPr lang="en-US" dirty="0" smtClean="0"/>
          </a:p>
          <a:p>
            <a:r>
              <a:rPr lang="en-US" dirty="0" smtClean="0"/>
              <a:t>http://minjekim.com/demo_bnn.html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XNOR multiply</a:t>
            </a:r>
          </a:p>
          <a:p>
            <a:r>
              <a:rPr lang="en-US" dirty="0" smtClean="0"/>
              <a:t>https://developer.apple.com/documentation/metalperformanceshaders/mpscnnbinaryconvolution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from : http://minjekim.com/demo_bnn.html</a:t>
            </a:r>
          </a:p>
          <a:p>
            <a:endParaRPr lang="en-US" dirty="0" smtClean="0"/>
          </a:p>
          <a:p>
            <a:r>
              <a:rPr lang="en-US" dirty="0" smtClean="0"/>
              <a:t>Calculation by Bipin </a:t>
            </a:r>
          </a:p>
          <a:p>
            <a:r>
              <a:rPr lang="en-US" dirty="0" smtClean="0"/>
              <a:t>Ref: Bitwise neural networks ( </a:t>
            </a:r>
            <a:r>
              <a:rPr lang="en-US" dirty="0" err="1" smtClean="0"/>
              <a:t>Minje</a:t>
            </a:r>
            <a:r>
              <a:rPr lang="en-US" dirty="0" smtClean="0"/>
              <a:t> Kim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Image taken from the Binary Net paper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baseline="0" dirty="0" smtClean="0"/>
              <a:t> image from XNOR-Net paper</a:t>
            </a:r>
            <a:endParaRPr lang="en-US" dirty="0" smtClean="0"/>
          </a:p>
          <a:p>
            <a:r>
              <a:rPr lang="en-US" dirty="0" smtClean="0"/>
              <a:t>Ref: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Xnor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-net: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classification using binary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Code: http://allenai.org/plato/xnornet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Classification test error rates of DNNs trained on MNIST (MLP architecture without unsupervised </a:t>
            </a:r>
            <a:r>
              <a:rPr lang="en-US" dirty="0" err="1" smtClean="0"/>
              <a:t>pretraining</a:t>
            </a:r>
            <a:r>
              <a:rPr lang="en-US" dirty="0" smtClean="0"/>
              <a:t>), CIFAR-10 (without data augmentation) and SVHN.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http://digitalcommons.mtu.edu/cgi/viewcontent.cgi?article=1578&amp;context=etdr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 E. Hinton, O.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Vinyals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J. Dean, “Distilling the knowledge in a</a:t>
            </a:r>
          </a:p>
          <a:p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network,” CoRR, vol. abs/1503.02531, 2015.</a:t>
            </a:r>
          </a:p>
          <a:p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Implemenation ( not from author) : https://github.com/tejasgodambe/knowledge-distillation</a:t>
            </a:r>
          </a:p>
          <a:p>
            <a:endParaRPr lang="nl-N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Distilling a Neural Network Into a Soft Decision Tree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https://arxiv.org/abs/1711.09784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Pytorch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</a:t>
            </a:r>
            <a:r>
              <a:rPr lang="nl-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not from author)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https://github.com/kimhc6028/soft-decision-tree</a:t>
            </a:r>
          </a:p>
          <a:p>
            <a:endParaRPr lang="nl-N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N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Romero, 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Ballas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E.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Kahou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Chassang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Bengio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Fitnets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Hints for thin deep nets,”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abs/1412.6550,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recent work: https://arxiv.org/abs/1803.10750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Caruana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“Do deep nets really need to be deep?”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Advances in Neural Information Processing Systems 27: Annual Conference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Neural Information Processing Systems 2014, December 8-13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2014, Montreal, Quebec, Canada, 2014, pp. 2654–2662.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https://arxiv.org/pdf/1503.02531.pdf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</a:p>
          <a:p>
            <a:r>
              <a:rPr lang="en-US" dirty="0" smtClean="0"/>
              <a:t>We use an architecture with 8 hidden layers each containing 2560 rectified linear units and a final </a:t>
            </a:r>
            <a:r>
              <a:rPr lang="en-US" dirty="0" err="1" smtClean="0"/>
              <a:t>softmax</a:t>
            </a:r>
            <a:r>
              <a:rPr lang="en-US" dirty="0" smtClean="0"/>
              <a:t> layer with 14,000 labels (HMM targets ht). The input is 26 frames of 40 Mel-scaled </a:t>
            </a:r>
            <a:r>
              <a:rPr lang="en-US" dirty="0" err="1" smtClean="0"/>
              <a:t>filterbank</a:t>
            </a:r>
            <a:r>
              <a:rPr lang="en-US" dirty="0" smtClean="0"/>
              <a:t> coefficients with a 10ms advance per frame and we predict the HMM state of 21st frame. The total number of parameters is about 85M. This is a slightly outdated version of the acoustic model used by Android voice search, and should be considered as a very strong baseline. To train the DNN acoustic model we use about 2000 hours of spoken English data, which yields about 700M training examples. This system achieves a frame accuracy of 58.9%, and a Word Error Rate (WER) of 10.9% on our development 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S. Cohen and M. Welling, “Group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equivariant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networks,”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arXiv:1602.07576,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Zhai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Cheng, and Z. M. Zhang, “Doubly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networks,” in Advances In Neural Information Processing Systems, 2016,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pp. 1082–1090.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 Shang, K.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Sohn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 Almeida, and H. Lee, “Understanding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 networks via concatenated rectified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units,”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arXiv:1603.05201,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H. Li, W.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Ouyang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X. Wang, “Multi-bias non-linear activation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neural networks,”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arXiv:1604.00676, 2016.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Szegedy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Ioffe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V.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Vanhoucke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“Inception-v4, inception-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impact of residual connections on learning.”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abs/1602.07261, 2016. [Online]. Available: http://dblp.uni-trier.de/db/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journals/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/corr1602.html#SzegedyIV16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Wu, F. 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Iandola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 H. Jin, and K.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Keutzer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Squeezedet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Unified,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small, low power fully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 networks for real-time object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 for autonomous driving,”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abs/1612.01051, 2016.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A survey of Model compression and Acceleration for DNN </a:t>
            </a:r>
          </a:p>
          <a:p>
            <a:r>
              <a:rPr lang="en-US" dirty="0" smtClean="0"/>
              <a:t>https://arxiv.org/pdf/1710.09282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list of papers: https://github.com/memoiry/Awesome-model-compression-and-acceleration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Rigamonti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Sironi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Lepetit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P.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“Learning separable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filters,” in 2013 IEEE Conference on Computer Vision and Pattern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Recognition, Portland, OR, USA, June 23-28, 2013, 2013, pp. 2754–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2761.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 L. Denton, W.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Zaremba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R. Fergus,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“Exploiting linear structure within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networks for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evaluation,” in Advances in Neural Information Processing Systems 27,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Ghahramani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 Welling, C. Cortes, N. D. Lawrence, and K. Q.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Weinberger, Eds. Curran Associates, Inc., 2014, pp. 1269–1277.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Jaderberg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Vedaldi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Zisserman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“Speeding up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with low rank expansions,” in Proceedings of the British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Vision Conference. BMVA Press, 2014.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Lebedev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Rakhuba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I. V.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Oseledets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V. S.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Lempitsky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“Speeding-up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 networks using fine-tuned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cpdecomposition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abs/1412.6553, 2014.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Tai, T. Xiao, X. Wang, and W. E,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low-rank regularization,” vol. abs/1511.06067, 2015.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Shakibi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Ranzato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N. D.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Freitas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“Predicting parameters in deep learning,” in Advances in Neural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Processing Systems 26, C. Burges, L.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 Welling,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Ghahramani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K. Weinberger, Eds., 2013, pp. 2148–2156.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[Online]. Available: http://media.nips.cc/nipsbooks/nipspapers/paper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files/nips26/1053.pdf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Sainath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B. Kingsbury, V.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Sindhwani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Arisoy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B.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Ramabhadran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“Low-rank matrix factorization for deep neural network training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high-dimensional output targets,” in in Proc. IEEE Int. Conf.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Acoustics, Speech and Signal Processing, 2013.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Papers: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Z. Lin, M.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Courbariaux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Memisevic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Y.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Bengio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“Neural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few multiplications,”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abs/1510.03009, 2015.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Hanson, S.J., Pratt, L.Y.: Comparing biases for minimal network construction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backpropagation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In: Advances in neural information processing systems. (1989) 177–185 3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Denker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J.S.,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S.A., Howard, R.E.,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Jackel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L.D.: Optimal brain damage. In: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NIPs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Volume 89. (1989) 3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Hassibi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B., Stork, D.G.: Second order derivatives for network pruning: Optimal brain surgeon.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Morgan Kaufmann (1993) 3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Han, J. Pool, J. Tran, and W. J. Dally, “Learning both weights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for efficient neural networks,” in Proceedings of the 28th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Conference on Neural Information Processing Systems, ser.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NIPS’15, 2015.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https://www.scientificamerican.com/article/why-is-synaptic-pruning-important-for-the-developing-brain/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cut from https://playground.tensorflow.org/</a:t>
            </a:r>
          </a:p>
          <a:p>
            <a:endParaRPr lang="en-US" dirty="0" smtClean="0"/>
          </a:p>
          <a:p>
            <a:r>
              <a:rPr lang="en-US" dirty="0" smtClean="0"/>
              <a:t>In the image the thick lines are weights with a higher numerical value.</a:t>
            </a:r>
            <a:r>
              <a:rPr lang="en-US" baseline="0" dirty="0" smtClean="0"/>
              <a:t> Blue is positive. Orange is negative. </a:t>
            </a:r>
          </a:p>
          <a:p>
            <a:r>
              <a:rPr lang="en-US" baseline="0" dirty="0" smtClean="0"/>
              <a:t>We may want to prune the thin lines,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, weights with low values.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Ref: https://jacobgil.github.io/deeplearning/pruning-deep-learning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from : https://jacobgil.github.io/deeplearning/pruning-deep-learning </a:t>
            </a:r>
          </a:p>
          <a:p>
            <a:r>
              <a:rPr lang="en-US" dirty="0" smtClean="0"/>
              <a:t>Original</a:t>
            </a:r>
            <a:r>
              <a:rPr lang="en-US" baseline="0" dirty="0" smtClean="0"/>
              <a:t> image from: https://arxiv.org/pdf/1611.06440.pdf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From : https://arxiv.org/pdf/1506.02626.pdf 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 Han, J. Pool, J. Tran, and W. J. Dally, “Learning both weights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for efficient neural networks,”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 implemented network pruning in </a:t>
            </a:r>
            <a:r>
              <a:rPr lang="en-US" dirty="0" err="1" smtClean="0"/>
              <a:t>Caffe</a:t>
            </a:r>
            <a:r>
              <a:rPr lang="en-US" dirty="0" smtClean="0"/>
              <a:t> [26]. </a:t>
            </a:r>
            <a:r>
              <a:rPr lang="en-US" dirty="0" err="1" smtClean="0"/>
              <a:t>Caffe</a:t>
            </a:r>
            <a:r>
              <a:rPr lang="en-US" dirty="0" smtClean="0"/>
              <a:t> was modified to add a mask which disregards pruned parameters during network operation for each weight tensor. The pruning threshold is chosen as a quality parameter multiplied by the standard deviation of a layer’s weights. We carried out the experiments on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TitanX</a:t>
            </a:r>
            <a:r>
              <a:rPr lang="en-US" dirty="0" smtClean="0"/>
              <a:t> and GTX980 GPUs. We pruned four representative networks: Lenet-300-100 and Lenet-5 on MNIST, together with </a:t>
            </a:r>
            <a:r>
              <a:rPr lang="en-US" dirty="0" err="1" smtClean="0"/>
              <a:t>AlexNet</a:t>
            </a:r>
            <a:r>
              <a:rPr lang="en-US" dirty="0" smtClean="0"/>
              <a:t> and VGG-16 on ImageNet. The network parameters and accuracy 1 before and after pruning are shown in Table 1.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https://jacobgil.github.io/deeplearning/pruning-deep-learning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About normally distributed weights (Check out in detail later -Bipin):</a:t>
            </a:r>
          </a:p>
          <a:p>
            <a:r>
              <a:rPr lang="en-US" dirty="0" smtClean="0"/>
              <a:t>https://www.reddit.com/r/MachineLearning/comments/5ufh0m/d_distribution_of_weights_of_trained_neural/</a:t>
            </a:r>
          </a:p>
          <a:p>
            <a:r>
              <a:rPr lang="en-US" dirty="0" smtClean="0"/>
              <a:t>https://www.reddit.com/r/MachineLearning/comments/5u7h3l/r_compressing_nn_with_shannons_blessing/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https://www.tensorflow.org/performance/quantization</a:t>
            </a:r>
          </a:p>
          <a:p>
            <a:r>
              <a:rPr lang="en-US" dirty="0" smtClean="0"/>
              <a:t>https://petewarden.com/2016/05/03/how-to-quantize-neural-networks-with-tensorflow/</a:t>
            </a:r>
          </a:p>
          <a:p>
            <a:endParaRPr lang="en-US" dirty="0" smtClean="0"/>
          </a:p>
          <a:p>
            <a:r>
              <a:rPr lang="en-US" dirty="0" smtClean="0"/>
              <a:t>Inter </a:t>
            </a:r>
            <a:r>
              <a:rPr lang="en-US" dirty="0" err="1" smtClean="0"/>
              <a:t>nervana</a:t>
            </a:r>
            <a:r>
              <a:rPr lang="en-US" dirty="0" smtClean="0"/>
              <a:t> Neon supports only 16bits https://github.com/NervanaSystems/neon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DSP is a good candidate for 8bit 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Movidius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Myriad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here's how you can translate the latest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into a version that uses eight-bit computations:</a:t>
            </a:r>
          </a:p>
          <a:p>
            <a:pPr rtl="0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curl -L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"https://storage.googleapis.com/download.tensorflow.org/models/inception_v3_2016_08_28_frozen.pb.tar.gz"</a:t>
            </a:r>
            <a:r>
              <a:rPr lang="en-US" dirty="0" smtClean="0"/>
              <a:t> |</a:t>
            </a:r>
            <a:br>
              <a:rPr lang="en-US" dirty="0" smtClean="0"/>
            </a:br>
            <a:r>
              <a:rPr lang="en-US" dirty="0" smtClean="0"/>
              <a:t>  tar -C </a:t>
            </a:r>
            <a:r>
              <a:rPr lang="en-US" dirty="0" err="1" smtClean="0"/>
              <a:t>tensorflow</a:t>
            </a:r>
            <a:r>
              <a:rPr lang="en-US" dirty="0" smtClean="0"/>
              <a:t>/examples/</a:t>
            </a:r>
            <a:r>
              <a:rPr lang="en-US" dirty="0" err="1" smtClean="0"/>
              <a:t>label_image</a:t>
            </a:r>
            <a:r>
              <a:rPr lang="en-US" dirty="0" smtClean="0"/>
              <a:t>/data -</a:t>
            </a:r>
            <a:r>
              <a:rPr lang="en-US" dirty="0" err="1" smtClean="0"/>
              <a:t>xz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bazel</a:t>
            </a:r>
            <a:r>
              <a:rPr lang="en-US" dirty="0" smtClean="0"/>
              <a:t> build </a:t>
            </a:r>
            <a:r>
              <a:rPr lang="en-US" dirty="0" err="1" smtClean="0"/>
              <a:t>tensorflow</a:t>
            </a:r>
            <a:r>
              <a:rPr lang="en-US" dirty="0" smtClean="0"/>
              <a:t>/tools/</a:t>
            </a:r>
            <a:r>
              <a:rPr lang="en-US" dirty="0" err="1" smtClean="0"/>
              <a:t>graph_transforms:transform_graph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bazel</a:t>
            </a:r>
            <a:r>
              <a:rPr lang="en-US" dirty="0" smtClean="0"/>
              <a:t>-bin/</a:t>
            </a:r>
            <a:r>
              <a:rPr lang="en-US" dirty="0" err="1" smtClean="0"/>
              <a:t>tensorflow</a:t>
            </a:r>
            <a:r>
              <a:rPr lang="en-US" dirty="0" smtClean="0"/>
              <a:t>/tools/</a:t>
            </a:r>
            <a:r>
              <a:rPr lang="en-US" dirty="0" err="1" smtClean="0"/>
              <a:t>graph_transforms</a:t>
            </a:r>
            <a:r>
              <a:rPr lang="en-US" dirty="0" smtClean="0"/>
              <a:t>/</a:t>
            </a:r>
            <a:r>
              <a:rPr lang="en-US" dirty="0" err="1" smtClean="0"/>
              <a:t>transform_graph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  --</a:t>
            </a:r>
            <a:r>
              <a:rPr lang="en-US" dirty="0" err="1" smtClean="0"/>
              <a:t>in_graph</a:t>
            </a:r>
            <a:r>
              <a:rPr lang="en-US" dirty="0" smtClean="0"/>
              <a:t>=</a:t>
            </a:r>
            <a:r>
              <a:rPr lang="en-US" dirty="0" err="1" smtClean="0"/>
              <a:t>tensorflow</a:t>
            </a:r>
            <a:r>
              <a:rPr lang="en-US" dirty="0" smtClean="0"/>
              <a:t>/examples/</a:t>
            </a:r>
            <a:r>
              <a:rPr lang="en-US" dirty="0" err="1" smtClean="0"/>
              <a:t>label_image</a:t>
            </a:r>
            <a:r>
              <a:rPr lang="en-US" dirty="0" smtClean="0"/>
              <a:t>/data/inception_v3_2016_08_28_frozen.pb \</a:t>
            </a:r>
            <a:br>
              <a:rPr lang="en-US" dirty="0" smtClean="0"/>
            </a:br>
            <a:r>
              <a:rPr lang="en-US" dirty="0" smtClean="0"/>
              <a:t>  --</a:t>
            </a:r>
            <a:r>
              <a:rPr lang="en-US" dirty="0" err="1" smtClean="0"/>
              <a:t>out_graph</a:t>
            </a:r>
            <a:r>
              <a:rPr lang="en-US" dirty="0" smtClean="0"/>
              <a:t>=/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quantized_graph.pb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  --inputs=input \</a:t>
            </a:r>
            <a:br>
              <a:rPr lang="en-US" dirty="0" smtClean="0"/>
            </a:br>
            <a:r>
              <a:rPr lang="en-US" dirty="0" smtClean="0"/>
              <a:t>  --outputs=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InceptionV3</a:t>
            </a:r>
            <a:r>
              <a:rPr lang="en-US" dirty="0" smtClean="0"/>
              <a:t>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Predictions</a:t>
            </a:r>
            <a:r>
              <a:rPr lang="en-US" dirty="0" smtClean="0"/>
              <a:t>/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Reshape_1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  --transforms=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add_default_attributes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strip_unused_nodes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(type=float, shape="1,299,299,3")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remove_nodes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(op=Identity, op=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CheckNumerics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fold_constants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ignore_errors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fold_batch_norms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fold_old_batch_norms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quantize_weights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quantize_nodes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strip_unused_nodes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sort_by_execution_order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Ref: https://petewarden.com/2016/05/03/how-to-quantize-neural-networks-with-tensorflow/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to optimize matrix multiplications at: https://github.com/google/gemmlowp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E044-FBA5-4C56-9160-B350C97D22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A418-2E5E-4C61-A3B3-16518750673D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E23C-3C7C-40A4-9E8E-9EBFD1AD0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12.714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Compression for DNN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Pruning, Quantization, Binary Networks, Knowledge Distillation, etc.</a:t>
            </a:r>
          </a:p>
          <a:p>
            <a:r>
              <a:rPr lang="en-US" dirty="0" smtClean="0"/>
              <a:t>Bipin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number of bits required to represent each weight</a:t>
            </a:r>
          </a:p>
          <a:p>
            <a:r>
              <a:rPr lang="en-US" dirty="0" smtClean="0"/>
              <a:t>1 bit per weight representation in binary NN</a:t>
            </a:r>
          </a:p>
          <a:p>
            <a:r>
              <a:rPr lang="en-US" dirty="0" smtClean="0"/>
              <a:t>NN cope very well with high levels of noise in their inputs. NN treat low-precision calculations as just another source of noise, and still produce accurate results</a:t>
            </a:r>
          </a:p>
          <a:p>
            <a:r>
              <a:rPr lang="en-US" dirty="0" smtClean="0"/>
              <a:t>Weights are usually normally 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 in 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TensorFlow has production-grade support for eight-bit calculations built in</a:t>
            </a:r>
          </a:p>
          <a:p>
            <a:r>
              <a:rPr lang="en-US" dirty="0" smtClean="0"/>
              <a:t>produce a new model that runs the same operations as the original, but with eight bit calculations internally, and all weights quantized as well</a:t>
            </a:r>
          </a:p>
          <a:p>
            <a:r>
              <a:rPr lang="en-US" dirty="0" smtClean="0"/>
              <a:t>implemented quantization by writing equivalent eight-bit versions of operations that are commonly used during inference (convolution, matrix multiplication, activation functions, pooling operations and concatenation)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TensorFlow RELU quantization</a:t>
            </a:r>
            <a:endParaRPr lang="en-US" dirty="0"/>
          </a:p>
        </p:txBody>
      </p:sp>
      <p:pic>
        <p:nvPicPr>
          <p:cNvPr id="1026" name="Picture 2" descr="quantization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2438400" cy="4267201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657600" y="34290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quantizatio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371600"/>
            <a:ext cx="4572000" cy="53054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10400" y="4724400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the equivalent converted </a:t>
            </a:r>
            <a:r>
              <a:rPr lang="en-US" sz="1400" dirty="0" err="1" smtClean="0"/>
              <a:t>subgraph</a:t>
            </a:r>
            <a:r>
              <a:rPr lang="en-US" sz="1400" dirty="0" smtClean="0"/>
              <a:t>, still with float inputs and outputs, but with internal conversions so the calculations are done in eight bit.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7150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original </a:t>
            </a:r>
            <a:r>
              <a:rPr lang="en-US" sz="1400" dirty="0" err="1" smtClean="0"/>
              <a:t>Relu</a:t>
            </a:r>
            <a:r>
              <a:rPr lang="en-US" sz="1400" dirty="0" smtClean="0"/>
              <a:t> operation, with float inputs and outputs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48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Cluster similar weights and use one value</a:t>
            </a:r>
          </a:p>
          <a:p>
            <a:r>
              <a:rPr lang="en-US" sz="2800" dirty="0" smtClean="0"/>
              <a:t>From Deep Compression Paper by Han et al.</a:t>
            </a:r>
          </a:p>
          <a:p>
            <a:r>
              <a:rPr lang="en-US" sz="2800" dirty="0" smtClean="0"/>
              <a:t>8 </a:t>
            </a:r>
            <a:r>
              <a:rPr lang="en-US" sz="2800" dirty="0" smtClean="0"/>
              <a:t>bits for CONV layers, </a:t>
            </a:r>
            <a:r>
              <a:rPr lang="en-US" sz="2800" dirty="0" smtClean="0"/>
              <a:t>5 </a:t>
            </a:r>
            <a:r>
              <a:rPr lang="en-US" sz="2800" dirty="0" smtClean="0"/>
              <a:t>bits for FC layers</a:t>
            </a:r>
            <a:endParaRPr 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655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Compression – Song 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Pruning and quantization can be combined as shown in Deep Compression paper</a:t>
            </a:r>
          </a:p>
          <a:p>
            <a:r>
              <a:rPr lang="en-US" dirty="0" smtClean="0"/>
              <a:t>Can reduce to 3% of original model</a:t>
            </a:r>
          </a:p>
          <a:p>
            <a:endParaRPr lang="en-US" dirty="0"/>
          </a:p>
        </p:txBody>
      </p:sp>
      <p:pic>
        <p:nvPicPr>
          <p:cNvPr id="4" name="Picture 2" descr="https://cdn-images-1.medium.com/max/2000/1*GEG4DH-Nx_hqXIcUWLw3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042546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Squeeze Net with deep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Already small networks like </a:t>
            </a:r>
            <a:r>
              <a:rPr lang="en-US" dirty="0" err="1" smtClean="0"/>
              <a:t>SqueezeNet</a:t>
            </a:r>
            <a:r>
              <a:rPr lang="en-US" dirty="0" smtClean="0"/>
              <a:t> can also be pruned and quantized </a:t>
            </a:r>
          </a:p>
          <a:p>
            <a:r>
              <a:rPr lang="en-US" dirty="0" smtClean="0"/>
              <a:t>No accuracy lost</a:t>
            </a:r>
            <a:endParaRPr lang="en-US" dirty="0"/>
          </a:p>
        </p:txBody>
      </p:sp>
      <p:pic>
        <p:nvPicPr>
          <p:cNvPr id="52226" name="Picture 2" descr="https://cdn-images-1.medium.com/max/1000/1*RaSehomyb8PZbpg2xnTam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190874"/>
            <a:ext cx="8991600" cy="3057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Binary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r>
              <a:rPr lang="en-US" dirty="0" smtClean="0"/>
              <a:t>Quantization to 1 bit weights and activations</a:t>
            </a:r>
          </a:p>
          <a:p>
            <a:r>
              <a:rPr lang="en-US" dirty="0" smtClean="0"/>
              <a:t>Binary Connect </a:t>
            </a:r>
          </a:p>
          <a:p>
            <a:pPr lvl="1"/>
            <a:r>
              <a:rPr lang="en-US" dirty="0" smtClean="0"/>
              <a:t>Weights { -1, +1 }</a:t>
            </a:r>
          </a:p>
          <a:p>
            <a:r>
              <a:rPr lang="en-US" dirty="0" smtClean="0"/>
              <a:t>Binary Net, </a:t>
            </a:r>
            <a:r>
              <a:rPr lang="en-US" dirty="0" err="1" smtClean="0"/>
              <a:t>Courbariaux</a:t>
            </a:r>
            <a:r>
              <a:rPr lang="en-US" dirty="0" smtClean="0"/>
              <a:t>, et al.</a:t>
            </a:r>
          </a:p>
          <a:p>
            <a:pPr lvl="1"/>
            <a:r>
              <a:rPr lang="en-US" dirty="0" smtClean="0"/>
              <a:t>Weights { -1, +1 }, Activations { -1, +1 }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binarization</a:t>
            </a:r>
            <a:r>
              <a:rPr lang="en-US" dirty="0" smtClean="0"/>
              <a:t>; binary = sign( real ) </a:t>
            </a:r>
            <a:r>
              <a:rPr lang="en-US" dirty="0" err="1" smtClean="0"/>
              <a:t>ie</a:t>
            </a:r>
            <a:r>
              <a:rPr lang="en-US" dirty="0" smtClean="0"/>
              <a:t> -1 if r &lt; 0; +1 if r &gt;= 0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net – Easy for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 efficient forward pass</a:t>
            </a:r>
          </a:p>
          <a:p>
            <a:r>
              <a:rPr lang="en-US" dirty="0" smtClean="0"/>
              <a:t>Most arithmetic operations are replaced with bit-wise operations</a:t>
            </a:r>
          </a:p>
          <a:p>
            <a:r>
              <a:rPr lang="en-US" dirty="0" smtClean="0"/>
              <a:t>Can exploit </a:t>
            </a:r>
            <a:r>
              <a:rPr lang="en-US" dirty="0" err="1" smtClean="0"/>
              <a:t>binarized</a:t>
            </a:r>
            <a:r>
              <a:rPr lang="en-US" dirty="0" smtClean="0"/>
              <a:t> CNN filter redundancy</a:t>
            </a:r>
          </a:p>
          <a:p>
            <a:r>
              <a:rPr lang="en-US" dirty="0" smtClean="0"/>
              <a:t>Requires 32x small memory</a:t>
            </a:r>
          </a:p>
          <a:p>
            <a:r>
              <a:rPr lang="en-US" dirty="0" smtClean="0"/>
              <a:t>32bit MAC is replaced by 1bit XNOR-count ( Can use dedicated hardware)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document gives an overview of model compression schemes</a:t>
            </a:r>
          </a:p>
          <a:p>
            <a:r>
              <a:rPr lang="en-US" dirty="0" smtClean="0"/>
              <a:t>Pruning and Quantization techniques are explored in detail</a:t>
            </a:r>
          </a:p>
          <a:p>
            <a:r>
              <a:rPr lang="en-US" dirty="0" smtClean="0"/>
              <a:t>Example papers are </a:t>
            </a:r>
            <a:r>
              <a:rPr lang="en-US" dirty="0" smtClean="0"/>
              <a:t>discussed and accuracy comparisons given</a:t>
            </a:r>
            <a:endParaRPr lang="en-US" dirty="0" smtClean="0"/>
          </a:p>
          <a:p>
            <a:r>
              <a:rPr lang="en-US" dirty="0" smtClean="0"/>
              <a:t>Other ideas are listed for completion, but not elaborated</a:t>
            </a:r>
          </a:p>
          <a:p>
            <a:r>
              <a:rPr lang="en-US" dirty="0" smtClean="0"/>
              <a:t>References are given as footnotes in each </a:t>
            </a:r>
            <a:r>
              <a:rPr lang="en-US" dirty="0" smtClean="0"/>
              <a:t>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Net – XNOR + Count</a:t>
            </a:r>
            <a:endParaRPr lang="en-US" dirty="0"/>
          </a:p>
        </p:txBody>
      </p:sp>
      <p:pic>
        <p:nvPicPr>
          <p:cNvPr id="5" name="Picture 2" descr="http://minjekim.com/demo/bnn_f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87488"/>
            <a:ext cx="6477000" cy="5089512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05600" y="3886200"/>
            <a:ext cx="2514600" cy="28194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+1 == 1 and -1 == 0, N = 7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First row of weight matrix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w = [ 0, 0, 1, 0, 1, 0, 0 ]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Input vector 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x = [ 0, 0, 1, 0, 1, 1, 0 ]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count(XNOR( w, x ) 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count([1, 1, 1, 1, 1, 0, 1])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= 6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Z = 2*count – N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= 2 * 6 – 7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= 5 </a:t>
            </a:r>
          </a:p>
          <a:p>
            <a:pPr>
              <a:buNone/>
            </a:pPr>
            <a:endParaRPr lang="en-US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Activation = sign( z )</a:t>
            </a:r>
          </a:p>
          <a:p>
            <a:pPr>
              <a:buNone/>
            </a:pPr>
            <a:r>
              <a:rPr lang="en-US" dirty="0" smtClean="0">
                <a:latin typeface="Lucida Console" pitchFamily="49" charset="0"/>
              </a:rPr>
              <a:t>  = +1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05600" y="1524000"/>
            <a:ext cx="2362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Real valued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latin typeface="Lucida Console" pitchFamily="49" charset="0"/>
              </a:rPr>
              <a:t>Activation = g(</a:t>
            </a:r>
            <a:r>
              <a:rPr lang="en-US" sz="1600" dirty="0" err="1" smtClean="0">
                <a:latin typeface="Lucida Console" pitchFamily="49" charset="0"/>
              </a:rPr>
              <a:t>W.x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G is the non-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liniarity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Network Accuracy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733800"/>
            <a:ext cx="868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95400"/>
            <a:ext cx="84963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Knowledge Distillation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Distilling the Knowledge in a Neural Network</a:t>
            </a:r>
          </a:p>
          <a:p>
            <a:r>
              <a:rPr lang="en-US" dirty="0" smtClean="0"/>
              <a:t>Student teacher paradigm</a:t>
            </a:r>
          </a:p>
          <a:p>
            <a:r>
              <a:rPr lang="en-US" dirty="0" smtClean="0"/>
              <a:t>Compress Ensemble of networks (teacher) to a student network of similar depth</a:t>
            </a:r>
          </a:p>
          <a:p>
            <a:r>
              <a:rPr lang="en-US" dirty="0" smtClean="0"/>
              <a:t>Student is trained to predict the output of the teacher as well as the true labels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Distilling Knowledge in a NN</a:t>
            </a:r>
            <a:br>
              <a:rPr lang="en-US" dirty="0" smtClean="0"/>
            </a:br>
            <a:r>
              <a:rPr lang="en-US" dirty="0" smtClean="0"/>
              <a:t>Hinton,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train a bigger ensemble of models</a:t>
            </a:r>
          </a:p>
          <a:p>
            <a:r>
              <a:rPr lang="en-US" dirty="0" smtClean="0"/>
              <a:t>Then do a different kind of training (distillation) to transfer the knowledge to a small model</a:t>
            </a:r>
          </a:p>
          <a:p>
            <a:pPr lvl="1"/>
            <a:r>
              <a:rPr lang="en-US" dirty="0" smtClean="0"/>
              <a:t>use the class probabilities produced by the cumbersome model as “soft targets” for training the small model</a:t>
            </a:r>
          </a:p>
          <a:p>
            <a:pPr lvl="1"/>
            <a:r>
              <a:rPr lang="en-US" dirty="0" smtClean="0"/>
              <a:t>general solution, called “distillation”, is to raise the temperature of the final </a:t>
            </a:r>
            <a:r>
              <a:rPr lang="en-US" dirty="0" err="1" smtClean="0"/>
              <a:t>softmax</a:t>
            </a:r>
            <a:r>
              <a:rPr lang="en-US" dirty="0" smtClean="0"/>
              <a:t> until the cumbersome model produces a suitably soft set of targets</a:t>
            </a:r>
            <a:endParaRPr lang="en-US" dirty="0"/>
          </a:p>
        </p:txBody>
      </p:sp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572125"/>
            <a:ext cx="4400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257800" y="571500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hidden layers of 2560 and </a:t>
            </a:r>
            <a:r>
              <a:rPr lang="en-US" dirty="0" err="1" smtClean="0"/>
              <a:t>softmax</a:t>
            </a:r>
            <a:r>
              <a:rPr lang="en-US" dirty="0" smtClean="0"/>
              <a:t> layer with 14000 labels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Compact Convolution Filters,</a:t>
            </a:r>
            <a:br>
              <a:rPr lang="en-US" dirty="0" smtClean="0"/>
            </a:br>
            <a:r>
              <a:rPr lang="en-US" dirty="0" smtClean="0"/>
              <a:t>Low Rank Factorization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Transferred/Compact Convolution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methods utilizing translation invariant property and weight sharing</a:t>
            </a:r>
          </a:p>
          <a:p>
            <a:pPr lvl="1"/>
            <a:r>
              <a:rPr lang="en-US" dirty="0" smtClean="0"/>
              <a:t>G-CNN Group </a:t>
            </a:r>
            <a:r>
              <a:rPr lang="en-US" dirty="0" err="1" smtClean="0"/>
              <a:t>Equivariant</a:t>
            </a:r>
            <a:r>
              <a:rPr lang="en-US" dirty="0" smtClean="0"/>
              <a:t> </a:t>
            </a:r>
            <a:r>
              <a:rPr lang="en-US" dirty="0" err="1" smtClean="0"/>
              <a:t>Convolutional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DCNN maintains groups of filters where filters within each group are translated versions of each other</a:t>
            </a:r>
          </a:p>
          <a:p>
            <a:pPr lvl="1"/>
            <a:r>
              <a:rPr lang="en-US" dirty="0" smtClean="0"/>
              <a:t>New effective activation scheme called concatenated </a:t>
            </a:r>
            <a:r>
              <a:rPr lang="en-US" dirty="0" err="1" smtClean="0"/>
              <a:t>ReLU</a:t>
            </a:r>
            <a:r>
              <a:rPr lang="en-US" dirty="0" smtClean="0"/>
              <a:t> (</a:t>
            </a:r>
            <a:r>
              <a:rPr lang="en-US" dirty="0" err="1" smtClean="0"/>
              <a:t>CReLU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Multi-Bias Non-linear Activation</a:t>
            </a:r>
          </a:p>
          <a:p>
            <a:pPr lvl="1"/>
            <a:r>
              <a:rPr lang="en-US" dirty="0" smtClean="0"/>
              <a:t>Exploiting Cyclic Symmetry in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lvl="1"/>
            <a:r>
              <a:rPr lang="en-US" dirty="0" err="1" smtClean="0"/>
              <a:t>SqueezeDet</a:t>
            </a:r>
            <a:r>
              <a:rPr lang="en-US" dirty="0" smtClean="0"/>
              <a:t>, </a:t>
            </a:r>
            <a:r>
              <a:rPr lang="en-US" dirty="0" err="1" smtClean="0"/>
              <a:t>SqueezeDet</a:t>
            </a:r>
            <a:r>
              <a:rPr lang="en-US" dirty="0" smtClean="0"/>
              <a:t>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Need further study to understand </a:t>
            </a:r>
            <a:r>
              <a:rPr lang="en-US" dirty="0" smtClean="0"/>
              <a:t>this-Bipin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Rank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Ideas based on tensor decomposition to low rank to reduce computation complexity</a:t>
            </a:r>
          </a:p>
          <a:p>
            <a:r>
              <a:rPr lang="en-US" dirty="0" smtClean="0"/>
              <a:t>Some papers (see notes below)</a:t>
            </a:r>
          </a:p>
          <a:p>
            <a:pPr lvl="1"/>
            <a:r>
              <a:rPr lang="en-US" dirty="0" smtClean="0"/>
              <a:t>Learning separable filters, </a:t>
            </a:r>
            <a:r>
              <a:rPr lang="en-US" dirty="0" err="1" smtClean="0"/>
              <a:t>Rigamonti</a:t>
            </a:r>
            <a:r>
              <a:rPr lang="en-US" dirty="0" smtClean="0"/>
              <a:t> et al.</a:t>
            </a:r>
          </a:p>
          <a:p>
            <a:pPr lvl="1"/>
            <a:r>
              <a:rPr lang="en-US" dirty="0" smtClean="0"/>
              <a:t>Exploiting linear structure within </a:t>
            </a:r>
            <a:r>
              <a:rPr lang="en-US" dirty="0" err="1" smtClean="0"/>
              <a:t>convolutional</a:t>
            </a:r>
            <a:r>
              <a:rPr lang="en-US" dirty="0" smtClean="0"/>
              <a:t> networks for efficient evaluation, Denton et al.</a:t>
            </a:r>
          </a:p>
          <a:p>
            <a:pPr lvl="1"/>
            <a:r>
              <a:rPr lang="en-US" dirty="0" smtClean="0"/>
              <a:t>Speeding up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with low rank expansions, </a:t>
            </a:r>
            <a:r>
              <a:rPr lang="en-US" dirty="0" err="1" smtClean="0"/>
              <a:t>Jaderberg</a:t>
            </a:r>
            <a:r>
              <a:rPr lang="en-US" dirty="0" smtClean="0"/>
              <a:t> et al.</a:t>
            </a:r>
          </a:p>
          <a:p>
            <a:pPr lvl="1"/>
            <a:r>
              <a:rPr lang="en-US" dirty="0" smtClean="0"/>
              <a:t>Speeding-up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using fine-tuned </a:t>
            </a:r>
            <a:r>
              <a:rPr lang="en-US" dirty="0" err="1" smtClean="0"/>
              <a:t>cpdecomposition</a:t>
            </a:r>
            <a:r>
              <a:rPr lang="en-US" dirty="0" smtClean="0"/>
              <a:t>, </a:t>
            </a:r>
            <a:r>
              <a:rPr lang="en-US" dirty="0" err="1" smtClean="0"/>
              <a:t>Lebedev</a:t>
            </a:r>
            <a:r>
              <a:rPr lang="en-US" dirty="0" smtClean="0"/>
              <a:t> et al.</a:t>
            </a:r>
          </a:p>
          <a:p>
            <a:pPr lvl="1"/>
            <a:r>
              <a:rPr lang="en-US" dirty="0" err="1" smtClean="0"/>
              <a:t>Convolutional</a:t>
            </a:r>
            <a:r>
              <a:rPr lang="en-US" dirty="0" smtClean="0"/>
              <a:t> neural networks with low-rank regularization, Tai et al.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Need further study to understand this-Bipin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Only for fully connected layers</a:t>
            </a:r>
          </a:p>
          <a:p>
            <a:r>
              <a:rPr lang="en-US" dirty="0" smtClean="0"/>
              <a:t>Find a reduced weight matrix </a:t>
            </a:r>
          </a:p>
          <a:p>
            <a:r>
              <a:rPr lang="en-US" dirty="0" smtClean="0"/>
              <a:t>Paper: Deep Fried </a:t>
            </a:r>
            <a:r>
              <a:rPr lang="en-US" dirty="0" err="1" smtClean="0"/>
              <a:t>Convnets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https://arxiv.org/abs/1412.7149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a fully connected layer with d inputs and n outputs it reduces the storage and the computational costs from O(</a:t>
            </a:r>
            <a:r>
              <a:rPr lang="en-US" dirty="0" err="1" smtClean="0"/>
              <a:t>nd</a:t>
            </a:r>
            <a:r>
              <a:rPr lang="en-US" dirty="0" smtClean="0"/>
              <a:t>) to O(n) and from O(</a:t>
            </a:r>
            <a:r>
              <a:rPr lang="en-US" dirty="0" err="1" smtClean="0"/>
              <a:t>nd</a:t>
            </a:r>
            <a:r>
              <a:rPr lang="en-US" dirty="0" smtClean="0"/>
              <a:t>) to O(n log d),respectively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Need further study to understand this-Bipin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Bipin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references given as notes along with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Model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DNN models have lot of parameters (</a:t>
            </a:r>
            <a:r>
              <a:rPr lang="en-US" dirty="0" err="1" smtClean="0"/>
              <a:t>Alexnet</a:t>
            </a:r>
            <a:r>
              <a:rPr lang="en-US" dirty="0" smtClean="0"/>
              <a:t> 60 Million) </a:t>
            </a:r>
          </a:p>
          <a:p>
            <a:pPr lvl="1"/>
            <a:r>
              <a:rPr lang="en-US" dirty="0" smtClean="0"/>
              <a:t>Difficult to deploy on embedded devices</a:t>
            </a:r>
          </a:p>
          <a:p>
            <a:pPr lvl="2"/>
            <a:r>
              <a:rPr lang="en-US" dirty="0" smtClean="0"/>
              <a:t>Needs more memory to store</a:t>
            </a:r>
          </a:p>
          <a:p>
            <a:pPr lvl="2"/>
            <a:r>
              <a:rPr lang="en-US" dirty="0" smtClean="0"/>
              <a:t>Takes more computation during inference</a:t>
            </a:r>
          </a:p>
          <a:p>
            <a:pPr lvl="2"/>
            <a:r>
              <a:rPr lang="en-US" dirty="0" smtClean="0"/>
              <a:t>Drains battery power</a:t>
            </a:r>
          </a:p>
          <a:p>
            <a:pPr lvl="1"/>
            <a:r>
              <a:rPr lang="en-US" dirty="0" smtClean="0"/>
              <a:t>Takes more time to train</a:t>
            </a:r>
          </a:p>
          <a:p>
            <a:r>
              <a:rPr lang="en-US" dirty="0" smtClean="0"/>
              <a:t>Model compression is used to reduce the number of parameters of a model without reducing the test accuracy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799" y="4038600"/>
            <a:ext cx="4724401" cy="220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5052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43400"/>
            <a:ext cx="25146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lang="en-US" sz="3200" dirty="0" smtClean="0"/>
              <a:t>to optimize?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types of Model Compression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Parameter pruning and sharing</a:t>
            </a:r>
          </a:p>
          <a:p>
            <a:pPr lvl="1"/>
            <a:r>
              <a:rPr lang="en-US" dirty="0" smtClean="0"/>
              <a:t>Explore the redundancy in model parameters and remove uncritical ones</a:t>
            </a:r>
          </a:p>
          <a:p>
            <a:pPr lvl="1"/>
            <a:r>
              <a:rPr lang="en-US" dirty="0" smtClean="0"/>
              <a:t>Pruning, Quantization, Binary networks, Weight Sharing</a:t>
            </a:r>
          </a:p>
          <a:p>
            <a:r>
              <a:rPr lang="en-US" dirty="0" smtClean="0"/>
              <a:t>Knowledge distillation</a:t>
            </a:r>
          </a:p>
          <a:p>
            <a:pPr lvl="1"/>
            <a:r>
              <a:rPr lang="en-US" dirty="0" smtClean="0"/>
              <a:t>Learn a distilled model and train a more compact NN to reproduce the output of a larger network</a:t>
            </a:r>
          </a:p>
          <a:p>
            <a:r>
              <a:rPr lang="en-US" dirty="0" smtClean="0"/>
              <a:t>Transferred/compact </a:t>
            </a:r>
            <a:r>
              <a:rPr lang="en-US" dirty="0" err="1" smtClean="0"/>
              <a:t>convolutional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Special structural </a:t>
            </a:r>
            <a:r>
              <a:rPr lang="en-US" dirty="0" err="1" smtClean="0"/>
              <a:t>convolutional</a:t>
            </a:r>
            <a:r>
              <a:rPr lang="en-US" dirty="0" smtClean="0"/>
              <a:t> filters</a:t>
            </a:r>
          </a:p>
          <a:p>
            <a:r>
              <a:rPr lang="en-US" dirty="0" smtClean="0"/>
              <a:t>Low-rank </a:t>
            </a:r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Matrix decomposition to estimate the informative </a:t>
            </a:r>
            <a:r>
              <a:rPr lang="en-US" dirty="0" smtClean="0"/>
              <a:t>parameters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Pruning redundant, non-informative weights in a previously trained network reduces the size of the network</a:t>
            </a:r>
          </a:p>
          <a:p>
            <a:r>
              <a:rPr lang="en-US" dirty="0" smtClean="0"/>
              <a:t>Can prune weights(synapses) or activations (whole neurons or filters)</a:t>
            </a:r>
          </a:p>
          <a:p>
            <a:r>
              <a:rPr lang="en-US" dirty="0" smtClean="0"/>
              <a:t>Theory available from 1989 (Optimal Brain damage, </a:t>
            </a:r>
            <a:r>
              <a:rPr lang="en-US" dirty="0" err="1" smtClean="0"/>
              <a:t>LeCun</a:t>
            </a:r>
            <a:r>
              <a:rPr lang="en-US" dirty="0" smtClean="0"/>
              <a:t>, et al.)</a:t>
            </a:r>
          </a:p>
          <a:p>
            <a:r>
              <a:rPr lang="en-US" dirty="0" smtClean="0"/>
              <a:t>Revisited by Song Han in 2015 with good results for DNN</a:t>
            </a:r>
          </a:p>
          <a:p>
            <a:r>
              <a:rPr lang="en-US" dirty="0" smtClean="0"/>
              <a:t>There is evidence that mammalian brain does pruning. First few months of a child’s development is followed by gradual pruning of little used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weights to prune?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Weights are ranked according to importance. How to define an important weight?</a:t>
            </a:r>
          </a:p>
          <a:p>
            <a:pPr lvl="1"/>
            <a:r>
              <a:rPr lang="en-US" dirty="0" smtClean="0"/>
              <a:t>Changing each weight and measuring accuracy is very slow</a:t>
            </a:r>
          </a:p>
          <a:p>
            <a:pPr lvl="1"/>
            <a:r>
              <a:rPr lang="en-US" dirty="0" smtClean="0"/>
              <a:t>One idea is to prune the weights below a threshold value</a:t>
            </a:r>
          </a:p>
          <a:p>
            <a:pPr lvl="1"/>
            <a:r>
              <a:rPr lang="en-US" dirty="0" smtClean="0"/>
              <a:t>The ranking methods are not good enough until now. Active area of research</a:t>
            </a:r>
          </a:p>
          <a:p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6715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19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Incremental pruning. </a:t>
            </a:r>
          </a:p>
          <a:p>
            <a:pPr lvl="1"/>
            <a:r>
              <a:rPr lang="en-US" dirty="0" smtClean="0"/>
              <a:t>Train the network to learn which connections are important </a:t>
            </a:r>
          </a:p>
          <a:p>
            <a:pPr lvl="1"/>
            <a:r>
              <a:rPr lang="en-US" dirty="0" smtClean="0"/>
              <a:t>Prune the unimportant connections </a:t>
            </a:r>
          </a:p>
          <a:p>
            <a:pPr lvl="1"/>
            <a:r>
              <a:rPr lang="en-US" dirty="0" smtClean="0"/>
              <a:t>Retrain the network to fine tune the weights of the remaining connections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 smtClean="0"/>
              <a:t>This converts a dense layer to a sparse layer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24000"/>
            <a:ext cx="32670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Results – Song 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Save 9x to 13x </a:t>
            </a:r>
          </a:p>
          <a:p>
            <a:r>
              <a:rPr lang="en-US" dirty="0" smtClean="0"/>
              <a:t>No drop in accuracy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175" y="1676400"/>
            <a:ext cx="66770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ImageNet</a:t>
            </a:r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7225" y="4114800"/>
            <a:ext cx="4524375" cy="254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8532</TotalTime>
  <Words>3084</Words>
  <Application>Microsoft Office PowerPoint</Application>
  <PresentationFormat>On-screen Show (4:3)</PresentationFormat>
  <Paragraphs>373</Paragraphs>
  <Slides>29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Model Compression for DNN</vt:lpstr>
      <vt:lpstr>Overview</vt:lpstr>
      <vt:lpstr>Why Model Compression</vt:lpstr>
      <vt:lpstr>Four types of Model Compression schemes</vt:lpstr>
      <vt:lpstr>Pruning</vt:lpstr>
      <vt:lpstr>Pruning</vt:lpstr>
      <vt:lpstr>Which weights to prune?</vt:lpstr>
      <vt:lpstr>Incremental Pruning</vt:lpstr>
      <vt:lpstr>Pruning Results – Song Han</vt:lpstr>
      <vt:lpstr>Quantization</vt:lpstr>
      <vt:lpstr>Quantization</vt:lpstr>
      <vt:lpstr>Quantization in TensorFlow</vt:lpstr>
      <vt:lpstr>TensorFlow RELU quantization</vt:lpstr>
      <vt:lpstr>Trained Quantization</vt:lpstr>
      <vt:lpstr>Deep Compression – Song Han</vt:lpstr>
      <vt:lpstr>Squeeze Net with deep compression</vt:lpstr>
      <vt:lpstr>Binary Networks</vt:lpstr>
      <vt:lpstr>Binary Networks</vt:lpstr>
      <vt:lpstr>Binary net – Easy for hardware</vt:lpstr>
      <vt:lpstr>Binary Net – XNOR + Count</vt:lpstr>
      <vt:lpstr>Binary Network Accuracy</vt:lpstr>
      <vt:lpstr>Knowledge Distillation</vt:lpstr>
      <vt:lpstr>Knowledge Distillation</vt:lpstr>
      <vt:lpstr>Distilling Knowledge in a NN Hinton, et al.</vt:lpstr>
      <vt:lpstr>Compact Convolution Filters, Low Rank Factorization</vt:lpstr>
      <vt:lpstr>Transferred/Compact Convolution Filters</vt:lpstr>
      <vt:lpstr>Low Rank Factorization</vt:lpstr>
      <vt:lpstr>Structural Matrix</vt:lpstr>
      <vt:lpstr>Thanks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Compression for DNN</dc:title>
  <dc:creator>bipin.vijayasenan</dc:creator>
  <cp:lastModifiedBy>bipin.vijayasenan</cp:lastModifiedBy>
  <cp:revision>541</cp:revision>
  <dcterms:created xsi:type="dcterms:W3CDTF">2018-03-28T05:23:00Z</dcterms:created>
  <dcterms:modified xsi:type="dcterms:W3CDTF">2018-04-13T03:12:06Z</dcterms:modified>
</cp:coreProperties>
</file>