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gif" ContentType="image/gif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91D4288-D61C-4834-826B-93DF6A23126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://ai.berkeley.edu/home.html" TargetMode="External"/><Relationship Id="rId2" Type="http://schemas.openxmlformats.org/officeDocument/2006/relationships/hyperlink" Target="https://algs4.cs.princeton.edu/home/" TargetMode="External"/><Relationship Id="rId3" Type="http://schemas.openxmlformats.org/officeDocument/2006/relationships/hyperlink" Target="https://ocw.mit.edu/courses/electrical-engineering-and-computer-science/6-006-introduction-to-algorithms-fall-2011/" TargetMode="External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Algorithms in AI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Breadth First Search and A* 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Path Planning with python 101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Bipin Vijayasenan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Breadth First Search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Explain algorithm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Code using the metro graph (with/without path)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Trace the algorithm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Introduce the Depth First Search change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Pseudocode - Search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rcRect l="40016" t="10595" r="-562" b="27813"/>
          <a:stretch/>
        </p:blipFill>
        <p:spPr>
          <a:xfrm>
            <a:off x="520200" y="1371600"/>
            <a:ext cx="6858000" cy="397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Grid World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Explain Grid World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Move the BFS code to GridWorld and check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Show visited list in prints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Bigger worlds?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Limitations of Uninformed Search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Idea of heuristics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Idea of priority queues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Code a simple/stupid priority queue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Greedy and A* algorithms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Uniform Cost Search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rcRect l="33969" t="15269" r="2651" b="8262"/>
          <a:stretch/>
        </p:blipFill>
        <p:spPr>
          <a:xfrm>
            <a:off x="1814400" y="1083600"/>
            <a:ext cx="6172200" cy="42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8Puzzle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Move the code to 8Puzzle environment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Check path length by bfs and astar (length should be identical – paths can differ)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Web UI?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Reference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Artificial Intelligence A Modern Approach (Russel &amp; Norvig)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CS188 Berkeley – Lectures 2 &amp; 3 (</a:t>
            </a:r>
            <a:r>
              <a:rPr b="0" lang="en-US" sz="1400" spc="-1" strike="noStrike">
                <a:latin typeface="Arial"/>
                <a:hlinkClick r:id="rId1"/>
              </a:rPr>
              <a:t>http://ai.berkeley.edu/home.html</a:t>
            </a:r>
            <a:r>
              <a:rPr b="0" lang="en-US" sz="1400" spc="-1" strike="noStrike">
                <a:latin typeface="Arial"/>
              </a:rPr>
              <a:t>)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Algorithms (Sedgewick &amp; Wayne) (</a:t>
            </a:r>
            <a:r>
              <a:rPr b="0" lang="en-US" sz="1400" spc="-1" strike="noStrike">
                <a:latin typeface="Arial"/>
                <a:hlinkClick r:id="rId2"/>
              </a:rPr>
              <a:t>https://algs4.cs.princeton.edu/home/</a:t>
            </a:r>
            <a:r>
              <a:rPr b="0" lang="en-US" sz="1400" spc="-1" strike="noStrike">
                <a:latin typeface="Arial"/>
              </a:rPr>
              <a:t>)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Introduction to Algorithms MIT OCW (</a:t>
            </a:r>
            <a:r>
              <a:rPr b="0" lang="en-US" sz="1400" spc="-1" strike="noStrike">
                <a:latin typeface="Arial"/>
                <a:hlinkClick r:id="rId3"/>
              </a:rPr>
              <a:t>https://ocw.mit.edu/courses/electrical-engineering-and-computer-science/6-006-introduction-to-algorithms-fall-2011/</a:t>
            </a:r>
            <a:r>
              <a:rPr b="0" lang="en-US" sz="1400" spc="-1" strike="noStrike">
                <a:latin typeface="Arial"/>
              </a:rPr>
              <a:t>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Uninformed Search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Breadth First Search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Depth First Search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Informed search (Using heuristics)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Greedy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A*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Workshop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3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Python knowledge expected from you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basic operations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list, dict, tuples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functions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will code most of the algorithms and supporting functions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you are stuck, please let me know. A solutions.py is provided.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Rough schedule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BFS/DFS   - 1hr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Greedy/A*  - 1hr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Debugging and experimentation - 1hr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Applications for coding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Metro map (a simple subset of shanghai metro)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Path finding in a grid world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Solving 8Puzzle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Metro graph – Problem Introduction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557280" y="1250280"/>
            <a:ext cx="5157720" cy="394020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5943600" y="1734480"/>
            <a:ext cx="3713760" cy="2837520"/>
          </a:xfrm>
          <a:prstGeom prst="rect">
            <a:avLst/>
          </a:prstGeom>
          <a:ln w="0">
            <a:noFill/>
          </a:ln>
        </p:spPr>
      </p:pic>
      <p:sp>
        <p:nvSpPr>
          <p:cNvPr id="52" name=""/>
          <p:cNvSpPr txBox="1"/>
          <p:nvPr/>
        </p:nvSpPr>
        <p:spPr>
          <a:xfrm>
            <a:off x="457200" y="5204880"/>
            <a:ext cx="2800440" cy="17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600" spc="-1" strike="noStrike">
                <a:latin typeface="Arial"/>
              </a:rPr>
              <a:t>https://www.travelchinaguide.com/images/map/shanghai/shanghai-subway.gif</a:t>
            </a:r>
            <a:endParaRPr b="0" lang="en-US" sz="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Grid World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3426120" y="1326600"/>
            <a:ext cx="3227040" cy="3288240"/>
          </a:xfrm>
          <a:prstGeom prst="rect">
            <a:avLst/>
          </a:prstGeom>
          <a:ln w="0">
            <a:noFill/>
          </a:ln>
        </p:spPr>
      </p:pic>
      <p:sp>
        <p:nvSpPr>
          <p:cNvPr id="55" name=""/>
          <p:cNvSpPr txBox="1"/>
          <p:nvPr/>
        </p:nvSpPr>
        <p:spPr>
          <a:xfrm>
            <a:off x="1143000" y="5029200"/>
            <a:ext cx="4800600" cy="42732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56" name=""/>
          <p:cNvSpPr txBox="1"/>
          <p:nvPr/>
        </p:nvSpPr>
        <p:spPr>
          <a:xfrm>
            <a:off x="1143000" y="5029200"/>
            <a:ext cx="4737600" cy="17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600" spc="-1" strike="noStrike">
                <a:latin typeface="Arial"/>
              </a:rPr>
              <a:t>https://www.researchgate.net/figure/The-example-is-a-gridworld-environment-with-cell-to-cell-actions-up-down-left-and_fig6_23249669</a:t>
            </a:r>
            <a:endParaRPr b="0" lang="en-US" sz="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8Puzzle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52956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tile adjacent to the blank space can slide into the space. The object is to reach a specified goal state.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rcRect l="41183" t="29144" r="1480" b="29736"/>
          <a:stretch/>
        </p:blipFill>
        <p:spPr>
          <a:xfrm>
            <a:off x="928800" y="2913120"/>
            <a:ext cx="5778720" cy="233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Example Real World Applications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Route finding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Games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Robotics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Web Crawling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Social Networking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Garbage collection in programming languages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VLSI Layout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Elements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States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Actions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Successors (Next states)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Start State, Goal State and Goal Test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Path (Shortest path, Any path 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Edges and edge weights (For this workshop we assume edge weight as 1 always)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Application>LibreOffice/7.1.5.2$Linux_X86_64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2021-10-18T14:35:53Z</dcterms:created>
  <dc:creator/>
  <dc:description/>
  <dc:language>en-US</dc:language>
  <cp:lastModifiedBy/>
  <dcterms:modified xsi:type="dcterms:W3CDTF">2021-10-22T22:20:15Z</dcterms:modified>
  <cp:revision>11</cp:revision>
  <dc:subject/>
  <dc:title/>
</cp:coreProperties>
</file>