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60" r:id="rId5"/>
    <p:sldId id="261" r:id="rId6"/>
    <p:sldId id="263" r:id="rId7"/>
    <p:sldId id="262" r:id="rId8"/>
    <p:sldId id="264" r:id="rId9"/>
    <p:sldId id="268" r:id="rId10"/>
    <p:sldId id="269" r:id="rId11"/>
    <p:sldId id="270" r:id="rId12"/>
    <p:sldId id="271" r:id="rId13"/>
    <p:sldId id="259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77" autoAdjust="0"/>
  </p:normalViewPr>
  <p:slideViewPr>
    <p:cSldViewPr>
      <p:cViewPr varScale="1">
        <p:scale>
          <a:sx n="94" d="100"/>
          <a:sy n="94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91CF0-BEBB-4B58-B8A0-C06850521B22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0DB58-71DB-4512-81D6-7800787AD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http://karpathy.github.io/2015/05/21/rnn-effectiveness/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rectangle is a vector and arrows represent functions (e.g. matrix multiply). Input vectors are in red, output vectors are in blue and green vectors hold the RNN's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0DB58-71DB-4512-81D6-7800787ADB5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https://ai.googleblog.com/2016/09/a-neural-network-for-machine.html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Google's Neural Machine Translation System: Bridging the Gap between Human and Machine Translation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https://arxiv.org/abs/1609.08144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Open</a:t>
            </a:r>
            <a:r>
              <a:rPr lang="en-US" baseline="0" dirty="0" smtClean="0"/>
              <a:t> NMT</a:t>
            </a:r>
            <a:endParaRPr lang="en-US" dirty="0" smtClean="0"/>
          </a:p>
          <a:p>
            <a:r>
              <a:rPr lang="en-US" dirty="0" smtClean="0"/>
              <a:t>http://opennmt.net/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0DB58-71DB-4512-81D6-7800787ADB5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Google's Neural Machine Translation System: Bridging the Gap between Human and Machine Translation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 smtClean="0"/>
              <a:t>://</a:t>
            </a:r>
            <a:r>
              <a:rPr lang="en-US" dirty="0" smtClean="0"/>
              <a:t>arxiv.org/abs/1609.08144</a:t>
            </a:r>
          </a:p>
          <a:p>
            <a:endParaRPr lang="en-US" dirty="0" smtClean="0"/>
          </a:p>
          <a:p>
            <a:r>
              <a:rPr lang="en-US" dirty="0" smtClean="0"/>
              <a:t>First </a:t>
            </a:r>
            <a:r>
              <a:rPr lang="en-US" dirty="0" err="1" smtClean="0"/>
              <a:t>pic</a:t>
            </a:r>
            <a:r>
              <a:rPr lang="en-US" dirty="0" smtClean="0"/>
              <a:t>:</a:t>
            </a:r>
          </a:p>
          <a:p>
            <a:r>
              <a:rPr lang="en-US" dirty="0" smtClean="0"/>
              <a:t>https://towardsdatascience.com/sequence-to-sequence-model-introduction-and-concepts-44d9b41cd42d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0DB58-71DB-4512-81D6-7800787ADB5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Pic</a:t>
            </a:r>
            <a:r>
              <a:rPr lang="en-US" dirty="0" smtClean="0"/>
              <a:t> from : https://pytorch.org/tutorials/intermediate/seq2seq_translation_tutorial.html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0DB58-71DB-4512-81D6-7800787ADB5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https://medium.com/syncedreview/a-brief-overview-of-attention-mechanism-13c578ba9129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</a:t>
            </a:r>
            <a:r>
              <a:rPr lang="en-US" dirty="0" smtClean="0"/>
              <a:t>://ai.googleblog.com/2016/09/a-neural-network-for-machine.html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Attn: 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Neural Machine Translation by Jointly Learning to Align and Translate</a:t>
            </a:r>
          </a:p>
          <a:p>
            <a:r>
              <a:rPr lang="en-US" dirty="0" smtClean="0"/>
              <a:t>https://arxiv.org/abs/1409.0473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Stanford NLP</a:t>
            </a:r>
          </a:p>
          <a:p>
            <a:r>
              <a:rPr lang="en-US" dirty="0" smtClean="0"/>
              <a:t>https://</a:t>
            </a:r>
            <a:r>
              <a:rPr lang="en-US" dirty="0" smtClean="0"/>
              <a:t>nlp.stanford.edu/pubs/emnlp15_attn.pdf</a:t>
            </a:r>
          </a:p>
          <a:p>
            <a:r>
              <a:rPr lang="en-US" dirty="0" smtClean="0"/>
              <a:t>https://arxiv.org/abs/1508.04025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https://github.com/spro/practical-pytorch/blob/master/seq2seq-translation/seq2seq-translation.ipynb</a:t>
            </a:r>
          </a:p>
          <a:p>
            <a:endParaRPr lang="en-US" dirty="0" smtClean="0"/>
          </a:p>
          <a:p>
            <a:r>
              <a:rPr lang="en-US" dirty="0" smtClean="0"/>
              <a:t>https://pytorch.org/tutorials/intermediate/seq2seq_translation_tutorial.html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0DB58-71DB-4512-81D6-7800787ADB5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Pic</a:t>
            </a:r>
            <a:r>
              <a:rPr lang="en-US" dirty="0" smtClean="0"/>
              <a:t> from: https://</a:t>
            </a:r>
            <a:r>
              <a:rPr lang="en-US" dirty="0" smtClean="0"/>
              <a:t>www.tensorflow.org/tutorials/seq2seq</a:t>
            </a:r>
          </a:p>
          <a:p>
            <a:endParaRPr lang="en-US" dirty="0" smtClean="0"/>
          </a:p>
          <a:p>
            <a:r>
              <a:rPr lang="en-US" dirty="0" smtClean="0"/>
              <a:t>https://medium.com/syncedreview/a-brief-overview-of-attention-mechanism-13c578ba9129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0DB58-71DB-4512-81D6-7800787ADB5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Stanford NLP</a:t>
            </a:r>
          </a:p>
          <a:p>
            <a:r>
              <a:rPr lang="en-US" dirty="0" smtClean="0"/>
              <a:t>Effective Approaches to Attention-based Neural Machine Translation”, Minh-</a:t>
            </a:r>
            <a:r>
              <a:rPr lang="en-US" dirty="0" err="1" smtClean="0"/>
              <a:t>Thang</a:t>
            </a:r>
            <a:r>
              <a:rPr lang="en-US" dirty="0" smtClean="0"/>
              <a:t> et al, Stanford</a:t>
            </a:r>
          </a:p>
          <a:p>
            <a:r>
              <a:rPr lang="en-US" dirty="0" smtClean="0"/>
              <a:t>https://nlp.stanford.edu/pubs/emnlp15_attn.pdf</a:t>
            </a:r>
          </a:p>
          <a:p>
            <a:r>
              <a:rPr lang="en-US" dirty="0" smtClean="0"/>
              <a:t>https://arxiv.org/abs/1508.04025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0DB58-71DB-4512-81D6-7800787ADB5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Stanford NLP</a:t>
            </a:r>
          </a:p>
          <a:p>
            <a:r>
              <a:rPr lang="en-US" dirty="0" smtClean="0"/>
              <a:t>Effective Approaches to Attention-based Neural Machine Translation”, Minh-</a:t>
            </a:r>
            <a:r>
              <a:rPr lang="en-US" dirty="0" err="1" smtClean="0"/>
              <a:t>Thang</a:t>
            </a:r>
            <a:r>
              <a:rPr lang="en-US" dirty="0" smtClean="0"/>
              <a:t> et al, Stanford</a:t>
            </a:r>
          </a:p>
          <a:p>
            <a:r>
              <a:rPr lang="en-US" dirty="0" smtClean="0"/>
              <a:t>https://nlp.stanford.edu/pubs/emnlp15_attn.pdf</a:t>
            </a:r>
          </a:p>
          <a:p>
            <a:r>
              <a:rPr lang="en-US" dirty="0" smtClean="0"/>
              <a:t>https://arxiv.org/abs/1508.04025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0DB58-71DB-4512-81D6-7800787ADB5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58CA-C412-4BDA-B4ED-846F0A249011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A80C-A70A-4F95-A26C-AD655E7BF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58CA-C412-4BDA-B4ED-846F0A249011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A80C-A70A-4F95-A26C-AD655E7BF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58CA-C412-4BDA-B4ED-846F0A249011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A80C-A70A-4F95-A26C-AD655E7BF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58CA-C412-4BDA-B4ED-846F0A249011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A80C-A70A-4F95-A26C-AD655E7BF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58CA-C412-4BDA-B4ED-846F0A249011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A80C-A70A-4F95-A26C-AD655E7BF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58CA-C412-4BDA-B4ED-846F0A249011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A80C-A70A-4F95-A26C-AD655E7BF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58CA-C412-4BDA-B4ED-846F0A249011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A80C-A70A-4F95-A26C-AD655E7BF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58CA-C412-4BDA-B4ED-846F0A249011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A80C-A70A-4F95-A26C-AD655E7BF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58CA-C412-4BDA-B4ED-846F0A249011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A80C-A70A-4F95-A26C-AD655E7BF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58CA-C412-4BDA-B4ED-846F0A249011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A80C-A70A-4F95-A26C-AD655E7BF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58CA-C412-4BDA-B4ED-846F0A249011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A80C-A70A-4F95-A26C-AD655E7BF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758CA-C412-4BDA-B4ED-846F0A249011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5A80C-A70A-4F95-A26C-AD655E7BF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6.03762" TargetMode="External"/><Relationship Id="rId7" Type="http://schemas.openxmlformats.org/officeDocument/2006/relationships/hyperlink" Target="https://arxiv.org/pdf/1804.00819.pdf" TargetMode="External"/><Relationship Id="rId2" Type="http://schemas.openxmlformats.org/officeDocument/2006/relationships/hyperlink" Target="https://arxiv.org/abs/1508.0121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711.00106" TargetMode="External"/><Relationship Id="rId5" Type="http://schemas.openxmlformats.org/officeDocument/2006/relationships/hyperlink" Target="https://arxiv.org/abs/1804.09541" TargetMode="External"/><Relationship Id="rId4" Type="http://schemas.openxmlformats.org/officeDocument/2006/relationships/hyperlink" Target="https://ai.google/research/pubs/pub46687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cherFMY/Paper_Reading_List/tree/master/CVPR2017-Attention-mode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bipin.vijayasenan@unisoc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jpe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Attention </a:t>
            </a:r>
            <a:r>
              <a:rPr lang="en-US" dirty="0" smtClean="0"/>
              <a:t>Mechanism in NMT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Seq2Seq models, Attention mechanisms, Neural Machine Translation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Attention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The global attention has a drawback that it has </a:t>
            </a:r>
            <a:r>
              <a:rPr lang="en-US" dirty="0" smtClean="0"/>
              <a:t>to attend </a:t>
            </a:r>
            <a:r>
              <a:rPr lang="en-US" dirty="0" smtClean="0"/>
              <a:t>to all words on the source </a:t>
            </a:r>
            <a:r>
              <a:rPr lang="en-US" dirty="0" smtClean="0"/>
              <a:t>side</a:t>
            </a:r>
          </a:p>
          <a:p>
            <a:r>
              <a:rPr lang="en-US" dirty="0" smtClean="0"/>
              <a:t>expensive </a:t>
            </a:r>
            <a:r>
              <a:rPr lang="en-US" dirty="0" smtClean="0"/>
              <a:t>and can </a:t>
            </a:r>
            <a:r>
              <a:rPr lang="en-US" dirty="0" smtClean="0"/>
              <a:t>potentially render </a:t>
            </a:r>
            <a:r>
              <a:rPr lang="en-US" dirty="0" smtClean="0"/>
              <a:t>it impractical to translate longer </a:t>
            </a:r>
            <a:r>
              <a:rPr lang="en-US" dirty="0" smtClean="0"/>
              <a:t>sequences</a:t>
            </a:r>
            <a:endParaRPr lang="en-US" dirty="0" smtClean="0"/>
          </a:p>
          <a:p>
            <a:r>
              <a:rPr lang="en-US" i="1" dirty="0" smtClean="0"/>
              <a:t>Can we attend to a subset of the source vectors?</a:t>
            </a:r>
          </a:p>
          <a:p>
            <a:pPr lvl="1"/>
            <a:r>
              <a:rPr lang="en-US" i="1" dirty="0" smtClean="0"/>
              <a:t>Yes, Local Attention (see next slide)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52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Local </a:t>
            </a:r>
            <a:r>
              <a:rPr lang="en-US" dirty="0" smtClean="0"/>
              <a:t>Attention Model</a:t>
            </a:r>
          </a:p>
          <a:p>
            <a:pPr lvl="1"/>
            <a:r>
              <a:rPr lang="en-US" dirty="0" smtClean="0"/>
              <a:t>First </a:t>
            </a:r>
            <a:r>
              <a:rPr lang="en-US" dirty="0" smtClean="0"/>
              <a:t>predicts a single aligned position pt for the current target word</a:t>
            </a:r>
          </a:p>
          <a:p>
            <a:pPr lvl="1"/>
            <a:r>
              <a:rPr lang="en-US" dirty="0" smtClean="0"/>
              <a:t>A window centered around the </a:t>
            </a:r>
            <a:r>
              <a:rPr lang="en-US" dirty="0" smtClean="0"/>
              <a:t>source position </a:t>
            </a:r>
            <a:r>
              <a:rPr lang="en-US" dirty="0" smtClean="0"/>
              <a:t>pt is then used to compute a context </a:t>
            </a:r>
            <a:r>
              <a:rPr lang="en-US" dirty="0" smtClean="0"/>
              <a:t>vector ct</a:t>
            </a:r>
            <a:endParaRPr lang="en-US" dirty="0"/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0" y="2705100"/>
          <a:ext cx="5191125" cy="4000500"/>
        </p:xfrm>
        <a:graphic>
          <a:graphicData uri="http://schemas.openxmlformats.org/presentationml/2006/ole">
            <p:oleObj spid="_x0000_s57347" name="Bitmap Image" r:id="rId4" imgW="5191850" imgH="4458322" progId="Paint.Picture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05400" y="4972050"/>
          <a:ext cx="3524250" cy="590550"/>
        </p:xfrm>
        <a:graphic>
          <a:graphicData uri="http://schemas.openxmlformats.org/presentationml/2006/ole">
            <p:oleObj spid="_x0000_s57348" name="Bitmap Image" r:id="rId5" imgW="3828571" imgH="590476" progId="Paint.Picture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095875" y="2895600"/>
          <a:ext cx="4048125" cy="876300"/>
        </p:xfrm>
        <a:graphic>
          <a:graphicData uri="http://schemas.openxmlformats.org/presentationml/2006/ole">
            <p:oleObj spid="_x0000_s57349" name="Bitmap Image" r:id="rId6" imgW="4352381" imgH="876190" progId="Paint.Picture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57800" y="55626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 is the length of source sequence.</a:t>
            </a:r>
          </a:p>
          <a:p>
            <a:r>
              <a:rPr lang="en-US" sz="1400" dirty="0" smtClean="0"/>
              <a:t>p</a:t>
            </a:r>
            <a:r>
              <a:rPr lang="en-US" sz="1400" dirty="0" smtClean="0"/>
              <a:t>t ranges from [0-S], is a real number.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3648670"/>
            <a:ext cx="342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 favor alignment points near pt, a Gaussian distribution centered around pt is placed.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interesting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Listen, Attend and Spell</a:t>
            </a:r>
          </a:p>
          <a:p>
            <a:pPr lvl="1"/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arxiv.org/abs/1508.01211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Attention </a:t>
            </a:r>
            <a:r>
              <a:rPr lang="en-US" dirty="0" smtClean="0"/>
              <a:t>Is All You Need</a:t>
            </a:r>
          </a:p>
          <a:p>
            <a:pPr lvl="1"/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arxiv.org/abs/1706.03762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STATE-OF-THE-ART SPEECH RECOGNITION WITH SEQUENCE-TO-SEQUENCE MODELS</a:t>
            </a:r>
          </a:p>
          <a:p>
            <a:pPr lvl="1"/>
            <a:r>
              <a:rPr lang="en-US" dirty="0" smtClean="0">
                <a:hlinkClick r:id="rId4"/>
              </a:rPr>
              <a:t>https://ai.google/research/pubs/pub46687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QANet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 smtClean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arxiv.org/abs/1804.09541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https</a:t>
            </a:r>
            <a:r>
              <a:rPr lang="en-US" dirty="0" smtClean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arxiv.org/abs/1711.00106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Transformer for </a:t>
            </a:r>
            <a:r>
              <a:rPr lang="en-US" dirty="0" smtClean="0"/>
              <a:t>video</a:t>
            </a:r>
            <a:r>
              <a:rPr lang="en-US" dirty="0" smtClean="0"/>
              <a:t> 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https</a:t>
            </a:r>
            <a:r>
              <a:rPr lang="en-US" dirty="0" smtClean="0">
                <a:hlinkClick r:id="rId7"/>
              </a:rPr>
              <a:t>://arxiv.org/pdf/1804.00819.pdf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CVPR 2017 papers related to Attention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https://github.com/ArcherFMY/Paper_Reading_List/tree/master/CVPR2017-Attention-model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References are in the slide notes</a:t>
            </a:r>
          </a:p>
          <a:p>
            <a:r>
              <a:rPr lang="en-US" dirty="0" smtClean="0"/>
              <a:t>Questions to Bipin </a:t>
            </a:r>
            <a:r>
              <a:rPr lang="en-US" sz="1800" dirty="0" smtClean="0"/>
              <a:t>( </a:t>
            </a:r>
            <a:r>
              <a:rPr lang="en-US" sz="1800" dirty="0" smtClean="0">
                <a:hlinkClick r:id="rId2"/>
              </a:rPr>
              <a:t>bipin.vijayasenan@unisoc.com</a:t>
            </a:r>
            <a:r>
              <a:rPr lang="en-US" sz="1800" dirty="0" smtClean="0"/>
              <a:t> )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Sequence to Sequence model</a:t>
            </a:r>
            <a:endParaRPr lang="en-US" dirty="0" smtClean="0"/>
          </a:p>
          <a:p>
            <a:r>
              <a:rPr lang="en-US" dirty="0" smtClean="0"/>
              <a:t>Limitations of basic seq2seq models</a:t>
            </a:r>
            <a:endParaRPr lang="en-US" dirty="0" smtClean="0"/>
          </a:p>
          <a:p>
            <a:r>
              <a:rPr lang="en-US" dirty="0" smtClean="0"/>
              <a:t>Attention is introduced to improve the models</a:t>
            </a:r>
          </a:p>
          <a:p>
            <a:r>
              <a:rPr lang="en-US" dirty="0" smtClean="0"/>
              <a:t>Attention mechanism and different types</a:t>
            </a:r>
          </a:p>
          <a:p>
            <a:r>
              <a:rPr lang="en-US" dirty="0" smtClean="0"/>
              <a:t>Advanced attention papers are not included in this presentation. ( I will try to list some of them for ref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to Sequence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029200"/>
            <a:ext cx="3657600" cy="11430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b="1" dirty="0" smtClean="0"/>
              <a:t>(</a:t>
            </a:r>
            <a:r>
              <a:rPr lang="en-US" b="1" dirty="0" smtClean="0"/>
              <a:t>1)</a:t>
            </a:r>
            <a:r>
              <a:rPr lang="en-US" dirty="0" smtClean="0"/>
              <a:t> </a:t>
            </a:r>
            <a:r>
              <a:rPr lang="en-US" dirty="0" smtClean="0"/>
              <a:t>without </a:t>
            </a:r>
            <a:r>
              <a:rPr lang="en-US" dirty="0" smtClean="0"/>
              <a:t>RNN, from fixed-sized input to fixed-sized output </a:t>
            </a:r>
            <a:r>
              <a:rPr lang="en-US" dirty="0" smtClean="0"/>
              <a:t>: image classification</a:t>
            </a:r>
            <a:r>
              <a:rPr lang="en-US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(</a:t>
            </a:r>
            <a:r>
              <a:rPr lang="en-US" b="1" dirty="0" smtClean="0"/>
              <a:t>2)</a:t>
            </a:r>
            <a:r>
              <a:rPr lang="en-US" dirty="0" smtClean="0"/>
              <a:t> Sequence </a:t>
            </a:r>
            <a:r>
              <a:rPr lang="en-US" dirty="0" smtClean="0"/>
              <a:t>output: image </a:t>
            </a:r>
            <a:r>
              <a:rPr lang="en-US" dirty="0" smtClean="0"/>
              <a:t>captioning takes an image and outputs a sentence of </a:t>
            </a:r>
            <a:r>
              <a:rPr lang="en-US" dirty="0" smtClean="0"/>
              <a:t>words.</a:t>
            </a:r>
            <a:r>
              <a:rPr lang="en-US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(</a:t>
            </a:r>
            <a:r>
              <a:rPr lang="en-US" b="1" dirty="0" smtClean="0"/>
              <a:t>3)</a:t>
            </a:r>
            <a:r>
              <a:rPr lang="en-US" dirty="0" smtClean="0"/>
              <a:t> Sequence </a:t>
            </a:r>
            <a:r>
              <a:rPr lang="en-US" dirty="0" smtClean="0"/>
              <a:t>input: sentiment </a:t>
            </a:r>
            <a:r>
              <a:rPr lang="en-US" dirty="0" smtClean="0"/>
              <a:t>analysis where a given sentence is classified as expressing positive or negative </a:t>
            </a:r>
            <a:r>
              <a:rPr lang="en-US" dirty="0" smtClean="0"/>
              <a:t>sentiment.</a:t>
            </a:r>
            <a:r>
              <a:rPr lang="en-US" dirty="0" smtClean="0"/>
              <a:t> </a:t>
            </a:r>
            <a:endParaRPr lang="en-US" dirty="0" smtClean="0"/>
          </a:p>
        </p:txBody>
      </p:sp>
      <p:pic>
        <p:nvPicPr>
          <p:cNvPr id="52226" name="Picture 2" descr="http://karpathy.github.io/assets/rnn/diags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743200"/>
            <a:ext cx="7162800" cy="224208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419600" y="2667000"/>
            <a:ext cx="35814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17637"/>
            <a:ext cx="8229600" cy="1096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to the model is a sequence and output is also a sequence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input and output sequence lengths are variable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Usually the models use RNN architecture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43400" y="5105400"/>
            <a:ext cx="3810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These are Sequence to Sequence Models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(4)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Sequence input and sequence output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Machine Translation: an RNN reads a sentence in English and then outputs a sentence in French.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(5)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Synced sequence input and output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video classification where we wish to label each frame of the video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Neural </a:t>
            </a:r>
            <a:r>
              <a:rPr lang="en-US" dirty="0"/>
              <a:t>Machine </a:t>
            </a:r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7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Encoder Decoder model</a:t>
            </a:r>
          </a:p>
          <a:p>
            <a:r>
              <a:rPr lang="en-US" dirty="0" smtClean="0"/>
              <a:t>R</a:t>
            </a:r>
            <a:r>
              <a:rPr lang="en-US" dirty="0" smtClean="0"/>
              <a:t>eads </a:t>
            </a:r>
            <a:r>
              <a:rPr lang="en-US" dirty="0"/>
              <a:t>the source sentence using an </a:t>
            </a:r>
            <a:r>
              <a:rPr lang="en-US" i="1" dirty="0"/>
              <a:t>encoder</a:t>
            </a:r>
            <a:r>
              <a:rPr lang="en-US" dirty="0"/>
              <a:t> </a:t>
            </a:r>
            <a:r>
              <a:rPr lang="en-US" dirty="0" smtClean="0"/>
              <a:t> </a:t>
            </a:r>
          </a:p>
          <a:p>
            <a:r>
              <a:rPr lang="en-US" dirty="0" smtClean="0"/>
              <a:t>B</a:t>
            </a:r>
            <a:r>
              <a:rPr lang="en-US" dirty="0" smtClean="0"/>
              <a:t>uild </a:t>
            </a:r>
            <a:r>
              <a:rPr lang="en-US" dirty="0" smtClean="0"/>
              <a:t>a “thought vector”, a </a:t>
            </a:r>
            <a:r>
              <a:rPr lang="en-US" dirty="0"/>
              <a:t>sequence of numbers that represents the </a:t>
            </a:r>
            <a:r>
              <a:rPr lang="en-US" dirty="0" smtClean="0"/>
              <a:t>sentence’s meaning </a:t>
            </a:r>
          </a:p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i="1" dirty="0"/>
              <a:t>decoder</a:t>
            </a:r>
            <a:r>
              <a:rPr lang="en-US" dirty="0"/>
              <a:t>, then, processes the sentence vector to emit a translation</a:t>
            </a:r>
          </a:p>
        </p:txBody>
      </p:sp>
      <p:pic>
        <p:nvPicPr>
          <p:cNvPr id="1026" name="Picture 2" descr="C:\Users\bipin.vijayasenan\Desktop\NMT\encde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2" y="4019550"/>
            <a:ext cx="8715375" cy="1238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Encoder/Decoder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39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RNN is used for both the encoder and </a:t>
            </a:r>
            <a:r>
              <a:rPr lang="en-US" dirty="0" smtClean="0"/>
              <a:t>decoder</a:t>
            </a:r>
          </a:p>
          <a:p>
            <a:pPr lvl="1"/>
            <a:r>
              <a:rPr lang="en-US" dirty="0" smtClean="0"/>
              <a:t>unidirectional </a:t>
            </a:r>
            <a:r>
              <a:rPr lang="en-US" dirty="0"/>
              <a:t>or </a:t>
            </a:r>
            <a:r>
              <a:rPr lang="en-US" dirty="0" smtClean="0"/>
              <a:t>bidirectional</a:t>
            </a:r>
          </a:p>
          <a:p>
            <a:pPr lvl="1"/>
            <a:r>
              <a:rPr lang="en-US" dirty="0" smtClean="0"/>
              <a:t>single </a:t>
            </a:r>
            <a:r>
              <a:rPr lang="en-US" dirty="0"/>
              <a:t>or </a:t>
            </a:r>
            <a:r>
              <a:rPr lang="en-US" dirty="0" smtClean="0"/>
              <a:t>multi-layer</a:t>
            </a:r>
          </a:p>
          <a:p>
            <a:pPr lvl="1"/>
            <a:r>
              <a:rPr lang="en-US" dirty="0" smtClean="0"/>
              <a:t>often </a:t>
            </a:r>
            <a:r>
              <a:rPr lang="en-US" dirty="0"/>
              <a:t>either a vanilla RNN, a Long Short-term Memory (LSTM), or a gated recurrent unit (GRU</a:t>
            </a:r>
            <a:r>
              <a:rPr lang="en-US" dirty="0" smtClean="0"/>
              <a:t>)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0" y="3505200"/>
          <a:ext cx="4419600" cy="2597585"/>
        </p:xfrm>
        <a:graphic>
          <a:graphicData uri="http://schemas.openxmlformats.org/presentationml/2006/ole">
            <p:oleObj spid="_x0000_s28675" name="Bitmap Image" r:id="rId4" imgW="12657143" imgH="5866667" progId="Paint.Picture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48200" y="3124200"/>
            <a:ext cx="3505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Multi Layer RNN Encoder/Decoder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3124200"/>
            <a:ext cx="3505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RNN Encoder/Decoder</a:t>
            </a:r>
            <a:endParaRPr lang="en-US" dirty="0"/>
          </a:p>
        </p:txBody>
      </p:sp>
      <p:pic>
        <p:nvPicPr>
          <p:cNvPr id="2052" name="Picture 4" descr="https://www.tensorflow.org/images/seq2seq/seq2se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3594390"/>
            <a:ext cx="4876800" cy="31874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Encode/Decoder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</a:t>
            </a:r>
            <a:r>
              <a:rPr lang="en-US" dirty="0" smtClean="0"/>
              <a:t>eural </a:t>
            </a:r>
            <a:r>
              <a:rPr lang="en-US" dirty="0"/>
              <a:t>network needs to be able </a:t>
            </a:r>
            <a:r>
              <a:rPr lang="en-US" dirty="0" smtClean="0"/>
              <a:t>to compress </a:t>
            </a:r>
            <a:r>
              <a:rPr lang="en-US" dirty="0"/>
              <a:t>all the necessary information of a source sentence into a fixed-length </a:t>
            </a:r>
            <a:r>
              <a:rPr lang="en-US" dirty="0" smtClean="0"/>
              <a:t>vector ( context )</a:t>
            </a:r>
            <a:endParaRPr lang="en-US" dirty="0" smtClean="0"/>
          </a:p>
          <a:p>
            <a:r>
              <a:rPr lang="en-US" dirty="0" smtClean="0"/>
              <a:t>P</a:t>
            </a:r>
            <a:r>
              <a:rPr lang="en-US" dirty="0" smtClean="0"/>
              <a:t>erformance </a:t>
            </a:r>
            <a:r>
              <a:rPr lang="en-US" dirty="0" smtClean="0"/>
              <a:t>of a </a:t>
            </a:r>
            <a:r>
              <a:rPr lang="en-US" dirty="0"/>
              <a:t>basic encoder–decoder deteriorates rapidly as the length of an input sentence </a:t>
            </a:r>
            <a:r>
              <a:rPr lang="en-US" dirty="0" smtClean="0"/>
              <a:t>increases</a:t>
            </a:r>
            <a:endParaRPr lang="en-US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33400" y="4343400"/>
          <a:ext cx="5191125" cy="1990725"/>
        </p:xfrm>
        <a:graphic>
          <a:graphicData uri="http://schemas.openxmlformats.org/presentationml/2006/ole">
            <p:oleObj spid="_x0000_s26628" name="Bitmap Image" r:id="rId4" imgW="5191850" imgH="1991003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not attempt to encode a whole input sentence into a single fixed-length </a:t>
            </a:r>
            <a:r>
              <a:rPr lang="en-US" dirty="0" smtClean="0"/>
              <a:t>vector</a:t>
            </a:r>
          </a:p>
          <a:p>
            <a:r>
              <a:rPr lang="en-US" dirty="0" smtClean="0"/>
              <a:t>Attention mechanism </a:t>
            </a:r>
            <a:r>
              <a:rPr lang="en-US" dirty="0" smtClean="0"/>
              <a:t>encodes the </a:t>
            </a:r>
            <a:r>
              <a:rPr lang="en-US" dirty="0"/>
              <a:t>input sentence into a sequence of vectors and chooses a subset of these vectors </a:t>
            </a:r>
            <a:r>
              <a:rPr lang="en-US" dirty="0" smtClean="0"/>
              <a:t>adaptively while </a:t>
            </a:r>
            <a:r>
              <a:rPr lang="en-US" dirty="0"/>
              <a:t>decoding the </a:t>
            </a:r>
            <a:r>
              <a:rPr lang="en-US" dirty="0" smtClean="0"/>
              <a:t>translation</a:t>
            </a:r>
          </a:p>
          <a:p>
            <a:r>
              <a:rPr lang="en-US" dirty="0" smtClean="0"/>
              <a:t>This allows </a:t>
            </a:r>
            <a:r>
              <a:rPr lang="en-US" dirty="0"/>
              <a:t>a model to cope better with long sentences</a:t>
            </a:r>
          </a:p>
        </p:txBody>
      </p:sp>
      <p:pic>
        <p:nvPicPr>
          <p:cNvPr id="21506" name="Picture 2" descr="C:\Users\bipin.vijayasenan\Desktop\NMT\nmt-model-fast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292536"/>
            <a:ext cx="4724400" cy="24035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578" name="Picture 2" descr="https://cdn-images-1.medium.com/max/1600/0*Jpp6WALMjZbjUFj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4114801"/>
            <a:ext cx="2419350" cy="274319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19800" y="43434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Decoder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Mechanism</a:t>
            </a:r>
            <a:endParaRPr lang="en-US" dirty="0"/>
          </a:p>
        </p:txBody>
      </p:sp>
      <p:pic>
        <p:nvPicPr>
          <p:cNvPr id="22530" name="Picture 2" descr="https://www.tensorflow.org/images/seq2seq/attention_mechanis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904" y="3048000"/>
            <a:ext cx="4931096" cy="3657600"/>
          </a:xfrm>
          <a:prstGeom prst="rect">
            <a:avLst/>
          </a:prstGeom>
          <a:noFill/>
        </p:spPr>
      </p:pic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457200" y="1371600"/>
          <a:ext cx="8378650" cy="2133600"/>
        </p:xfrm>
        <a:graphic>
          <a:graphicData uri="http://schemas.openxmlformats.org/presentationml/2006/ole">
            <p:oleObj spid="_x0000_s22531" name="Bitmap Image" r:id="rId5" imgW="7152381" imgH="1886213" progId="PBrush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257800" y="3581400"/>
          <a:ext cx="3495675" cy="904875"/>
        </p:xfrm>
        <a:graphic>
          <a:graphicData uri="http://schemas.openxmlformats.org/presentationml/2006/ole">
            <p:oleObj spid="_x0000_s22535" name="Bitmap Image" r:id="rId6" imgW="3495238" imgH="905001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Global Attention Model</a:t>
            </a:r>
          </a:p>
          <a:p>
            <a:pPr lvl="1"/>
            <a:r>
              <a:rPr lang="en-US" dirty="0" smtClean="0"/>
              <a:t>From paper “Effective Approaches to Attention-based Neural Machine Translation”, Minh-</a:t>
            </a:r>
            <a:r>
              <a:rPr lang="en-US" dirty="0" err="1" smtClean="0"/>
              <a:t>Thang</a:t>
            </a:r>
            <a:r>
              <a:rPr lang="en-US" dirty="0" smtClean="0"/>
              <a:t> et al, Stanford</a:t>
            </a:r>
            <a:endParaRPr lang="en-US" dirty="0"/>
          </a:p>
        </p:txBody>
      </p:sp>
      <p:graphicFrame>
        <p:nvGraphicFramePr>
          <p:cNvPr id="55298" name="Content Placeholder 3"/>
          <p:cNvGraphicFramePr>
            <a:graphicFrameLocks noChangeAspect="1"/>
          </p:cNvGraphicFramePr>
          <p:nvPr/>
        </p:nvGraphicFramePr>
        <p:xfrm>
          <a:off x="152400" y="2667000"/>
          <a:ext cx="4660900" cy="4064000"/>
        </p:xfrm>
        <a:graphic>
          <a:graphicData uri="http://schemas.openxmlformats.org/presentationml/2006/ole">
            <p:oleObj spid="_x0000_s55298" name="Bitmap Image" r:id="rId4" imgW="5942857" imgH="5180952" progId="Paint.Picture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943475" y="3352800"/>
          <a:ext cx="2295525" cy="438150"/>
        </p:xfrm>
        <a:graphic>
          <a:graphicData uri="http://schemas.openxmlformats.org/presentationml/2006/ole">
            <p:oleObj spid="_x0000_s55300" name="Bitmap Image" r:id="rId5" imgW="2295238" imgH="438095" progId="Paint.Picture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53000" y="2667000"/>
          <a:ext cx="2943225" cy="457200"/>
        </p:xfrm>
        <a:graphic>
          <a:graphicData uri="http://schemas.openxmlformats.org/presentationml/2006/ole">
            <p:oleObj spid="_x0000_s55301" name="Bitmap Image" r:id="rId6" imgW="2943636" imgH="457143" progId="Paint.Picture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953000" y="4648200"/>
          <a:ext cx="3124200" cy="1123950"/>
        </p:xfrm>
        <a:graphic>
          <a:graphicData uri="http://schemas.openxmlformats.org/presentationml/2006/ole">
            <p:oleObj spid="_x0000_s55302" name="Bitmap Image" r:id="rId7" imgW="3123810" imgH="1123810" progId="Paint.Picture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914900" y="5715000"/>
          <a:ext cx="4229100" cy="1104900"/>
        </p:xfrm>
        <a:graphic>
          <a:graphicData uri="http://schemas.openxmlformats.org/presentationml/2006/ole">
            <p:oleObj spid="_x0000_s55303" name="Bitmap Image" r:id="rId8" imgW="4229690" imgH="1104762" progId="Paint.Picture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29200" y="388620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Context vector c(t) </a:t>
            </a:r>
            <a:r>
              <a:rPr lang="en-US" sz="1400" dirty="0" smtClean="0"/>
              <a:t>is </a:t>
            </a:r>
            <a:r>
              <a:rPr lang="en-US" sz="1400" dirty="0" smtClean="0"/>
              <a:t>computed </a:t>
            </a:r>
            <a:r>
              <a:rPr lang="en-US" sz="1400" dirty="0" smtClean="0"/>
              <a:t>as the weighted </a:t>
            </a:r>
            <a:endParaRPr lang="en-US" sz="1400" dirty="0" smtClean="0"/>
          </a:p>
          <a:p>
            <a:r>
              <a:rPr lang="en-US" sz="1400" dirty="0" smtClean="0"/>
              <a:t>Average, according </a:t>
            </a:r>
            <a:r>
              <a:rPr lang="en-US" sz="1400" dirty="0" smtClean="0"/>
              <a:t>to </a:t>
            </a:r>
            <a:r>
              <a:rPr lang="en-US" sz="1400" dirty="0" smtClean="0"/>
              <a:t>a(t), </a:t>
            </a:r>
            <a:r>
              <a:rPr lang="en-US" sz="1400" dirty="0" smtClean="0"/>
              <a:t>over all the source states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14914</TotalTime>
  <Words>660</Words>
  <Application>Microsoft Office PowerPoint</Application>
  <PresentationFormat>On-screen Show (4:3)</PresentationFormat>
  <Paragraphs>133</Paragraphs>
  <Slides>14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Bitmap Image</vt:lpstr>
      <vt:lpstr>Paintbrush Picture</vt:lpstr>
      <vt:lpstr>Attention Mechanism in NMT models</vt:lpstr>
      <vt:lpstr>Introduction</vt:lpstr>
      <vt:lpstr>Sequence to Sequence model</vt:lpstr>
      <vt:lpstr>Neural Machine Translation</vt:lpstr>
      <vt:lpstr>Encoder/Decoder Architecture</vt:lpstr>
      <vt:lpstr>Encode/Decoder Limitations</vt:lpstr>
      <vt:lpstr>Attention</vt:lpstr>
      <vt:lpstr>Attention Mechanism</vt:lpstr>
      <vt:lpstr>Attention Mechanism</vt:lpstr>
      <vt:lpstr>Global Attention Limitations</vt:lpstr>
      <vt:lpstr>Local Attention</vt:lpstr>
      <vt:lpstr>Some interesting papers</vt:lpstr>
      <vt:lpstr>CVPR 2017 papers related to Attention Model</vt:lpstr>
      <vt:lpstr>References</vt:lpstr>
    </vt:vector>
  </TitlesOfParts>
  <Company>Windows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bipin.vijayasenan</dc:creator>
  <cp:lastModifiedBy>bipin.vijayasenan</cp:lastModifiedBy>
  <cp:revision>1203</cp:revision>
  <dcterms:created xsi:type="dcterms:W3CDTF">2018-05-08T02:54:29Z</dcterms:created>
  <dcterms:modified xsi:type="dcterms:W3CDTF">2018-05-22T06:01:18Z</dcterms:modified>
</cp:coreProperties>
</file>