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57" r:id="rId4"/>
    <p:sldId id="261" r:id="rId5"/>
    <p:sldId id="262" r:id="rId6"/>
    <p:sldId id="263" r:id="rId7"/>
    <p:sldId id="265" r:id="rId8"/>
    <p:sldId id="264"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BADAB-4DAB-4ACA-B36F-31D5FB68D380}" type="datetimeFigureOut">
              <a:rPr lang="en-US" smtClean="0"/>
              <a:t>6/9/2020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9F272B-CDDF-4A87-A36E-3B1B9A7692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csdn.net/andylau00j/article/details/5442739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log.csdn.net/SkyChaserYu/article/details/104039272"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csdn.net/andylau00j/article/details/5442739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log.csdn.net/SkyChaserYu/article/details/10403927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elivesecurity.com/2016/02/17/how-is-cryptography-incorporated-into-pos-termina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Outline_of_cryptograph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https://blog.csdn.net/andylau00j/article/details/54427395</a:t>
            </a:r>
            <a:endParaRPr lang="en-US" dirty="0" smtClean="0"/>
          </a:p>
          <a:p>
            <a:r>
              <a:rPr lang="en-US" dirty="0" smtClean="0">
                <a:hlinkClick r:id="rId4"/>
              </a:rPr>
              <a:t>https://blog.csdn.net/SkyChaserYu/article/details/104039272</a:t>
            </a:r>
            <a:endParaRPr lang="en-US" dirty="0"/>
          </a:p>
        </p:txBody>
      </p:sp>
      <p:sp>
        <p:nvSpPr>
          <p:cNvPr id="4" name="Slide Number Placeholder 3"/>
          <p:cNvSpPr>
            <a:spLocks noGrp="1"/>
          </p:cNvSpPr>
          <p:nvPr>
            <p:ph type="sldNum" sz="quarter" idx="10"/>
          </p:nvPr>
        </p:nvSpPr>
        <p:spPr/>
        <p:txBody>
          <a:bodyPr/>
          <a:lstStyle/>
          <a:p>
            <a:fld id="{539F272B-CDDF-4A87-A36E-3B1B9A7692F9}"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https://blog.csdn.net/andylau00j/article/details/54427395</a:t>
            </a:r>
            <a:endParaRPr lang="en-US" dirty="0" smtClean="0"/>
          </a:p>
          <a:p>
            <a:r>
              <a:rPr lang="en-US" dirty="0" smtClean="0">
                <a:hlinkClick r:id="rId4"/>
              </a:rPr>
              <a:t>https://blog.csdn.net/SkyChaserYu/article/details/104039272</a:t>
            </a:r>
            <a:endParaRPr lang="en-US" dirty="0"/>
          </a:p>
        </p:txBody>
      </p:sp>
      <p:sp>
        <p:nvSpPr>
          <p:cNvPr id="4" name="Slide Number Placeholder 3"/>
          <p:cNvSpPr>
            <a:spLocks noGrp="1"/>
          </p:cNvSpPr>
          <p:nvPr>
            <p:ph type="sldNum" sz="quarter" idx="10"/>
          </p:nvPr>
        </p:nvSpPr>
        <p:spPr/>
        <p:txBody>
          <a:bodyPr/>
          <a:lstStyle/>
          <a:p>
            <a:fld id="{539F272B-CDDF-4A87-A36E-3B1B9A7692F9}"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https://www.cryptomathic.com/news-events/blog/symmetric-key-encryption-why-where-and-how-its-used-in-banking</a:t>
            </a:r>
            <a:endParaRPr lang="en-US" dirty="0"/>
          </a:p>
        </p:txBody>
      </p:sp>
      <p:sp>
        <p:nvSpPr>
          <p:cNvPr id="4" name="Slide Number Placeholder 3"/>
          <p:cNvSpPr>
            <a:spLocks noGrp="1"/>
          </p:cNvSpPr>
          <p:nvPr>
            <p:ph type="sldNum" sz="quarter" idx="10"/>
          </p:nvPr>
        </p:nvSpPr>
        <p:spPr/>
        <p:txBody>
          <a:bodyPr/>
          <a:lstStyle/>
          <a:p>
            <a:fld id="{539F272B-CDDF-4A87-A36E-3B1B9A7692F9}"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https://www.welivesecurity.com/2016/02/17/how-is-cryptography-incorporated-into-pos-terminals/</a:t>
            </a:r>
            <a:endParaRPr lang="en-US" dirty="0"/>
          </a:p>
        </p:txBody>
      </p:sp>
      <p:sp>
        <p:nvSpPr>
          <p:cNvPr id="4" name="Slide Number Placeholder 3"/>
          <p:cNvSpPr>
            <a:spLocks noGrp="1"/>
          </p:cNvSpPr>
          <p:nvPr>
            <p:ph type="sldNum" sz="quarter" idx="10"/>
          </p:nvPr>
        </p:nvSpPr>
        <p:spPr/>
        <p:txBody>
          <a:bodyPr/>
          <a:lstStyle/>
          <a:p>
            <a:fld id="{539F272B-CDDF-4A87-A36E-3B1B9A7692F9}"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https://www.cryptomathic.com/news-events/blog/differences-between-hash-functions-symmetric-asymmetric-algorithms</a:t>
            </a:r>
            <a:endParaRPr lang="en-US" dirty="0"/>
          </a:p>
        </p:txBody>
      </p:sp>
      <p:sp>
        <p:nvSpPr>
          <p:cNvPr id="4" name="Slide Number Placeholder 3"/>
          <p:cNvSpPr>
            <a:spLocks noGrp="1"/>
          </p:cNvSpPr>
          <p:nvPr>
            <p:ph type="sldNum" sz="quarter" idx="10"/>
          </p:nvPr>
        </p:nvSpPr>
        <p:spPr/>
        <p:txBody>
          <a:bodyPr/>
          <a:lstStyle/>
          <a:p>
            <a:fld id="{539F272B-CDDF-4A87-A36E-3B1B9A7692F9}"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https://en.wikipedia.org/wiki/Outline_of_cryptography</a:t>
            </a:r>
            <a:endParaRPr lang="en-US" dirty="0"/>
          </a:p>
        </p:txBody>
      </p:sp>
      <p:sp>
        <p:nvSpPr>
          <p:cNvPr id="4" name="Slide Number Placeholder 3"/>
          <p:cNvSpPr>
            <a:spLocks noGrp="1"/>
          </p:cNvSpPr>
          <p:nvPr>
            <p:ph type="sldNum" sz="quarter" idx="10"/>
          </p:nvPr>
        </p:nvSpPr>
        <p:spPr/>
        <p:txBody>
          <a:bodyPr/>
          <a:lstStyle/>
          <a:p>
            <a:fld id="{539F272B-CDDF-4A87-A36E-3B1B9A7692F9}"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5258FF-C4FE-484C-BD2A-52373DD2B8C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258FF-C4FE-484C-BD2A-52373DD2B8C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258FF-C4FE-484C-BD2A-52373DD2B8C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258FF-C4FE-484C-BD2A-52373DD2B8C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258FF-C4FE-484C-BD2A-52373DD2B8C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258FF-C4FE-484C-BD2A-52373DD2B8C7}"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258FF-C4FE-484C-BD2A-52373DD2B8C7}"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258FF-C4FE-484C-BD2A-52373DD2B8C7}"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258FF-C4FE-484C-BD2A-52373DD2B8C7}"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258FF-C4FE-484C-BD2A-52373DD2B8C7}"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258FF-C4FE-484C-BD2A-52373DD2B8C7}"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CC8F1-52C7-490F-AE91-451772BFAB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258FF-C4FE-484C-BD2A-52373DD2B8C7}" type="datetimeFigureOut">
              <a:rPr lang="en-US" smtClean="0"/>
              <a:t>6/9/2020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CC8F1-52C7-490F-AE91-451772BFAB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rypto_system" TargetMode="External"/><Relationship Id="rId13" Type="http://schemas.openxmlformats.org/officeDocument/2006/relationships/hyperlink" Target="https://en.wikipedia.org/wiki/Digital_currency" TargetMode="External"/><Relationship Id="rId3" Type="http://schemas.openxmlformats.org/officeDocument/2006/relationships/hyperlink" Target="https://en.wikipedia.org/wiki/Commitment_scheme" TargetMode="External"/><Relationship Id="rId7" Type="http://schemas.openxmlformats.org/officeDocument/2006/relationships/hyperlink" Target="https://en.wikipedia.org/wiki/Digital_signature" TargetMode="External"/><Relationship Id="rId12" Type="http://schemas.openxmlformats.org/officeDocument/2006/relationships/hyperlink" Target="https://en.wikipedia.org/wiki/Onion_rou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Authentication" TargetMode="External"/><Relationship Id="rId11" Type="http://schemas.openxmlformats.org/officeDocument/2006/relationships/hyperlink" Target="https://en.wikipedia.org/wiki/Pseudonymity" TargetMode="External"/><Relationship Id="rId5" Type="http://schemas.openxmlformats.org/officeDocument/2006/relationships/hyperlink" Target="https://en.wikipedia.org/wiki/Electronic_voting" TargetMode="External"/><Relationship Id="rId15" Type="http://schemas.openxmlformats.org/officeDocument/2006/relationships/hyperlink" Target="https://en.wikipedia.org/wiki/Indistinguishability_obfuscation" TargetMode="External"/><Relationship Id="rId10" Type="http://schemas.openxmlformats.org/officeDocument/2006/relationships/hyperlink" Target="https://en.wikipedia.org/wiki/Anonymous_remailer" TargetMode="External"/><Relationship Id="rId4" Type="http://schemas.openxmlformats.org/officeDocument/2006/relationships/hyperlink" Target="https://en.wikipedia.org/wiki/Secure_multiparty_computation" TargetMode="External"/><Relationship Id="rId9" Type="http://schemas.openxmlformats.org/officeDocument/2006/relationships/hyperlink" Target="https://en.wikipedia.org/wiki/Dining_cryptographers_problem" TargetMode="External"/><Relationship Id="rId14" Type="http://schemas.openxmlformats.org/officeDocument/2006/relationships/hyperlink" Target="https://en.wikipedia.org/wiki/Secret_sha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log.csdn.net/SkyChaserYu/article/details/104039272" TargetMode="External"/><Relationship Id="rId7" Type="http://schemas.openxmlformats.org/officeDocument/2006/relationships/hyperlink" Target="https://en.wikipedia.org/wiki/Outline_of_cryptography" TargetMode="External"/><Relationship Id="rId2" Type="http://schemas.openxmlformats.org/officeDocument/2006/relationships/hyperlink" Target="https://blog.csdn.net/andylau00j/article/details/54427395" TargetMode="External"/><Relationship Id="rId1" Type="http://schemas.openxmlformats.org/officeDocument/2006/relationships/slideLayout" Target="../slideLayouts/slideLayout2.xml"/><Relationship Id="rId6" Type="http://schemas.openxmlformats.org/officeDocument/2006/relationships/hyperlink" Target="https://www.cryptomathic.com/news-events/blog/differences-between-hash-functions-symmetric-asymmetric-algorithms" TargetMode="External"/><Relationship Id="rId5" Type="http://schemas.openxmlformats.org/officeDocument/2006/relationships/hyperlink" Target="https://www.cryptomathic.com/news-events/blog/symmetric-key-encryption-why-where-and-how-its-used-in-banking" TargetMode="External"/><Relationship Id="rId4" Type="http://schemas.openxmlformats.org/officeDocument/2006/relationships/hyperlink" Target="https://www.welivesecurity.com/2016/02/17/how-is-cryptography-incorporated-into-pos-termin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r>
              <a:rPr lang="en-US" dirty="0" smtClean="0"/>
              <a:t>Chinese standards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document maps the </a:t>
            </a:r>
            <a:r>
              <a:rPr lang="en-US" dirty="0"/>
              <a:t>C</a:t>
            </a:r>
            <a:r>
              <a:rPr lang="en-US" dirty="0" smtClean="0"/>
              <a:t>hinese cryptography standards to international ones</a:t>
            </a:r>
          </a:p>
          <a:p>
            <a:r>
              <a:rPr lang="en-US" dirty="0" smtClean="0"/>
              <a:t>The document can be used to find use cases for each type of algorithm</a:t>
            </a:r>
          </a:p>
          <a:p>
            <a:r>
              <a:rPr lang="en-US" dirty="0" smtClean="0"/>
              <a:t> Gives a short introduction about different types of cryptography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8600"/>
          <a:ext cx="8305800" cy="6497320"/>
        </p:xfrm>
        <a:graphic>
          <a:graphicData uri="http://schemas.openxmlformats.org/drawingml/2006/table">
            <a:tbl>
              <a:tblPr firstRow="1" bandRow="1">
                <a:tableStyleId>{5C22544A-7EE6-4342-B048-85BDC9FD1C3A}</a:tableStyleId>
              </a:tblPr>
              <a:tblGrid>
                <a:gridCol w="1894306"/>
                <a:gridCol w="3335272"/>
                <a:gridCol w="3076222"/>
              </a:tblGrid>
              <a:tr h="370840">
                <a:tc>
                  <a:txBody>
                    <a:bodyPr/>
                    <a:lstStyle/>
                    <a:p>
                      <a:r>
                        <a:rPr lang="en-US" dirty="0" smtClean="0"/>
                        <a:t>Chinese Algorithm</a:t>
                      </a:r>
                      <a:endParaRPr lang="en-US" dirty="0"/>
                    </a:p>
                  </a:txBody>
                  <a:tcPr/>
                </a:tc>
                <a:tc>
                  <a:txBody>
                    <a:bodyPr/>
                    <a:lstStyle/>
                    <a:p>
                      <a:r>
                        <a:rPr lang="en-US" dirty="0" smtClean="0"/>
                        <a:t>Type</a:t>
                      </a:r>
                      <a:endParaRPr lang="en-US" dirty="0"/>
                    </a:p>
                  </a:txBody>
                  <a:tcPr/>
                </a:tc>
                <a:tc>
                  <a:txBody>
                    <a:bodyPr/>
                    <a:lstStyle/>
                    <a:p>
                      <a:r>
                        <a:rPr lang="en-US" dirty="0" smtClean="0"/>
                        <a:t>Similar</a:t>
                      </a:r>
                      <a:r>
                        <a:rPr lang="en-US" baseline="0" dirty="0" smtClean="0"/>
                        <a:t> </a:t>
                      </a:r>
                      <a:r>
                        <a:rPr lang="en-US" dirty="0" smtClean="0"/>
                        <a:t>International Algorithm</a:t>
                      </a:r>
                      <a:endParaRPr lang="en-US" dirty="0"/>
                    </a:p>
                  </a:txBody>
                  <a:tcPr/>
                </a:tc>
              </a:tr>
              <a:tr h="370840">
                <a:tc>
                  <a:txBody>
                    <a:bodyPr/>
                    <a:lstStyle/>
                    <a:p>
                      <a:r>
                        <a:rPr lang="en-US" dirty="0" smtClean="0"/>
                        <a:t>SM1</a:t>
                      </a:r>
                      <a:endParaRPr lang="en-US" dirty="0"/>
                    </a:p>
                  </a:txBody>
                  <a:tcPr/>
                </a:tc>
                <a:tc>
                  <a:txBody>
                    <a:bodyPr/>
                    <a:lstStyle/>
                    <a:p>
                      <a:r>
                        <a:rPr lang="en-US" dirty="0" smtClean="0"/>
                        <a:t>Symmetric Encryption</a:t>
                      </a:r>
                    </a:p>
                    <a:p>
                      <a:r>
                        <a:rPr lang="en-US" dirty="0" smtClean="0"/>
                        <a:t>Block Cipher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 not disclosed by China)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AES</a:t>
                      </a:r>
                    </a:p>
                  </a:txBody>
                  <a:tcPr/>
                </a:tc>
              </a:tr>
              <a:tr h="370840">
                <a:tc>
                  <a:txBody>
                    <a:bodyPr/>
                    <a:lstStyle/>
                    <a:p>
                      <a:r>
                        <a:rPr lang="en-US" dirty="0" smtClean="0"/>
                        <a:t>SM2</a:t>
                      </a:r>
                      <a:endParaRPr lang="en-US" dirty="0"/>
                    </a:p>
                  </a:txBody>
                  <a:tcPr/>
                </a:tc>
                <a:tc>
                  <a:txBody>
                    <a:bodyPr/>
                    <a:lstStyle/>
                    <a:p>
                      <a:r>
                        <a:rPr lang="en-US" dirty="0" smtClean="0"/>
                        <a:t>Asymmetric</a:t>
                      </a:r>
                    </a:p>
                    <a:p>
                      <a:r>
                        <a:rPr lang="en-US" sz="1800" b="0" i="0" kern="1200" dirty="0" smtClean="0">
                          <a:solidFill>
                            <a:schemeClr val="dk1"/>
                          </a:solidFill>
                          <a:latin typeface="+mn-lt"/>
                          <a:ea typeface="+mn-ea"/>
                          <a:cs typeface="+mn-cs"/>
                        </a:rPr>
                        <a:t>Elliptic Curve public key</a:t>
                      </a:r>
                      <a:endParaRPr lang="en-US" dirty="0"/>
                    </a:p>
                  </a:txBody>
                  <a:tcPr/>
                </a:tc>
                <a:tc>
                  <a:txBody>
                    <a:bodyPr/>
                    <a:lstStyle/>
                    <a:p>
                      <a:r>
                        <a:rPr lang="en-US" dirty="0" smtClean="0"/>
                        <a:t>RSA</a:t>
                      </a:r>
                    </a:p>
                    <a:p>
                      <a:r>
                        <a:rPr lang="en-US" dirty="0" smtClean="0"/>
                        <a:t>ECDSA</a:t>
                      </a:r>
                    </a:p>
                    <a:p>
                      <a:r>
                        <a:rPr lang="en-US" dirty="0" smtClean="0"/>
                        <a:t>ECDH</a:t>
                      </a:r>
                      <a:endParaRPr lang="en-US" dirty="0"/>
                    </a:p>
                  </a:txBody>
                  <a:tcPr/>
                </a:tc>
              </a:tr>
              <a:tr h="370840">
                <a:tc>
                  <a:txBody>
                    <a:bodyPr/>
                    <a:lstStyle/>
                    <a:p>
                      <a:r>
                        <a:rPr lang="en-US" dirty="0" smtClean="0"/>
                        <a:t>SM3</a:t>
                      </a:r>
                      <a:endParaRPr lang="en-US" dirty="0"/>
                    </a:p>
                  </a:txBody>
                  <a:tcPr/>
                </a:tc>
                <a:tc>
                  <a:txBody>
                    <a:bodyPr/>
                    <a:lstStyle/>
                    <a:p>
                      <a:r>
                        <a:rPr lang="en-US" dirty="0" smtClean="0"/>
                        <a:t>Message Digest</a:t>
                      </a:r>
                    </a:p>
                    <a:p>
                      <a:r>
                        <a:rPr lang="en-US" dirty="0" smtClean="0"/>
                        <a:t>Hash</a:t>
                      </a:r>
                      <a:endParaRPr lang="en-US" dirty="0"/>
                    </a:p>
                  </a:txBody>
                  <a:tcPr/>
                </a:tc>
                <a:tc>
                  <a:txBody>
                    <a:bodyPr/>
                    <a:lstStyle/>
                    <a:p>
                      <a:r>
                        <a:rPr lang="en-US" dirty="0" smtClean="0"/>
                        <a:t>MD5, SHA-256</a:t>
                      </a:r>
                      <a:endParaRPr lang="en-US" dirty="0"/>
                    </a:p>
                  </a:txBody>
                  <a:tcPr/>
                </a:tc>
              </a:tr>
              <a:tr h="370840">
                <a:tc>
                  <a:txBody>
                    <a:bodyPr/>
                    <a:lstStyle/>
                    <a:p>
                      <a:r>
                        <a:rPr lang="en-US" dirty="0" smtClean="0"/>
                        <a:t>SM4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Symmetric Encryption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Block Cipher</a:t>
                      </a:r>
                    </a:p>
                    <a:p>
                      <a:r>
                        <a:rPr lang="en-US" dirty="0" smtClean="0"/>
                        <a:t>Wireless LAN packet data algorithm</a:t>
                      </a:r>
                      <a:endParaRPr lang="en-US" dirty="0"/>
                    </a:p>
                  </a:txBody>
                  <a:tcPr/>
                </a:tc>
                <a:tc>
                  <a:txBody>
                    <a:bodyPr/>
                    <a:lstStyle/>
                    <a:p>
                      <a:r>
                        <a:rPr lang="en-US" dirty="0" smtClean="0"/>
                        <a:t>AES, DES</a:t>
                      </a:r>
                      <a:endParaRPr lang="en-US" dirty="0"/>
                    </a:p>
                  </a:txBody>
                  <a:tcPr/>
                </a:tc>
              </a:tr>
              <a:tr h="370840">
                <a:tc>
                  <a:txBody>
                    <a:bodyPr/>
                    <a:lstStyle/>
                    <a:p>
                      <a:r>
                        <a:rPr lang="en-US" dirty="0" smtClean="0"/>
                        <a:t>SM7</a:t>
                      </a:r>
                      <a:endParaRPr lang="en-US" dirty="0"/>
                    </a:p>
                  </a:txBody>
                  <a:tcPr/>
                </a:tc>
                <a:tc>
                  <a:txBody>
                    <a:bodyPr/>
                    <a:lstStyle/>
                    <a:p>
                      <a:r>
                        <a:rPr lang="en-US" dirty="0" smtClean="0"/>
                        <a:t>Symmetric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 not disclosed by China)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ZUC</a:t>
                      </a:r>
                      <a:endParaRPr lang="en-US" dirty="0"/>
                    </a:p>
                  </a:txBody>
                  <a:tcPr/>
                </a:tc>
                <a:tc>
                  <a:txBody>
                    <a:bodyPr/>
                    <a:lstStyle/>
                    <a:p>
                      <a:r>
                        <a:rPr lang="en-US" dirty="0" smtClean="0"/>
                        <a:t>Symmetric</a:t>
                      </a:r>
                    </a:p>
                    <a:p>
                      <a:r>
                        <a:rPr lang="en-US" dirty="0" smtClean="0"/>
                        <a:t>Used by 3GPP in 3G/LTE</a:t>
                      </a:r>
                      <a:endParaRPr lang="en-US" dirty="0"/>
                    </a:p>
                  </a:txBody>
                  <a:tcPr/>
                </a:tc>
                <a:tc>
                  <a:txBody>
                    <a:bodyPr/>
                    <a:lstStyle/>
                    <a:p>
                      <a:r>
                        <a:rPr lang="en-US" dirty="0" smtClean="0"/>
                        <a:t>3GPP Algorithms</a:t>
                      </a:r>
                      <a:endParaRPr lang="en-US" dirty="0"/>
                    </a:p>
                  </a:txBody>
                  <a:tcPr/>
                </a:tc>
              </a:tr>
              <a:tr h="370840">
                <a:tc>
                  <a:txBody>
                    <a:bodyPr/>
                    <a:lstStyle/>
                    <a:p>
                      <a:r>
                        <a:rPr lang="en-US" dirty="0" smtClean="0"/>
                        <a:t>SM9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Asymmetric</a:t>
                      </a:r>
                    </a:p>
                  </a:txBody>
                  <a:tcPr/>
                </a:tc>
                <a:tc>
                  <a:txBody>
                    <a:bodyPr/>
                    <a:lstStyle/>
                    <a:p>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76201"/>
          <a:ext cx="8534400" cy="6637405"/>
        </p:xfrm>
        <a:graphic>
          <a:graphicData uri="http://schemas.openxmlformats.org/drawingml/2006/table">
            <a:tbl>
              <a:tblPr firstRow="1" bandRow="1">
                <a:tableStyleId>{5C22544A-7EE6-4342-B048-85BDC9FD1C3A}</a:tableStyleId>
              </a:tblPr>
              <a:tblGrid>
                <a:gridCol w="1143000"/>
                <a:gridCol w="7391400"/>
              </a:tblGrid>
              <a:tr h="618487">
                <a:tc>
                  <a:txBody>
                    <a:bodyPr/>
                    <a:lstStyle/>
                    <a:p>
                      <a:r>
                        <a:rPr lang="en-US" dirty="0" smtClean="0"/>
                        <a:t>Chinese Algorithm</a:t>
                      </a:r>
                      <a:endParaRPr lang="en-US" dirty="0"/>
                    </a:p>
                  </a:txBody>
                  <a:tcPr/>
                </a:tc>
                <a:tc>
                  <a:txBody>
                    <a:bodyPr/>
                    <a:lstStyle/>
                    <a:p>
                      <a:r>
                        <a:rPr lang="en-US" dirty="0" smtClean="0"/>
                        <a:t>Applications</a:t>
                      </a:r>
                      <a:endParaRPr lang="en-US" dirty="0"/>
                    </a:p>
                  </a:txBody>
                  <a:tcPr/>
                </a:tc>
              </a:tr>
              <a:tr h="883553">
                <a:tc>
                  <a:txBody>
                    <a:bodyPr/>
                    <a:lstStyle/>
                    <a:p>
                      <a:r>
                        <a:rPr lang="en-US" dirty="0" smtClean="0"/>
                        <a:t>SM1</a:t>
                      </a:r>
                      <a:endParaRPr lang="en-US" dirty="0"/>
                    </a:p>
                  </a:txBody>
                  <a:tcPr/>
                </a:tc>
                <a:tc>
                  <a:txBody>
                    <a:bodyPr/>
                    <a:lstStyle/>
                    <a:p>
                      <a:r>
                        <a:rPr lang="en-US" sz="1800" b="0" i="0" kern="1200" dirty="0" smtClean="0">
                          <a:solidFill>
                            <a:schemeClr val="dk1"/>
                          </a:solidFill>
                          <a:latin typeface="+mn-lt"/>
                          <a:ea typeface="+mn-ea"/>
                          <a:cs typeface="+mn-cs"/>
                        </a:rPr>
                        <a:t>Smart IC cards, smart password keys, encryption cards, encryption machines, fields of e-government, e-commerce and national economy (including national government affairs, police affairs)</a:t>
                      </a:r>
                      <a:endParaRPr lang="en-US" dirty="0" smtClean="0"/>
                    </a:p>
                  </a:txBody>
                  <a:tcPr/>
                </a:tc>
              </a:tr>
              <a:tr h="883553">
                <a:tc>
                  <a:txBody>
                    <a:bodyPr/>
                    <a:lstStyle/>
                    <a:p>
                      <a:r>
                        <a:rPr lang="en-US" dirty="0" smtClean="0"/>
                        <a:t>SM2</a:t>
                      </a:r>
                      <a:endParaRPr lang="en-US" dirty="0"/>
                    </a:p>
                  </a:txBody>
                  <a:tcPr/>
                </a:tc>
                <a:tc>
                  <a:txBody>
                    <a:bodyPr/>
                    <a:lstStyle/>
                    <a:p>
                      <a:r>
                        <a:rPr lang="en-US" sz="1800" b="0" i="0" kern="1200" dirty="0" smtClean="0">
                          <a:solidFill>
                            <a:schemeClr val="dk1"/>
                          </a:solidFill>
                          <a:latin typeface="+mn-lt"/>
                          <a:ea typeface="+mn-ea"/>
                          <a:cs typeface="+mn-cs"/>
                        </a:rPr>
                        <a:t>Digital signature algorithm (including digital signature generation algorithm and verification algorithm), key exchange protocol and public key encryption algorithm</a:t>
                      </a:r>
                      <a:endParaRPr lang="en-US" dirty="0"/>
                    </a:p>
                  </a:txBody>
                  <a:tcPr/>
                </a:tc>
              </a:tr>
              <a:tr h="353421">
                <a:tc>
                  <a:txBody>
                    <a:bodyPr/>
                    <a:lstStyle/>
                    <a:p>
                      <a:r>
                        <a:rPr lang="en-US" dirty="0" smtClean="0"/>
                        <a:t>SM3</a:t>
                      </a:r>
                      <a:endParaRPr lang="en-US" dirty="0"/>
                    </a:p>
                  </a:txBody>
                  <a:tcPr/>
                </a:tc>
                <a:tc>
                  <a:txBody>
                    <a:bodyPr/>
                    <a:lstStyle/>
                    <a:p>
                      <a:r>
                        <a:rPr lang="en-US" sz="1800" b="0" i="0" kern="1200" dirty="0" smtClean="0">
                          <a:solidFill>
                            <a:schemeClr val="dk1"/>
                          </a:solidFill>
                          <a:latin typeface="+mn-lt"/>
                          <a:ea typeface="+mn-ea"/>
                          <a:cs typeface="+mn-cs"/>
                        </a:rPr>
                        <a:t>Used in SM2 and SM9 standards</a:t>
                      </a:r>
                    </a:p>
                  </a:txBody>
                  <a:tcPr/>
                </a:tc>
              </a:tr>
              <a:tr h="353421">
                <a:tc>
                  <a:txBody>
                    <a:bodyPr/>
                    <a:lstStyle/>
                    <a:p>
                      <a:r>
                        <a:rPr lang="en-US" dirty="0" smtClean="0"/>
                        <a:t>SM4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Wireless LAN products</a:t>
                      </a:r>
                      <a:endParaRPr lang="en-US" dirty="0"/>
                    </a:p>
                  </a:txBody>
                  <a:tcPr/>
                </a:tc>
              </a:tr>
              <a:tr h="1148619">
                <a:tc>
                  <a:txBody>
                    <a:bodyPr/>
                    <a:lstStyle/>
                    <a:p>
                      <a:r>
                        <a:rPr lang="en-US" dirty="0" smtClean="0"/>
                        <a:t>SM7</a:t>
                      </a:r>
                      <a:endParaRPr lang="en-US" dirty="0"/>
                    </a:p>
                  </a:txBody>
                  <a:tcPr/>
                </a:tc>
                <a:tc>
                  <a:txBody>
                    <a:bodyPr/>
                    <a:lstStyle/>
                    <a:p>
                      <a:r>
                        <a:rPr lang="en-US" sz="1800" b="0" i="0" kern="1200" dirty="0" smtClean="0">
                          <a:solidFill>
                            <a:schemeClr val="dk1"/>
                          </a:solidFill>
                          <a:latin typeface="+mn-lt"/>
                          <a:ea typeface="+mn-ea"/>
                          <a:cs typeface="+mn-cs"/>
                        </a:rPr>
                        <a:t>Suitable for contactless IC cards,</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identification applications (access cards, work permits, entry permits), ticketing applications (large-scale event tickets, exhibition tickets), payment and pass card applications (point consumption cards, campus cards , corporate card, etc.).</a:t>
                      </a:r>
                      <a:endParaRPr lang="en-US" dirty="0" smtClean="0"/>
                    </a:p>
                  </a:txBody>
                  <a:tcPr/>
                </a:tc>
              </a:tr>
              <a:tr h="353421">
                <a:tc>
                  <a:txBody>
                    <a:bodyPr/>
                    <a:lstStyle/>
                    <a:p>
                      <a:r>
                        <a:rPr lang="en-US" dirty="0" smtClean="0"/>
                        <a:t>ZUC</a:t>
                      </a:r>
                      <a:endParaRPr lang="en-US" dirty="0"/>
                    </a:p>
                  </a:txBody>
                  <a:tcPr/>
                </a:tc>
                <a:tc>
                  <a:txBody>
                    <a:bodyPr/>
                    <a:lstStyle/>
                    <a:p>
                      <a:r>
                        <a:rPr lang="en-US" dirty="0" smtClean="0"/>
                        <a:t>Used by 3GPP in 3G/LTE</a:t>
                      </a:r>
                      <a:endParaRPr lang="en-US" dirty="0"/>
                    </a:p>
                  </a:txBody>
                  <a:tcPr/>
                </a:tc>
              </a:tr>
              <a:tr h="1882525">
                <a:tc>
                  <a:txBody>
                    <a:bodyPr/>
                    <a:lstStyle/>
                    <a:p>
                      <a:r>
                        <a:rPr lang="en-US" dirty="0" smtClean="0"/>
                        <a:t>SM9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Emerging Internet applications,</a:t>
                      </a:r>
                      <a:r>
                        <a:rPr lang="en-US" sz="1800" b="0" i="0" kern="1200" baseline="0" dirty="0" smtClean="0">
                          <a:solidFill>
                            <a:schemeClr val="dk1"/>
                          </a:solidFill>
                          <a:latin typeface="+mn-lt"/>
                          <a:ea typeface="+mn-ea"/>
                          <a:cs typeface="+mn-cs"/>
                        </a:rPr>
                        <a:t> s</a:t>
                      </a:r>
                      <a:r>
                        <a:rPr lang="en-US" sz="1800" b="0" i="0" kern="1200" dirty="0" smtClean="0">
                          <a:solidFill>
                            <a:schemeClr val="dk1"/>
                          </a:solidFill>
                          <a:latin typeface="+mn-lt"/>
                          <a:ea typeface="+mn-ea"/>
                          <a:cs typeface="+mn-cs"/>
                        </a:rPr>
                        <a:t>uch as password services based on cloud technology, e-mail security, intelligent terminal protection, Internet of Things security, cloud storage security. Can use mobile phone numbers or email addresses as the public key to implement data encryption, identity authentication, call encryption, channel encryption and other security applications</a:t>
                      </a:r>
                      <a:endParaRPr lang="en-US" dirty="0" smtClean="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Symmetric Key cryptography</a:t>
            </a:r>
            <a:endParaRPr lang="en-US" dirty="0"/>
          </a:p>
        </p:txBody>
      </p:sp>
      <p:sp>
        <p:nvSpPr>
          <p:cNvPr id="3" name="Content Placeholder 2"/>
          <p:cNvSpPr>
            <a:spLocks noGrp="1"/>
          </p:cNvSpPr>
          <p:nvPr>
            <p:ph idx="1"/>
          </p:nvPr>
        </p:nvSpPr>
        <p:spPr/>
        <p:txBody>
          <a:bodyPr>
            <a:normAutofit fontScale="55000" lnSpcReduction="20000"/>
          </a:bodyPr>
          <a:lstStyle/>
          <a:p>
            <a:r>
              <a:rPr lang="en-US" dirty="0"/>
              <a:t>I</a:t>
            </a:r>
            <a:r>
              <a:rPr lang="en-US" dirty="0" smtClean="0"/>
              <a:t>s a type of encryption where only one key (a secret key) is used to both encrypt and decrypt electronic information</a:t>
            </a:r>
          </a:p>
          <a:p>
            <a:r>
              <a:rPr lang="en-US" dirty="0"/>
              <a:t>I</a:t>
            </a:r>
            <a:r>
              <a:rPr lang="en-US" dirty="0" smtClean="0"/>
              <a:t>t is faster and more efficient than asymmetric encryption</a:t>
            </a:r>
          </a:p>
          <a:p>
            <a:r>
              <a:rPr lang="en-US" dirty="0" smtClean="0"/>
              <a:t>Typically used for bulk encryption / encrypting large amounts of data</a:t>
            </a:r>
          </a:p>
          <a:p>
            <a:r>
              <a:rPr lang="en-US" dirty="0" smtClean="0"/>
              <a:t>Require </a:t>
            </a:r>
            <a:r>
              <a:rPr lang="en-US" dirty="0"/>
              <a:t>both sides to have already exchanged their key or password for communication to begin</a:t>
            </a:r>
            <a:endParaRPr lang="en-US" dirty="0" smtClean="0"/>
          </a:p>
          <a:p>
            <a:r>
              <a:rPr lang="en-US" dirty="0" smtClean="0"/>
              <a:t>Some examples of where symmetric cryptography is used are:</a:t>
            </a:r>
          </a:p>
          <a:p>
            <a:pPr lvl="1"/>
            <a:r>
              <a:rPr lang="en-US" dirty="0" smtClean="0"/>
              <a:t>Payment applications, such as card transactions, to prevent identity theft or fraudulent charges</a:t>
            </a:r>
          </a:p>
          <a:p>
            <a:pPr lvl="1"/>
            <a:r>
              <a:rPr lang="en-US" dirty="0" smtClean="0"/>
              <a:t>Validations to confirm that the sender of a message is who he claims to be</a:t>
            </a:r>
          </a:p>
          <a:p>
            <a:pPr lvl="1"/>
            <a:r>
              <a:rPr lang="en-US" dirty="0" smtClean="0"/>
              <a:t>Random number generation or hashing</a:t>
            </a:r>
          </a:p>
          <a:p>
            <a:r>
              <a:rPr lang="en-US" dirty="0" smtClean="0"/>
              <a:t>Drawbacks</a:t>
            </a:r>
          </a:p>
          <a:p>
            <a:pPr lvl="1"/>
            <a:r>
              <a:rPr lang="en-US" dirty="0" smtClean="0"/>
              <a:t>Less Secure</a:t>
            </a:r>
          </a:p>
          <a:p>
            <a:pPr lvl="1"/>
            <a:r>
              <a:rPr lang="en-US" dirty="0"/>
              <a:t>Key </a:t>
            </a:r>
            <a:r>
              <a:rPr lang="en-US" dirty="0" smtClean="0"/>
              <a:t>Exhaustion</a:t>
            </a:r>
          </a:p>
          <a:p>
            <a:pPr lvl="2"/>
            <a:r>
              <a:rPr lang="en-US" dirty="0" smtClean="0"/>
              <a:t>Need appropriate rotation of keys that do encrypt volumes of data</a:t>
            </a:r>
            <a:endParaRPr lang="en-US" dirty="0"/>
          </a:p>
          <a:p>
            <a:pPr lvl="1"/>
            <a:r>
              <a:rPr lang="en-US" dirty="0"/>
              <a:t>Attribution </a:t>
            </a:r>
            <a:r>
              <a:rPr lang="en-US" dirty="0" smtClean="0"/>
              <a:t>data</a:t>
            </a:r>
          </a:p>
          <a:p>
            <a:pPr lvl="2"/>
            <a:r>
              <a:rPr lang="en-US" dirty="0"/>
              <a:t>D</a:t>
            </a:r>
            <a:r>
              <a:rPr lang="en-US" dirty="0" smtClean="0"/>
              <a:t>o not have embedded metadata to record information such as expiry date</a:t>
            </a:r>
            <a:endParaRPr lang="en-US" dirty="0"/>
          </a:p>
          <a:p>
            <a:pPr lvl="1"/>
            <a:r>
              <a:rPr lang="en-US" dirty="0"/>
              <a:t>Key Management at large </a:t>
            </a:r>
            <a:r>
              <a:rPr lang="en-US" dirty="0" smtClean="0"/>
              <a:t>scale</a:t>
            </a:r>
          </a:p>
          <a:p>
            <a:pPr lvl="2"/>
            <a:r>
              <a:rPr lang="en-US" dirty="0"/>
              <a:t>R</a:t>
            </a:r>
            <a:r>
              <a:rPr lang="en-US" dirty="0" smtClean="0"/>
              <a:t>equires a dedicated provision and key-management system</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Key cryptography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Asymmetric keys are the foundation of Public Key Infrastructure (PKI</a:t>
            </a:r>
            <a:r>
              <a:rPr lang="en-US" dirty="0" smtClean="0"/>
              <a:t>)</a:t>
            </a:r>
          </a:p>
          <a:p>
            <a:r>
              <a:rPr lang="en-US" dirty="0" smtClean="0"/>
              <a:t>Requiring </a:t>
            </a:r>
            <a:r>
              <a:rPr lang="en-US" dirty="0"/>
              <a:t>two different keys, one to lock or encrypt the plaintext, and one to unlock or decrypt the </a:t>
            </a:r>
            <a:r>
              <a:rPr lang="en-US" dirty="0" err="1" smtClean="0"/>
              <a:t>cyphertext</a:t>
            </a:r>
            <a:endParaRPr lang="en-US" dirty="0" smtClean="0"/>
          </a:p>
          <a:p>
            <a:r>
              <a:rPr lang="en-US" dirty="0"/>
              <a:t>One key is published (public key) and the other is kept private (private key</a:t>
            </a:r>
            <a:r>
              <a:rPr lang="en-US" dirty="0" smtClean="0"/>
              <a:t>)</a:t>
            </a:r>
          </a:p>
          <a:p>
            <a:r>
              <a:rPr lang="en-US" dirty="0"/>
              <a:t>The private one remains shielded, being the one that will be used to read the communication, while the public one is distributed, being the one that will be used to write </a:t>
            </a:r>
            <a:r>
              <a:rPr lang="en-US" dirty="0" smtClean="0"/>
              <a:t>it</a:t>
            </a:r>
          </a:p>
          <a:p>
            <a:r>
              <a:rPr lang="en-US" sz="3100" dirty="0"/>
              <a:t>Applications</a:t>
            </a:r>
          </a:p>
          <a:p>
            <a:pPr lvl="1"/>
            <a:r>
              <a:rPr lang="en-US" sz="3100" dirty="0"/>
              <a:t>PGP/GPG (Pretty Good Privacy) </a:t>
            </a:r>
          </a:p>
          <a:p>
            <a:pPr lvl="1"/>
            <a:r>
              <a:rPr lang="en-US" sz="3100" dirty="0"/>
              <a:t>Network traffic encrypted with SSL/TLS (Secure Socket Layer and Transport Layer Security)</a:t>
            </a:r>
          </a:p>
          <a:p>
            <a:pPr lvl="1"/>
            <a:r>
              <a:rPr lang="en-US" sz="3100" dirty="0"/>
              <a:t>Digital Signatures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 cryptography</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a:t>
            </a:r>
            <a:r>
              <a:rPr lang="en-US" b="1" dirty="0"/>
              <a:t>hash</a:t>
            </a:r>
            <a:r>
              <a:rPr lang="en-US" dirty="0"/>
              <a:t> function is a </a:t>
            </a:r>
            <a:r>
              <a:rPr lang="en-US" b="1" dirty="0"/>
              <a:t>cryptographic</a:t>
            </a:r>
            <a:r>
              <a:rPr lang="en-US" dirty="0"/>
              <a:t> algorithm which is used to transform large random size data to small fixed size </a:t>
            </a:r>
            <a:r>
              <a:rPr lang="en-US" dirty="0" smtClean="0"/>
              <a:t>data</a:t>
            </a:r>
          </a:p>
          <a:p>
            <a:r>
              <a:rPr lang="en-US" dirty="0"/>
              <a:t>The data output of the </a:t>
            </a:r>
            <a:r>
              <a:rPr lang="en-US" b="1" dirty="0"/>
              <a:t>hash</a:t>
            </a:r>
            <a:r>
              <a:rPr lang="en-US" dirty="0"/>
              <a:t> algorithm is called </a:t>
            </a:r>
            <a:r>
              <a:rPr lang="en-US" b="1" dirty="0"/>
              <a:t>hash</a:t>
            </a:r>
            <a:r>
              <a:rPr lang="en-US" dirty="0"/>
              <a:t> value or </a:t>
            </a:r>
            <a:r>
              <a:rPr lang="en-US" dirty="0" smtClean="0"/>
              <a:t>digest</a:t>
            </a:r>
          </a:p>
          <a:p>
            <a:r>
              <a:rPr lang="en-US" dirty="0"/>
              <a:t>D</a:t>
            </a:r>
            <a:r>
              <a:rPr lang="en-US" b="0" dirty="0" smtClean="0"/>
              <a:t>oes not need any key and operate in a one-way manner</a:t>
            </a:r>
          </a:p>
          <a:p>
            <a:r>
              <a:rPr lang="en-US" dirty="0" smtClean="0"/>
              <a:t>Basic cases</a:t>
            </a:r>
          </a:p>
          <a:p>
            <a:pPr lvl="1"/>
            <a:r>
              <a:rPr lang="en-US" b="0" dirty="0" smtClean="0"/>
              <a:t>Generation and verification of digital signatures</a:t>
            </a:r>
          </a:p>
          <a:p>
            <a:pPr lvl="1"/>
            <a:r>
              <a:rPr lang="en-US" b="0" dirty="0" smtClean="0"/>
              <a:t>Checksum/Message integrity checks</a:t>
            </a:r>
          </a:p>
          <a:p>
            <a:pPr lvl="1"/>
            <a:r>
              <a:rPr lang="en-US" b="0" dirty="0" smtClean="0"/>
              <a:t>Source integrity services via MAC </a:t>
            </a:r>
          </a:p>
          <a:p>
            <a:pPr lvl="1"/>
            <a:r>
              <a:rPr lang="en-US" b="0" dirty="0" smtClean="0"/>
              <a:t>Derivation of sub-keys in key-establishment protocols &amp; algorithms</a:t>
            </a:r>
          </a:p>
          <a:p>
            <a:pPr lvl="1"/>
            <a:r>
              <a:rPr lang="en-US" b="0" dirty="0" smtClean="0"/>
              <a:t>Generation of pseudorandom numbers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cryptographic techniques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hlinkClick r:id="rId3" tooltip="Commitment scheme"/>
              </a:rPr>
              <a:t>Commitment </a:t>
            </a:r>
            <a:r>
              <a:rPr lang="en-US" dirty="0">
                <a:hlinkClick r:id="rId3" tooltip="Commitment scheme"/>
              </a:rPr>
              <a:t>schemes</a:t>
            </a:r>
            <a:endParaRPr lang="en-US" dirty="0"/>
          </a:p>
          <a:p>
            <a:r>
              <a:rPr lang="en-US" dirty="0">
                <a:hlinkClick r:id="rId4" tooltip="Secure multiparty computation"/>
              </a:rPr>
              <a:t>Secure multiparty computation</a:t>
            </a:r>
            <a:endParaRPr lang="en-US" dirty="0"/>
          </a:p>
          <a:p>
            <a:r>
              <a:rPr lang="en-US" dirty="0">
                <a:hlinkClick r:id="rId5" tooltip="Electronic voting"/>
              </a:rPr>
              <a:t>Electronic voting</a:t>
            </a:r>
            <a:endParaRPr lang="en-US" dirty="0"/>
          </a:p>
          <a:p>
            <a:r>
              <a:rPr lang="en-US" dirty="0">
                <a:hlinkClick r:id="rId6" tooltip="Authentication"/>
              </a:rPr>
              <a:t>Authentication</a:t>
            </a:r>
            <a:endParaRPr lang="en-US" dirty="0"/>
          </a:p>
          <a:p>
            <a:r>
              <a:rPr lang="en-US" dirty="0">
                <a:hlinkClick r:id="rId7" tooltip="Digital signature"/>
              </a:rPr>
              <a:t>Digital signatures</a:t>
            </a:r>
            <a:endParaRPr lang="en-US" dirty="0"/>
          </a:p>
          <a:p>
            <a:r>
              <a:rPr lang="en-US" dirty="0">
                <a:hlinkClick r:id="rId8" tooltip="Crypto system"/>
              </a:rPr>
              <a:t>Crypto systems</a:t>
            </a:r>
            <a:endParaRPr lang="en-US" dirty="0"/>
          </a:p>
          <a:p>
            <a:r>
              <a:rPr lang="en-US" dirty="0">
                <a:hlinkClick r:id="rId9" tooltip="Dining cryptographers problem"/>
              </a:rPr>
              <a:t>Dining cryptographers problem</a:t>
            </a:r>
            <a:endParaRPr lang="en-US" dirty="0"/>
          </a:p>
          <a:p>
            <a:r>
              <a:rPr lang="en-US" dirty="0">
                <a:hlinkClick r:id="rId10" tooltip="Anonymous remailer"/>
              </a:rPr>
              <a:t>Anonymous remailer</a:t>
            </a:r>
            <a:endParaRPr lang="en-US" dirty="0"/>
          </a:p>
          <a:p>
            <a:r>
              <a:rPr lang="en-US" dirty="0" err="1">
                <a:hlinkClick r:id="rId11" tooltip="Pseudonymity"/>
              </a:rPr>
              <a:t>Pseudonymity</a:t>
            </a:r>
            <a:endParaRPr lang="en-US" dirty="0"/>
          </a:p>
          <a:p>
            <a:r>
              <a:rPr lang="en-US" u="sng" dirty="0">
                <a:hlinkClick r:id="rId12"/>
              </a:rPr>
              <a:t>Onion routing</a:t>
            </a:r>
            <a:endParaRPr lang="en-US" dirty="0"/>
          </a:p>
          <a:p>
            <a:r>
              <a:rPr lang="en-US" dirty="0">
                <a:hlinkClick r:id="rId13" tooltip="Digital currency"/>
              </a:rPr>
              <a:t>Digital currency</a:t>
            </a:r>
            <a:endParaRPr lang="en-US" dirty="0"/>
          </a:p>
          <a:p>
            <a:r>
              <a:rPr lang="en-US" dirty="0">
                <a:hlinkClick r:id="rId14" tooltip="Secret sharing"/>
              </a:rPr>
              <a:t>Secret sharing</a:t>
            </a:r>
            <a:endParaRPr lang="en-US" dirty="0"/>
          </a:p>
          <a:p>
            <a:r>
              <a:rPr lang="en-US" dirty="0" err="1">
                <a:hlinkClick r:id="rId15" tooltip="Indistinguishability obfuscation"/>
              </a:rPr>
              <a:t>Indistinguishability</a:t>
            </a:r>
            <a:r>
              <a:rPr lang="en-US" dirty="0">
                <a:hlinkClick r:id="rId15" tooltip="Indistinguishability obfuscation"/>
              </a:rPr>
              <a:t> obfuscation</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hlinkClick r:id="rId2"/>
              </a:rPr>
              <a:t>https://blog.csdn.net/andylau00j/article/details/54427395</a:t>
            </a:r>
            <a:endParaRPr lang="en-US" dirty="0" smtClean="0"/>
          </a:p>
          <a:p>
            <a:r>
              <a:rPr lang="en-US" dirty="0" smtClean="0">
                <a:hlinkClick r:id="rId3"/>
              </a:rPr>
              <a:t>https://blog.csdn.net/SkyChaserYu/article/details/104039272</a:t>
            </a:r>
            <a:endParaRPr lang="en-US" dirty="0" smtClean="0"/>
          </a:p>
          <a:p>
            <a:endParaRPr lang="en-US" dirty="0" smtClean="0">
              <a:hlinkClick r:id="rId4"/>
            </a:endParaRPr>
          </a:p>
          <a:p>
            <a:r>
              <a:rPr lang="en-US" dirty="0" smtClean="0">
                <a:hlinkClick r:id="rId4"/>
              </a:rPr>
              <a:t>https://www.welivesecurity.com/2016/02/17/how-is-cryptography-incorporated-into-pos-terminals/</a:t>
            </a:r>
            <a:endParaRPr lang="en-US" dirty="0" smtClean="0"/>
          </a:p>
          <a:p>
            <a:endParaRPr lang="en-US" dirty="0"/>
          </a:p>
          <a:p>
            <a:r>
              <a:rPr lang="en-US" dirty="0" smtClean="0">
                <a:hlinkClick r:id="rId5"/>
              </a:rPr>
              <a:t>https://www.cryptomathic.com/news-events/blog/symmetric-key-encryption-why-where-and-how-its-used-in-banking</a:t>
            </a:r>
            <a:endParaRPr lang="en-US" dirty="0" smtClean="0"/>
          </a:p>
          <a:p>
            <a:endParaRPr lang="en-US" dirty="0" smtClean="0"/>
          </a:p>
          <a:p>
            <a:r>
              <a:rPr lang="en-US" dirty="0" smtClean="0">
                <a:hlinkClick r:id="rId6"/>
              </a:rPr>
              <a:t>https://www.cryptomathic.com/news-events/blog/differences-between-hash-functions-symmetric-asymmetric-algorithms</a:t>
            </a:r>
            <a:endParaRPr lang="en-US" dirty="0" smtClean="0"/>
          </a:p>
          <a:p>
            <a:endParaRPr lang="en-US" dirty="0"/>
          </a:p>
          <a:p>
            <a:r>
              <a:rPr lang="en-US" dirty="0" smtClean="0">
                <a:hlinkClick r:id="rId7"/>
              </a:rPr>
              <a:t>https://en.wikipedia.org/wiki/Outline_of_cryptography</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581</Words>
  <Application>Microsoft Office PowerPoint</Application>
  <PresentationFormat>On-screen Show (4:3)</PresentationFormat>
  <Paragraphs>130</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Cryptography</vt:lpstr>
      <vt:lpstr>Introduction</vt:lpstr>
      <vt:lpstr>Slide 3</vt:lpstr>
      <vt:lpstr>Slide 4</vt:lpstr>
      <vt:lpstr>Symmetric Key cryptography</vt:lpstr>
      <vt:lpstr>Asymmetric Key cryptography</vt:lpstr>
      <vt:lpstr>Hash function cryptography</vt:lpstr>
      <vt:lpstr>Uses of cryptographic techniques</vt:lpstr>
      <vt:lpstr>References</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bipin.vijayasenan</dc:creator>
  <cp:lastModifiedBy>bipin.vijayasenan</cp:lastModifiedBy>
  <cp:revision>44</cp:revision>
  <dcterms:created xsi:type="dcterms:W3CDTF">2020-06-09T02:16:06Z</dcterms:created>
  <dcterms:modified xsi:type="dcterms:W3CDTF">2020-06-09T10:28:29Z</dcterms:modified>
</cp:coreProperties>
</file>