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5">
          <p15:clr>
            <a:srgbClr val="A4A3A4"/>
          </p15:clr>
        </p15:guide>
        <p15:guide id="2" pos="21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22" d="100"/>
          <a:sy n="22" d="100"/>
        </p:scale>
        <p:origin x="2322" y="18"/>
      </p:cViewPr>
      <p:guideLst>
        <p:guide orient="horz" pos="3035"/>
        <p:guide pos="210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0755F-66BB-924E-BB7B-E983D5FDE998}" type="datetimeFigureOut">
              <a:rPr lang="en-US" smtClean="0"/>
              <a:pPr/>
              <a:t>4/9/2023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CB8BD-6655-9245-9BFC-F8D3FC4154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CB8BD-6655-9245-9BFC-F8D3FC4154A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rot="10800000">
            <a:off x="-31750" y="2"/>
            <a:ext cx="43922950" cy="32918398"/>
          </a:xfrm>
          <a:prstGeom prst="rect">
            <a:avLst/>
          </a:prstGeom>
        </p:spPr>
        <p:style>
          <a:lnRef idx="1">
            <a:schemeClr val="accent1"/>
          </a:lnRef>
          <a:fillRef idx="3">
            <a:schemeClr val="accent1"/>
          </a:fillRef>
          <a:effectRef idx="2">
            <a:schemeClr val="accent1"/>
          </a:effectRef>
          <a:fontRef idx="minor">
            <a:schemeClr val="lt1"/>
          </a:fontRef>
        </p:style>
        <p:txBody>
          <a:bodyPr lIns="67373" tIns="33686" rIns="67373" bIns="3368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UNF_LOGO_HORZ_REV [Converted].ai"/>
          <p:cNvPicPr>
            <a:picLocks noChangeAspect="1"/>
          </p:cNvPicPr>
          <p:nvPr/>
        </p:nvPicPr>
        <p:blipFill>
          <a:blip r:embed="rId3" cstate="print"/>
          <a:srcRect l="13356" t="19360" r="9395" b="25788"/>
          <a:stretch>
            <a:fillRect/>
          </a:stretch>
        </p:blipFill>
        <p:spPr>
          <a:xfrm>
            <a:off x="33225848" y="846667"/>
            <a:ext cx="8653555" cy="3975957"/>
          </a:xfrm>
          <a:prstGeom prst="rect">
            <a:avLst/>
          </a:prstGeom>
        </p:spPr>
      </p:pic>
      <p:sp>
        <p:nvSpPr>
          <p:cNvPr id="5" name="Text Box 65"/>
          <p:cNvSpPr txBox="1">
            <a:spLocks noChangeArrowheads="1"/>
          </p:cNvSpPr>
          <p:nvPr/>
        </p:nvSpPr>
        <p:spPr bwMode="auto">
          <a:xfrm>
            <a:off x="22267044" y="955837"/>
            <a:ext cx="9519242" cy="4154984"/>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r>
              <a:rPr lang="en-US" sz="4400" b="0" i="1" baseline="0" dirty="0">
                <a:solidFill>
                  <a:schemeClr val="bg1"/>
                </a:solidFill>
                <a:latin typeface="Times New Roman" pitchFamily="18" charset="0"/>
                <a:cs typeface="Times New Roman" pitchFamily="18" charset="0"/>
              </a:rPr>
              <a:t>Vincent </a:t>
            </a:r>
            <a:r>
              <a:rPr lang="en-US" sz="4400" b="0" i="1" baseline="0" dirty="0" err="1">
                <a:solidFill>
                  <a:schemeClr val="bg1"/>
                </a:solidFill>
                <a:latin typeface="Times New Roman" pitchFamily="18" charset="0"/>
                <a:cs typeface="Times New Roman" pitchFamily="18" charset="0"/>
              </a:rPr>
              <a:t>Bistricky</a:t>
            </a:r>
            <a:r>
              <a:rPr lang="en-US" sz="4400" b="0" i="1" baseline="0" dirty="0">
                <a:solidFill>
                  <a:schemeClr val="bg1"/>
                </a:solidFill>
                <a:latin typeface="Times New Roman" pitchFamily="18" charset="0"/>
                <a:cs typeface="Times New Roman" pitchFamily="18" charset="0"/>
              </a:rPr>
              <a:t>, Kyle Butler, Dylan Brown, Christopher Begley, Adam </a:t>
            </a:r>
            <a:r>
              <a:rPr lang="en-US" sz="4400" b="0" i="1" baseline="0" dirty="0" err="1">
                <a:solidFill>
                  <a:schemeClr val="bg1"/>
                </a:solidFill>
                <a:latin typeface="Times New Roman" pitchFamily="18" charset="0"/>
                <a:cs typeface="Times New Roman" pitchFamily="18" charset="0"/>
              </a:rPr>
              <a:t>Abdulhalim</a:t>
            </a:r>
            <a:endParaRPr lang="en-US" sz="4400" b="0" i="1" baseline="0" dirty="0">
              <a:solidFill>
                <a:schemeClr val="bg1"/>
              </a:solidFill>
              <a:latin typeface="Times New Roman" pitchFamily="18" charset="0"/>
              <a:cs typeface="Times New Roman" pitchFamily="18" charset="0"/>
            </a:endParaRPr>
          </a:p>
          <a:p>
            <a:endParaRPr lang="en-US" sz="4400" b="0" i="1" baseline="0" dirty="0">
              <a:solidFill>
                <a:schemeClr val="bg1"/>
              </a:solidFill>
              <a:latin typeface="Times New Roman" pitchFamily="18" charset="0"/>
              <a:cs typeface="Times New Roman" pitchFamily="18" charset="0"/>
            </a:endParaRPr>
          </a:p>
          <a:p>
            <a:r>
              <a:rPr lang="en-US" sz="4400" b="0" i="1" baseline="0" dirty="0">
                <a:solidFill>
                  <a:schemeClr val="bg1"/>
                </a:solidFill>
                <a:latin typeface="Times New Roman" pitchFamily="18" charset="0"/>
                <a:cs typeface="Times New Roman" pitchFamily="18" charset="0"/>
              </a:rPr>
              <a:t>University of North Florida, College </a:t>
            </a:r>
            <a:br>
              <a:rPr lang="en-US" sz="4400" b="0" i="1" baseline="0" dirty="0">
                <a:solidFill>
                  <a:schemeClr val="bg1"/>
                </a:solidFill>
                <a:latin typeface="Times New Roman" pitchFamily="18" charset="0"/>
                <a:cs typeface="Times New Roman" pitchFamily="18" charset="0"/>
              </a:rPr>
            </a:br>
            <a:r>
              <a:rPr lang="en-US" sz="4400" b="0" i="1" baseline="0" dirty="0">
                <a:solidFill>
                  <a:schemeClr val="bg1"/>
                </a:solidFill>
                <a:latin typeface="Times New Roman" pitchFamily="18" charset="0"/>
                <a:cs typeface="Times New Roman" pitchFamily="18" charset="0"/>
              </a:rPr>
              <a:t>Jacksonville, FL USA 32224</a:t>
            </a:r>
          </a:p>
        </p:txBody>
      </p:sp>
      <p:sp>
        <p:nvSpPr>
          <p:cNvPr id="6" name="Text Placeholder 3"/>
          <p:cNvSpPr>
            <a:spLocks noGrp="1"/>
          </p:cNvSpPr>
          <p:nvPr/>
        </p:nvSpPr>
        <p:spPr>
          <a:xfrm>
            <a:off x="523914" y="5272465"/>
            <a:ext cx="10196513"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dirty="0"/>
              <a:t>INTRODUCTION</a:t>
            </a:r>
          </a:p>
        </p:txBody>
      </p:sp>
      <p:sp>
        <p:nvSpPr>
          <p:cNvPr id="7" name="Text Placeholder 2"/>
          <p:cNvSpPr>
            <a:spLocks noGrp="1"/>
          </p:cNvSpPr>
          <p:nvPr/>
        </p:nvSpPr>
        <p:spPr>
          <a:xfrm>
            <a:off x="523914" y="6026510"/>
            <a:ext cx="10196513" cy="1143099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Whether it be in a work environment, personal research, or every-day life, many users find themselves having potentially tens of tabs open all at the same time. Keeping tabs organized and managed without having them constantly be opened, crowding your browser, and eating at your memory, is what Tab Ultra is being developed for. Tab Ultra is a Google Chrome-based browser extension that allows users to save, group, and manage tabs for specific use-cases so that any and all tabs can be quickly re-opened for user convenience.</a:t>
            </a:r>
          </a:p>
        </p:txBody>
      </p:sp>
      <p:sp>
        <p:nvSpPr>
          <p:cNvPr id="8" name="Text Placeholder 6"/>
          <p:cNvSpPr>
            <a:spLocks noGrp="1"/>
          </p:cNvSpPr>
          <p:nvPr/>
        </p:nvSpPr>
        <p:spPr>
          <a:xfrm>
            <a:off x="523914" y="17423550"/>
            <a:ext cx="10210799"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OBJECTIVES</a:t>
            </a:r>
          </a:p>
        </p:txBody>
      </p:sp>
      <p:sp>
        <p:nvSpPr>
          <p:cNvPr id="9" name="Text Placeholder 17"/>
          <p:cNvSpPr>
            <a:spLocks noGrp="1"/>
          </p:cNvSpPr>
          <p:nvPr/>
        </p:nvSpPr>
        <p:spPr>
          <a:xfrm>
            <a:off x="507963" y="18186291"/>
            <a:ext cx="10201275" cy="1512431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The goal of Tab Ultra is to maximize convenience and ease-of-use when it comes to managing tabs. Tab Ultra will allow a user to select and store any opened tabs into a group which they can then name, save, and manage in multiple different ways. Each group can then be accessed, and user-selected tabs can be re-opened instead of having to manually open each potential bookmark the user may have created. Unlike similar extensions, Tab Ultra aims to be as non-intrusive as possible by having all functionality be confined to a pop-up window within the currently open tab. The act of being taken to a separate page to manage groups and tabs is what Tab Ultra intends to avoid.</a:t>
            </a:r>
          </a:p>
        </p:txBody>
      </p:sp>
      <p:sp>
        <p:nvSpPr>
          <p:cNvPr id="10" name="Text Placeholder 7"/>
          <p:cNvSpPr>
            <a:spLocks noGrp="1"/>
          </p:cNvSpPr>
          <p:nvPr/>
        </p:nvSpPr>
        <p:spPr>
          <a:xfrm>
            <a:off x="11249066" y="6026511"/>
            <a:ext cx="21431250" cy="8661003"/>
          </a:xfrm>
          <a:prstGeom prst="rect">
            <a:avLst/>
          </a:prstGeom>
        </p:spPr>
        <p:txBody>
          <a:bodyPr wrap="square" lIns="228589" tIns="228589" rIns="228589" bIns="228589" numCol="2" spcCol="914400"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Tab Ultra makes heavy use of JavaScript and CSS for back-end implementation and relies on HTML for displaying all front-end GUI elements. What makes the saving of tabs and groups across multiple Google Chrome instances is Chrome’s Storage API. This allows  for data to be stored locally and then synced across any Chrome browser that the user is logged in to across any</a:t>
            </a:r>
          </a:p>
          <a:p>
            <a:pPr>
              <a:lnSpc>
                <a:spcPct val="150000"/>
              </a:lnSpc>
            </a:pPr>
            <a:r>
              <a:rPr lang="en-US" sz="4000" dirty="0">
                <a:solidFill>
                  <a:srgbClr val="000000"/>
                </a:solidFill>
                <a:latin typeface="Times New Roman"/>
                <a:cs typeface="Times New Roman"/>
              </a:rPr>
              <a:t>device. Tab Ultra features a tab view and a group view. The tab view allows tabs to be selected from open tabs or added manually and saved into either a new group or an existing group. The group view displays all saved groups, allows the user to select and open any or all tabs in each group, and view group metadata (date created, last used, etc.).</a:t>
            </a:r>
          </a:p>
        </p:txBody>
      </p:sp>
      <p:sp>
        <p:nvSpPr>
          <p:cNvPr id="11" name="Text Placeholder 8"/>
          <p:cNvSpPr>
            <a:spLocks noGrp="1"/>
          </p:cNvSpPr>
          <p:nvPr/>
        </p:nvSpPr>
        <p:spPr>
          <a:xfrm>
            <a:off x="11239540" y="5272466"/>
            <a:ext cx="21431250"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a:t>DEVELOPMEN AND FUNCTIONALITY</a:t>
            </a:r>
            <a:endParaRPr lang="en-US" spc="1000" dirty="0"/>
          </a:p>
        </p:txBody>
      </p:sp>
      <p:sp>
        <p:nvSpPr>
          <p:cNvPr id="13" name="Text Placeholder 10"/>
          <p:cNvSpPr>
            <a:spLocks noGrp="1"/>
          </p:cNvSpPr>
          <p:nvPr/>
        </p:nvSpPr>
        <p:spPr>
          <a:xfrm>
            <a:off x="11258592" y="14432183"/>
            <a:ext cx="21421724"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DEMONSTRATION</a:t>
            </a:r>
          </a:p>
        </p:txBody>
      </p:sp>
      <p:sp>
        <p:nvSpPr>
          <p:cNvPr id="14" name="Text Placeholder 11"/>
          <p:cNvSpPr>
            <a:spLocks noGrp="1"/>
          </p:cNvSpPr>
          <p:nvPr/>
        </p:nvSpPr>
        <p:spPr>
          <a:xfrm>
            <a:off x="33181965" y="5272465"/>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DEVELOPMENT TOOLS</a:t>
            </a:r>
          </a:p>
        </p:txBody>
      </p:sp>
      <p:sp>
        <p:nvSpPr>
          <p:cNvPr id="16" name="Text Placeholder 13"/>
          <p:cNvSpPr>
            <a:spLocks noGrp="1"/>
          </p:cNvSpPr>
          <p:nvPr/>
        </p:nvSpPr>
        <p:spPr>
          <a:xfrm>
            <a:off x="33181963" y="11056952"/>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LEARNING TOOLS</a:t>
            </a:r>
          </a:p>
        </p:txBody>
      </p:sp>
      <p:pic>
        <p:nvPicPr>
          <p:cNvPr id="30" name="Picture 29" descr="A picture containing text, sign&#10;&#10;Description automatically generated">
            <a:extLst>
              <a:ext uri="{FF2B5EF4-FFF2-40B4-BE49-F238E27FC236}">
                <a16:creationId xmlns:a16="http://schemas.microsoft.com/office/drawing/2014/main" id="{53CFF8EE-724A-52C1-FBC2-1077EE6FD008}"/>
              </a:ext>
            </a:extLst>
          </p:cNvPr>
          <p:cNvPicPr>
            <a:picLocks noChangeAspect="1"/>
          </p:cNvPicPr>
          <p:nvPr/>
        </p:nvPicPr>
        <p:blipFill>
          <a:blip r:embed="rId4"/>
          <a:stretch>
            <a:fillRect/>
          </a:stretch>
        </p:blipFill>
        <p:spPr>
          <a:xfrm>
            <a:off x="23220309" y="17616755"/>
            <a:ext cx="6297532" cy="1574383"/>
          </a:xfrm>
          <a:prstGeom prst="rect">
            <a:avLst/>
          </a:prstGeom>
        </p:spPr>
      </p:pic>
      <p:pic>
        <p:nvPicPr>
          <p:cNvPr id="39" name="Picture 38">
            <a:extLst>
              <a:ext uri="{FF2B5EF4-FFF2-40B4-BE49-F238E27FC236}">
                <a16:creationId xmlns:a16="http://schemas.microsoft.com/office/drawing/2014/main" id="{F6E282EB-8523-361D-289A-EB0CFA639428}"/>
              </a:ext>
            </a:extLst>
          </p:cNvPr>
          <p:cNvPicPr>
            <a:picLocks noChangeAspect="1"/>
          </p:cNvPicPr>
          <p:nvPr/>
        </p:nvPicPr>
        <p:blipFill>
          <a:blip r:embed="rId5"/>
          <a:stretch>
            <a:fillRect/>
          </a:stretch>
        </p:blipFill>
        <p:spPr>
          <a:xfrm>
            <a:off x="11258593" y="15325948"/>
            <a:ext cx="21412198" cy="2588286"/>
          </a:xfrm>
          <a:prstGeom prst="rect">
            <a:avLst/>
          </a:prstGeom>
        </p:spPr>
      </p:pic>
      <p:sp>
        <p:nvSpPr>
          <p:cNvPr id="41" name="TextBox 40">
            <a:extLst>
              <a:ext uri="{FF2B5EF4-FFF2-40B4-BE49-F238E27FC236}">
                <a16:creationId xmlns:a16="http://schemas.microsoft.com/office/drawing/2014/main" id="{9FDB3D8B-E3AC-0418-EED0-185B41510AEE}"/>
              </a:ext>
            </a:extLst>
          </p:cNvPr>
          <p:cNvSpPr txBox="1"/>
          <p:nvPr/>
        </p:nvSpPr>
        <p:spPr>
          <a:xfrm>
            <a:off x="11122197" y="17992477"/>
            <a:ext cx="21421723" cy="1569660"/>
          </a:xfrm>
          <a:prstGeom prst="rect">
            <a:avLst/>
          </a:prstGeom>
          <a:noFill/>
        </p:spPr>
        <p:txBody>
          <a:bodyPr wrap="square" rtlCol="0">
            <a:spAutoFit/>
          </a:bodyPr>
          <a:lstStyle/>
          <a:p>
            <a:r>
              <a:rPr lang="en-US" sz="4800" dirty="0">
                <a:latin typeface="Trebuchet MS" panose="020B0603020202020204" pitchFamily="34" charset="0"/>
              </a:rPr>
              <a:t>Does your browser look like this? You need:</a:t>
            </a:r>
            <a:br>
              <a:rPr lang="en-US" sz="4800" dirty="0">
                <a:latin typeface="Trebuchet MS" panose="020B0603020202020204" pitchFamily="34" charset="0"/>
              </a:rPr>
            </a:br>
            <a:r>
              <a:rPr lang="en-US" sz="4800" dirty="0">
                <a:latin typeface="Trebuchet MS" panose="020B0603020202020204" pitchFamily="34" charset="0"/>
              </a:rPr>
              <a:t>Clean and easy to use! </a:t>
            </a:r>
          </a:p>
        </p:txBody>
      </p:sp>
      <p:pic>
        <p:nvPicPr>
          <p:cNvPr id="43" name="Picture 42" descr="Icon&#10;&#10;Description automatically generated">
            <a:extLst>
              <a:ext uri="{FF2B5EF4-FFF2-40B4-BE49-F238E27FC236}">
                <a16:creationId xmlns:a16="http://schemas.microsoft.com/office/drawing/2014/main" id="{3858D30F-2E41-1D87-13C2-A7CD50846CCB}"/>
              </a:ext>
            </a:extLst>
          </p:cNvPr>
          <p:cNvPicPr>
            <a:picLocks noChangeAspect="1"/>
          </p:cNvPicPr>
          <p:nvPr/>
        </p:nvPicPr>
        <p:blipFill>
          <a:blip r:embed="rId6"/>
          <a:stretch>
            <a:fillRect/>
          </a:stretch>
        </p:blipFill>
        <p:spPr>
          <a:xfrm>
            <a:off x="272584" y="27756"/>
            <a:ext cx="5213815" cy="5213815"/>
          </a:xfrm>
          <a:prstGeom prst="rect">
            <a:avLst/>
          </a:prstGeom>
        </p:spPr>
      </p:pic>
      <p:sp>
        <p:nvSpPr>
          <p:cNvPr id="44" name="TextBox 43">
            <a:extLst>
              <a:ext uri="{FF2B5EF4-FFF2-40B4-BE49-F238E27FC236}">
                <a16:creationId xmlns:a16="http://schemas.microsoft.com/office/drawing/2014/main" id="{063355E5-B145-2CF2-476E-305911B8DFED}"/>
              </a:ext>
            </a:extLst>
          </p:cNvPr>
          <p:cNvSpPr txBox="1"/>
          <p:nvPr/>
        </p:nvSpPr>
        <p:spPr>
          <a:xfrm>
            <a:off x="7127032" y="1087440"/>
            <a:ext cx="14818568" cy="3170099"/>
          </a:xfrm>
          <a:prstGeom prst="rect">
            <a:avLst/>
          </a:prstGeom>
          <a:noFill/>
        </p:spPr>
        <p:txBody>
          <a:bodyPr wrap="square" rtlCol="0">
            <a:spAutoFit/>
          </a:bodyPr>
          <a:lstStyle/>
          <a:p>
            <a:r>
              <a:rPr lang="en-US" sz="20000" b="1" dirty="0">
                <a:ln w="127000">
                  <a:solidFill>
                    <a:srgbClr val="5065A8"/>
                  </a:solidFill>
                  <a:prstDash val="solid"/>
                </a:ln>
                <a:solidFill>
                  <a:schemeClr val="bg1"/>
                </a:solidFill>
                <a:effectLst>
                  <a:outerShdw blurRad="12700" dist="38100" dir="2700000" algn="tl" rotWithShape="0">
                    <a:schemeClr val="bg1">
                      <a:lumMod val="50000"/>
                    </a:schemeClr>
                  </a:outerShdw>
                </a:effectLst>
                <a:latin typeface="Trebuchet MS" panose="020B0603020202020204" pitchFamily="34" charset="0"/>
              </a:rPr>
              <a:t>Tab Ultra</a:t>
            </a:r>
          </a:p>
        </p:txBody>
      </p:sp>
      <p:cxnSp>
        <p:nvCxnSpPr>
          <p:cNvPr id="48" name="Straight Connector 47">
            <a:extLst>
              <a:ext uri="{FF2B5EF4-FFF2-40B4-BE49-F238E27FC236}">
                <a16:creationId xmlns:a16="http://schemas.microsoft.com/office/drawing/2014/main" id="{02B1CBE2-3F49-97F1-FDB4-26E8FB0D642E}"/>
              </a:ext>
            </a:extLst>
          </p:cNvPr>
          <p:cNvCxnSpPr>
            <a:cxnSpLocks/>
          </p:cNvCxnSpPr>
          <p:nvPr/>
        </p:nvCxnSpPr>
        <p:spPr>
          <a:xfrm>
            <a:off x="6139543" y="846667"/>
            <a:ext cx="0" cy="3975957"/>
          </a:xfrm>
          <a:prstGeom prst="line">
            <a:avLst/>
          </a:prstGeom>
          <a:ln w="76200">
            <a:solidFill>
              <a:srgbClr val="5065A8"/>
            </a:solidFill>
          </a:ln>
        </p:spPr>
        <p:style>
          <a:lnRef idx="2">
            <a:schemeClr val="accent1"/>
          </a:lnRef>
          <a:fillRef idx="0">
            <a:schemeClr val="accent1"/>
          </a:fillRef>
          <a:effectRef idx="1">
            <a:schemeClr val="accent1"/>
          </a:effectRef>
          <a:fontRef idx="minor">
            <a:schemeClr val="tx1"/>
          </a:fontRef>
        </p:style>
      </p:cxnSp>
      <p:sp>
        <p:nvSpPr>
          <p:cNvPr id="50" name="Text Placeholder 13">
            <a:extLst>
              <a:ext uri="{FF2B5EF4-FFF2-40B4-BE49-F238E27FC236}">
                <a16:creationId xmlns:a16="http://schemas.microsoft.com/office/drawing/2014/main" id="{8DC19665-7DA2-3583-BD6C-83833E779E0E}"/>
              </a:ext>
            </a:extLst>
          </p:cNvPr>
          <p:cNvSpPr>
            <a:spLocks noGrp="1"/>
          </p:cNvSpPr>
          <p:nvPr/>
        </p:nvSpPr>
        <p:spPr>
          <a:xfrm>
            <a:off x="33225848" y="20737829"/>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USE CASES</a:t>
            </a:r>
          </a:p>
        </p:txBody>
      </p:sp>
      <p:pic>
        <p:nvPicPr>
          <p:cNvPr id="56" name="Picture 55" descr="Diagram&#10;&#10;Description automatically generated">
            <a:extLst>
              <a:ext uri="{FF2B5EF4-FFF2-40B4-BE49-F238E27FC236}">
                <a16:creationId xmlns:a16="http://schemas.microsoft.com/office/drawing/2014/main" id="{B6933A1D-AC76-9E86-D3D6-9C0FD4D94A71}"/>
              </a:ext>
            </a:extLst>
          </p:cNvPr>
          <p:cNvPicPr>
            <a:picLocks noChangeAspect="1"/>
          </p:cNvPicPr>
          <p:nvPr/>
        </p:nvPicPr>
        <p:blipFill>
          <a:blip r:embed="rId7"/>
          <a:stretch>
            <a:fillRect/>
          </a:stretch>
        </p:blipFill>
        <p:spPr>
          <a:xfrm>
            <a:off x="33181964" y="22319734"/>
            <a:ext cx="10201274" cy="8915674"/>
          </a:xfrm>
          <a:prstGeom prst="rect">
            <a:avLst/>
          </a:prstGeom>
        </p:spPr>
      </p:pic>
      <p:pic>
        <p:nvPicPr>
          <p:cNvPr id="60" name="Picture 59" descr="Graphical user interface, application, Teams&#10;&#10;Description automatically generated">
            <a:extLst>
              <a:ext uri="{FF2B5EF4-FFF2-40B4-BE49-F238E27FC236}">
                <a16:creationId xmlns:a16="http://schemas.microsoft.com/office/drawing/2014/main" id="{41CDE8FA-A3ED-B480-9B81-2B0DA3DDC56F}"/>
              </a:ext>
            </a:extLst>
          </p:cNvPr>
          <p:cNvPicPr>
            <a:picLocks noChangeAspect="1"/>
          </p:cNvPicPr>
          <p:nvPr/>
        </p:nvPicPr>
        <p:blipFill>
          <a:blip r:embed="rId8"/>
          <a:stretch>
            <a:fillRect/>
          </a:stretch>
        </p:blipFill>
        <p:spPr>
          <a:xfrm>
            <a:off x="11122197" y="18111022"/>
            <a:ext cx="22022272" cy="19820045"/>
          </a:xfrm>
          <a:prstGeom prst="rect">
            <a:avLst/>
          </a:prstGeom>
        </p:spPr>
      </p:pic>
      <p:pic>
        <p:nvPicPr>
          <p:cNvPr id="1026" name="Picture 2">
            <a:extLst>
              <a:ext uri="{FF2B5EF4-FFF2-40B4-BE49-F238E27FC236}">
                <a16:creationId xmlns:a16="http://schemas.microsoft.com/office/drawing/2014/main" id="{4A337246-31A4-1DDB-AF5F-7D42E68A3F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92762" y="6476351"/>
            <a:ext cx="2745519" cy="274551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A picture containing text, first-aid kit, clipart, sign&#10;&#10;Description automatically generated">
            <a:extLst>
              <a:ext uri="{FF2B5EF4-FFF2-40B4-BE49-F238E27FC236}">
                <a16:creationId xmlns:a16="http://schemas.microsoft.com/office/drawing/2014/main" id="{9087C3C8-63F0-DA54-F254-61D5AB856698}"/>
              </a:ext>
            </a:extLst>
          </p:cNvPr>
          <p:cNvPicPr>
            <a:picLocks noChangeAspect="1"/>
          </p:cNvPicPr>
          <p:nvPr/>
        </p:nvPicPr>
        <p:blipFill>
          <a:blip r:embed="rId10"/>
          <a:stretch>
            <a:fillRect/>
          </a:stretch>
        </p:blipFill>
        <p:spPr>
          <a:xfrm>
            <a:off x="38596373" y="6342661"/>
            <a:ext cx="4830750" cy="2879209"/>
          </a:xfrm>
          <a:prstGeom prst="rect">
            <a:avLst/>
          </a:prstGeom>
        </p:spPr>
      </p:pic>
      <p:sp>
        <p:nvSpPr>
          <p:cNvPr id="1024" name="TextBox 1023">
            <a:extLst>
              <a:ext uri="{FF2B5EF4-FFF2-40B4-BE49-F238E27FC236}">
                <a16:creationId xmlns:a16="http://schemas.microsoft.com/office/drawing/2014/main" id="{FB3379E6-426C-4B07-1AAE-723CC7948023}"/>
              </a:ext>
            </a:extLst>
          </p:cNvPr>
          <p:cNvSpPr txBox="1"/>
          <p:nvPr/>
        </p:nvSpPr>
        <p:spPr>
          <a:xfrm>
            <a:off x="33225848" y="9440482"/>
            <a:ext cx="417606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Popup functionality</a:t>
            </a:r>
          </a:p>
        </p:txBody>
      </p:sp>
      <p:sp>
        <p:nvSpPr>
          <p:cNvPr id="1025" name="TextBox 1024">
            <a:extLst>
              <a:ext uri="{FF2B5EF4-FFF2-40B4-BE49-F238E27FC236}">
                <a16:creationId xmlns:a16="http://schemas.microsoft.com/office/drawing/2014/main" id="{E196FB9F-229E-27FD-2E25-012C6BEF6442}"/>
              </a:ext>
            </a:extLst>
          </p:cNvPr>
          <p:cNvSpPr txBox="1"/>
          <p:nvPr/>
        </p:nvSpPr>
        <p:spPr>
          <a:xfrm>
            <a:off x="38876748" y="9221870"/>
            <a:ext cx="417606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Extension design</a:t>
            </a:r>
          </a:p>
        </p:txBody>
      </p:sp>
      <p:pic>
        <p:nvPicPr>
          <p:cNvPr id="1032" name="Picture 8" descr="Google Chrome Png Logo - Free Transparent PNG Logos">
            <a:extLst>
              <a:ext uri="{FF2B5EF4-FFF2-40B4-BE49-F238E27FC236}">
                <a16:creationId xmlns:a16="http://schemas.microsoft.com/office/drawing/2014/main" id="{8402846B-C59C-FA9E-362B-A2C55DF4F4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44469" y="12113799"/>
            <a:ext cx="1915187" cy="19114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yBooks - Crunchbase Company Profile &amp; Funding">
            <a:extLst>
              <a:ext uri="{FF2B5EF4-FFF2-40B4-BE49-F238E27FC236}">
                <a16:creationId xmlns:a16="http://schemas.microsoft.com/office/drawing/2014/main" id="{65A33C13-3104-75FE-3EB5-345958EF7A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69227" y="14216457"/>
            <a:ext cx="3054122" cy="30541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2CCD793-C408-AC33-FC5A-87B40C0001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80865" y="17578670"/>
            <a:ext cx="1778791" cy="1680696"/>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57F1F3E3-8B08-BFA9-59EE-CC1C487CB557}"/>
              </a:ext>
            </a:extLst>
          </p:cNvPr>
          <p:cNvSpPr txBox="1"/>
          <p:nvPr/>
        </p:nvSpPr>
        <p:spPr>
          <a:xfrm>
            <a:off x="35634858" y="12418140"/>
            <a:ext cx="7105967" cy="674030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Extension and web development API</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CSS and HTML tutorials</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a:latin typeface="Times New Roman" panose="02020603050405020304" pitchFamily="18" charset="0"/>
                <a:cs typeface="Times New Roman" panose="02020603050405020304" pitchFamily="18" charset="0"/>
              </a:rPr>
              <a:t>JavaScript </a:t>
            </a:r>
            <a:r>
              <a:rPr lang="en-US" sz="4800" dirty="0">
                <a:latin typeface="Times New Roman" panose="02020603050405020304" pitchFamily="18" charset="0"/>
                <a:cs typeface="Times New Roman" panose="02020603050405020304" pitchFamily="18" charset="0"/>
              </a:rPr>
              <a:t>and coding support</a:t>
            </a:r>
          </a:p>
        </p:txBody>
      </p:sp>
    </p:spTree>
  </p:cSld>
  <p:clrMapOvr>
    <a:masterClrMapping/>
  </p:clrMapOvr>
</p:sld>
</file>

<file path=ppt/theme/theme1.xml><?xml version="1.0" encoding="utf-8"?>
<a:theme xmlns:a="http://schemas.openxmlformats.org/drawingml/2006/main" name="Office Theme">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TotalTime>
  <Words>441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Office Theme</vt:lpstr>
      <vt:lpstr>PowerPoint Presentation</vt:lpstr>
    </vt:vector>
  </TitlesOfParts>
  <Manager/>
  <Company>University of North Florida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Boyles Michael</dc:creator>
  <cp:keywords/>
  <dc:description/>
  <cp:lastModifiedBy>Dylan Brown</cp:lastModifiedBy>
  <cp:revision>53</cp:revision>
  <dcterms:created xsi:type="dcterms:W3CDTF">2011-08-09T19:16:52Z</dcterms:created>
  <dcterms:modified xsi:type="dcterms:W3CDTF">2023-04-09T18:51:34Z</dcterms:modified>
  <cp:category/>
</cp:coreProperties>
</file>