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5ce979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5ce979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5ce97943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c5ce97943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5ce97943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5ce97943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5ce9794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5ce9794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5ce9794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5ce9794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5ce97943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5ce9794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5ce97943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5ce97943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5ce9794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5ce9794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5ce97943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5ce97943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5ce97943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5ce97943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5ce97943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5ce97943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Terminology 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Machine Learning Terminology Categories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81275" y="1797200"/>
            <a:ext cx="4331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Engineering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81275" y="2201513"/>
            <a:ext cx="4331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Analysis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1275" y="2605825"/>
            <a:ext cx="4331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Modeling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81275" y="3010138"/>
            <a:ext cx="4331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Algorithms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81275" y="3414450"/>
            <a:ext cx="4331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Implementation and Operations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Corpus Data</a:t>
            </a:r>
            <a:endParaRPr sz="110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705375" y="2048375"/>
            <a:ext cx="4051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collected from text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477775" y="1754788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Corpus data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705375" y="2322225"/>
            <a:ext cx="4340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Used in Natural Language Processing (NLP)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705375" y="2596075"/>
            <a:ext cx="4051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Speech recognition, text-to-speech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4">
            <a:alphaModFix/>
          </a:blip>
          <a:srcRect b="0" l="0" r="0" t="8096"/>
          <a:stretch/>
        </p:blipFill>
        <p:spPr>
          <a:xfrm>
            <a:off x="5213200" y="2225849"/>
            <a:ext cx="2095500" cy="245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Ground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Truth Data</a:t>
            </a:r>
            <a:endParaRPr sz="1100"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705375" y="2048375"/>
            <a:ext cx="7047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Dataset that has observed or measured data that has been successfully labeled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477775" y="1754788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Ground truth</a:t>
            </a:r>
            <a:r>
              <a:rPr lang="en"/>
              <a:t> data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750" y="2709325"/>
            <a:ext cx="4761600" cy="230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/>
          </a:p>
        </p:txBody>
      </p:sp>
      <p:sp>
        <p:nvSpPr>
          <p:cNvPr id="70" name="Google Shape;70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81275" y="1797200"/>
            <a:ext cx="4331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Datasets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81275" y="2184450"/>
            <a:ext cx="2716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 collection of data used as the “fuel” for our machine learning models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3000" r="-2999" t="0"/>
          <a:stretch/>
        </p:blipFill>
        <p:spPr>
          <a:xfrm>
            <a:off x="3226800" y="1797200"/>
            <a:ext cx="5069994" cy="3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 sz="11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81275" y="1568600"/>
            <a:ext cx="128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Dataset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626313" y="1568600"/>
            <a:ext cx="128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input data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671550" y="1568600"/>
            <a:ext cx="3003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training/testing/validation data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25" y="2641425"/>
            <a:ext cx="7115725" cy="24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81275" y="1903700"/>
            <a:ext cx="128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Column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626313" y="1903700"/>
            <a:ext cx="128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attribute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498600" y="1903700"/>
            <a:ext cx="3003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feature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81275" y="2238800"/>
            <a:ext cx="128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Row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397713" y="2238800"/>
            <a:ext cx="128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observation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574800" y="2238800"/>
            <a:ext cx="1034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sample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444557" y="2238800"/>
            <a:ext cx="1578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data point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Dataset Types</a:t>
            </a:r>
            <a:endParaRPr sz="11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332413" y="1568600"/>
            <a:ext cx="5030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Datasets can be comma separated or JSON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32413" y="3010100"/>
            <a:ext cx="5030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Datasets can also be images, audio, or video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450" y="1903700"/>
            <a:ext cx="3338775" cy="11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1450" y="3357275"/>
            <a:ext cx="4448175" cy="167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Ways to organize data</a:t>
            </a:r>
            <a:endParaRPr sz="11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32404" y="1568600"/>
            <a:ext cx="5030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Structured data: defined schema that is needed to interpret the data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32404" y="2714113"/>
            <a:ext cx="645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Unstructured data: no defined schema or structural properties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32404" y="3631025"/>
            <a:ext cx="6450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Semi-</a:t>
            </a:r>
            <a:r>
              <a:rPr lang="en"/>
              <a:t>structured data: not relational, but has some organization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05129" y="2048838"/>
            <a:ext cx="5030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Table of values such as a relational database table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05129" y="2973013"/>
            <a:ext cx="5030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PDFs, images, video, audio, logs, tweets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605129" y="3889913"/>
            <a:ext cx="5030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CSV, JSON, XML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820" y="1527200"/>
            <a:ext cx="1774180" cy="11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820" y="3052300"/>
            <a:ext cx="1700324" cy="63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6">
            <a:alphaModFix/>
          </a:blip>
          <a:srcRect b="9985" l="0" r="0" t="19547"/>
          <a:stretch/>
        </p:blipFill>
        <p:spPr>
          <a:xfrm>
            <a:off x="5559620" y="4027800"/>
            <a:ext cx="2524325" cy="10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Data Lake vs Data Warehouse</a:t>
            </a:r>
            <a:endParaRPr sz="11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678800" y="2048375"/>
            <a:ext cx="8217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Storage for large amounts of unstructured data </a:t>
            </a:r>
            <a:r>
              <a:rPr lang="en">
                <a:solidFill>
                  <a:schemeClr val="dk1"/>
                </a:solidFill>
              </a:rPr>
              <a:t>from many sources/formats </a:t>
            </a:r>
            <a:r>
              <a:rPr lang="en"/>
              <a:t>loaded into S3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78800" y="2334988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No preprocessing, processed on export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477775" y="1754788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Lake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57250" y="3437350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Aggregated data from many sources/formats into a warehouse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57250" y="3729563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</a:t>
            </a:r>
            <a:r>
              <a:rPr lang="en"/>
              <a:t> preprocessed before loading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657250" y="4021775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Can run analytics from data warehouse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456225" y="3143763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Warehouse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78800" y="2621600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Can run analytics from data lake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Labeled Data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vs Unlabeled Data </a:t>
            </a:r>
            <a:endParaRPr sz="11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678800" y="2048375"/>
            <a:ext cx="8217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Has a target attribute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477775" y="1754788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Labeled data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657250" y="3589750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No target attribute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456225" y="3296163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Unlabeled </a:t>
            </a:r>
            <a:r>
              <a:rPr lang="en"/>
              <a:t>Data 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550" y="1574875"/>
            <a:ext cx="4610100" cy="193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1545" y="3589745"/>
            <a:ext cx="3869425" cy="1450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Supervised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Learning vs Unsupervised Learning</a:t>
            </a:r>
            <a:endParaRPr sz="1100"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678800" y="2048375"/>
            <a:ext cx="8217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Mostly used with labeled data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477775" y="1754788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Supervised learning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657250" y="3437350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Mostly used with unlabeled data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456225" y="3143763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Unsupervised</a:t>
            </a:r>
            <a:r>
              <a:rPr lang="en"/>
              <a:t> Learning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886" y="1789100"/>
            <a:ext cx="4523715" cy="25439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Terminology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t/>
            </a:r>
            <a:endParaRPr b="1" sz="26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Categorical Features vs Continuous Features</a:t>
            </a:r>
            <a:endParaRPr sz="11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705375" y="2048375"/>
            <a:ext cx="4051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Associated with a finite group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477775" y="1754788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Categorical features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672275" y="3589750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Values that are expressed as a measurable number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456225" y="3296163"/>
            <a:ext cx="590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Continuous features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705375" y="2322225"/>
            <a:ext cx="4051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Qualitative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705375" y="2596075"/>
            <a:ext cx="4051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Discrete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672275" y="3876475"/>
            <a:ext cx="4051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Quantitative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475" y="1585500"/>
            <a:ext cx="4610100" cy="193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